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536" r:id="rId2"/>
    <p:sldId id="1537" r:id="rId3"/>
    <p:sldId id="1538" r:id="rId4"/>
    <p:sldId id="1539" r:id="rId5"/>
    <p:sldId id="1540" r:id="rId6"/>
    <p:sldId id="1541" r:id="rId7"/>
    <p:sldId id="1542" r:id="rId8"/>
    <p:sldId id="1543" r:id="rId9"/>
    <p:sldId id="1544" r:id="rId10"/>
    <p:sldId id="1545" r:id="rId11"/>
    <p:sldId id="1546" r:id="rId12"/>
    <p:sldId id="1547" r:id="rId13"/>
    <p:sldId id="1548" r:id="rId14"/>
    <p:sldId id="1549" r:id="rId15"/>
    <p:sldId id="1550" r:id="rId16"/>
    <p:sldId id="1551" r:id="rId17"/>
    <p:sldId id="1552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0">
          <p15:clr>
            <a:srgbClr val="A4A3A4"/>
          </p15:clr>
        </p15:guide>
        <p15:guide id="2" pos="2188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D62"/>
    <a:srgbClr val="FFCC00"/>
    <a:srgbClr val="303031"/>
    <a:srgbClr val="FFFFCC"/>
    <a:srgbClr val="CC9900"/>
    <a:srgbClr val="FFFF99"/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3" autoAdjust="0"/>
    <p:restoredTop sz="99387" autoAdjust="0"/>
  </p:normalViewPr>
  <p:slideViewPr>
    <p:cSldViewPr>
      <p:cViewPr varScale="1">
        <p:scale>
          <a:sx n="112" d="100"/>
          <a:sy n="112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>
      <p:cViewPr>
        <p:scale>
          <a:sx n="100" d="100"/>
          <a:sy n="100" d="100"/>
        </p:scale>
        <p:origin x="-2748" y="876"/>
      </p:cViewPr>
      <p:guideLst>
        <p:guide orient="horz" pos="2900"/>
        <p:guide pos="2188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386" y="1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4511D497-F86E-48C4-BD8D-66F9C68C6F5A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8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386" y="8829978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346E377C-27AF-4A17-A009-0A3E2E6FB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13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1DB0920E-5E3D-49C8-AA80-37A82F783798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8" rIns="93177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8" rIns="93177" bIns="465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8D209E4A-3F3D-4C98-AB1E-E57170B5A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1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</a:t>
            </a:r>
            <a:r>
              <a:rPr lang="en-US" baseline="0" dirty="0" smtClean="0"/>
              <a:t> waste was found in the annulus of tank AY-102</a:t>
            </a:r>
          </a:p>
          <a:p>
            <a:r>
              <a:rPr lang="en-US" baseline="0" dirty="0" smtClean="0"/>
              <a:t>An inspection tool is required to isolate and pinpoint the source of the material entering Tank AY-102 annulus space</a:t>
            </a:r>
          </a:p>
          <a:p>
            <a:r>
              <a:rPr lang="en-US" baseline="0" dirty="0" smtClean="0"/>
              <a:t>There are three possible entry points: (1) Refractory air slots through the annulus, (2) 6” leak detection piping, (3) 4” air supply piping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62A6-EC36-4ED9-A2E4-2BCE629847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0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bg1"/>
              </a:buClr>
              <a:buFont typeface="Calibri" pitchFamily="34" charset="0"/>
              <a:buChar char="•"/>
            </a:pPr>
            <a:r>
              <a:rPr lang="en-US" sz="1700" dirty="0" smtClean="0"/>
              <a:t>Channels arranged in 3 sections, with two 90° turns connecting each: 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Calibri" pitchFamily="34" charset="0"/>
              <a:buChar char="•"/>
            </a:pPr>
            <a:r>
              <a:rPr lang="en-US" sz="1300" dirty="0" smtClean="0"/>
              <a:t>(1) 17 feet of 1 ½“by 1 ½“  square slots 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Calibri" pitchFamily="34" charset="0"/>
              <a:buChar char="•"/>
            </a:pPr>
            <a:r>
              <a:rPr lang="en-US" sz="1300" dirty="0" smtClean="0"/>
              <a:t>(2) 12 feet 1 ½“by 2” square slots 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Calibri" pitchFamily="34" charset="0"/>
              <a:buChar char="•"/>
            </a:pPr>
            <a:r>
              <a:rPr lang="en-US" sz="1300" dirty="0" smtClean="0"/>
              <a:t>(3) 7 feet of 1 ½“by 3“ square slots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62A6-EC36-4ED9-A2E4-2BCE629847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35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general design of the inspection</a:t>
            </a:r>
            <a:r>
              <a:rPr lang="en-US" baseline="0" dirty="0" smtClean="0"/>
              <a:t> tool has been completed and a prototype was assembled. Modifications that led to significant improvement in the performance include: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62A6-EC36-4ED9-A2E4-2BCE629847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40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62A6-EC36-4ED9-A2E4-2BCE629847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8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Anthony - May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8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6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38" y="2035175"/>
            <a:ext cx="6295416" cy="1470025"/>
          </a:xfrm>
        </p:spPr>
        <p:txBody>
          <a:bodyPr/>
          <a:lstStyle>
            <a:lvl1pPr>
              <a:defRPr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700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531" y="0"/>
            <a:ext cx="9143999" cy="1143000"/>
            <a:chOff x="6531" y="0"/>
            <a:chExt cx="9143999" cy="1143000"/>
          </a:xfrm>
        </p:grpSpPr>
        <p:pic>
          <p:nvPicPr>
            <p:cNvPr id="46082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473" y="13855"/>
              <a:ext cx="3145057" cy="112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3" name="Picture 3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124" y="0"/>
              <a:ext cx="286022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4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1" y="0"/>
              <a:ext cx="312690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4354" y="5456330"/>
            <a:ext cx="9146177" cy="1410379"/>
            <a:chOff x="4354" y="5456330"/>
            <a:chExt cx="9146177" cy="1410379"/>
          </a:xfrm>
        </p:grpSpPr>
        <p:pic>
          <p:nvPicPr>
            <p:cNvPr id="24" name="Picture 8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1" y="5946727"/>
              <a:ext cx="2438399" cy="91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1" y="5953240"/>
              <a:ext cx="2057400" cy="91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" y="5960495"/>
              <a:ext cx="2586446" cy="89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6531" y="5875020"/>
              <a:ext cx="9144000" cy="68580"/>
            </a:xfrm>
            <a:prstGeom prst="rect">
              <a:avLst/>
            </a:prstGeom>
            <a:solidFill>
              <a:srgbClr val="D6A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7600" y="5456330"/>
              <a:ext cx="1822244" cy="41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88683" y="5943600"/>
              <a:ext cx="205531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73957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4"/>
            <p:cNvPicPr>
              <a:picLocks noChangeAspect="1" noChangeArrowheads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62325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51025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531" y="0"/>
            <a:ext cx="9143999" cy="1143000"/>
            <a:chOff x="6531" y="0"/>
            <a:chExt cx="9143999" cy="1143000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473" y="13855"/>
              <a:ext cx="3145057" cy="112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124" y="0"/>
              <a:ext cx="286022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1" y="0"/>
              <a:ext cx="312690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4354" y="5456330"/>
            <a:ext cx="9146177" cy="1410379"/>
            <a:chOff x="4354" y="5456330"/>
            <a:chExt cx="9146177" cy="1410379"/>
          </a:xfrm>
        </p:grpSpPr>
        <p:pic>
          <p:nvPicPr>
            <p:cNvPr id="18" name="Picture 8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1" y="5946727"/>
              <a:ext cx="2438399" cy="91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1" y="5953240"/>
              <a:ext cx="2057400" cy="91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" y="5960495"/>
              <a:ext cx="2586446" cy="89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6531" y="5875020"/>
              <a:ext cx="9144000" cy="68580"/>
            </a:xfrm>
            <a:prstGeom prst="rect">
              <a:avLst/>
            </a:prstGeom>
            <a:solidFill>
              <a:srgbClr val="D6A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7600" y="5456330"/>
              <a:ext cx="1822244" cy="41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88683" y="5943600"/>
              <a:ext cx="205531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673957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39912"/>
            <a:ext cx="4040188" cy="696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25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39912"/>
            <a:ext cx="4041775" cy="696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35ED4-649B-4A7E-8097-C3FAA70A743E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D62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0" y="1581149"/>
            <a:ext cx="6000750" cy="32956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Development of </a:t>
            </a:r>
            <a:r>
              <a:rPr lang="en-US" dirty="0" smtClean="0">
                <a:solidFill>
                  <a:srgbClr val="002060"/>
                </a:solidFill>
              </a:rPr>
              <a:t>Inspection Tools for </a:t>
            </a:r>
            <a:r>
              <a:rPr lang="en-US" dirty="0" smtClean="0">
                <a:solidFill>
                  <a:srgbClr val="002060"/>
                </a:solidFill>
              </a:rPr>
              <a:t>the </a:t>
            </a:r>
            <a:r>
              <a:rPr lang="en-US" dirty="0" smtClean="0">
                <a:solidFill>
                  <a:srgbClr val="002060"/>
                </a:solidFill>
              </a:rPr>
              <a:t>AY-102 Double Shell Tank at </a:t>
            </a:r>
            <a:r>
              <a:rPr lang="en-US" dirty="0" smtClean="0">
                <a:solidFill>
                  <a:srgbClr val="002060"/>
                </a:solidFill>
              </a:rPr>
              <a:t>the </a:t>
            </a:r>
            <a:r>
              <a:rPr lang="en-US" dirty="0" smtClean="0">
                <a:solidFill>
                  <a:srgbClr val="002060"/>
                </a:solidFill>
              </a:rPr>
              <a:t>DOE Hanford Site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13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2039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Bench Scale Testing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085180"/>
            <a:ext cx="4648200" cy="27114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Device weight: 0.18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lb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Average pull force: 4.75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lb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Tests performed at: 5V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Power/Weight ratio: 26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Motor rated for 3-9 V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Pull force average obtained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from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30 measurements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041" y="2194214"/>
            <a:ext cx="2299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Maximum Pull Force</a:t>
            </a: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8" y="3028381"/>
            <a:ext cx="1199444" cy="1599258"/>
          </a:xfrm>
          <a:prstGeom prst="rect">
            <a:avLst/>
          </a:prstGeom>
          <a:effectLst>
            <a:reflection stA="40000" endPos="31000" dist="50800" dir="5400000" sy="-100000" algn="bl" rotWithShape="0"/>
          </a:effec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28800"/>
            <a:ext cx="1928813" cy="1435894"/>
          </a:xfrm>
          <a:prstGeom prst="rect">
            <a:avLst/>
          </a:prstGeom>
          <a:effectLst>
            <a:reflection stA="43000" endPos="45000" dist="50800" dir="5400000" sy="-100000" algn="bl" rotWithShape="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01" y="4796630"/>
            <a:ext cx="2169121" cy="12836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41000" endPos="32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1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7143"/>
            <a:ext cx="6781800" cy="1130300"/>
          </a:xfrm>
        </p:spPr>
        <p:txBody>
          <a:bodyPr/>
          <a:lstStyle/>
          <a:p>
            <a:r>
              <a:rPr lang="en-US" dirty="0" smtClean="0"/>
              <a:t>Bench Scale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17" y="2164611"/>
            <a:ext cx="2618051" cy="654789"/>
          </a:xfrm>
        </p:spPr>
        <p:txBody>
          <a:bodyPr vert="horz" lIns="68580" tIns="34290" rIns="68580" bIns="34290" rtlCol="0" anchor="ctr">
            <a:noAutofit/>
          </a:bodyPr>
          <a:lstStyle/>
          <a:p>
            <a:pPr marL="285750" indent="-285750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Wood</a:t>
            </a:r>
          </a:p>
          <a:p>
            <a:pPr marL="285750" indent="-285750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chemeClr val="tx1"/>
                </a:solidFill>
                <a:latin typeface="+mn-lt"/>
                <a:cs typeface="+mn-cs"/>
              </a:rPr>
              <a:t>Pavers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127927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DIFFERENT MATERIALS FOR BASE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565029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SIMILAR PARAMETERS</a:t>
            </a:r>
            <a:endParaRPr lang="en-US" sz="16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1918" y="2970622"/>
            <a:ext cx="2739817" cy="19626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1.5” x 1.5” cross section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17’ initial corridor</a:t>
            </a:r>
          </a:p>
          <a:p>
            <a:r>
              <a:rPr lang="en-US" sz="1600" dirty="0">
                <a:solidFill>
                  <a:schemeClr val="tx1"/>
                </a:solidFill>
              </a:rPr>
              <a:t>Steel plate on top of test bed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2064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MODIFICATIONS IN 2</a:t>
            </a:r>
            <a:r>
              <a:rPr lang="en-US" sz="1600" b="1" baseline="30000" dirty="0"/>
              <a:t>ND</a:t>
            </a:r>
            <a:r>
              <a:rPr lang="en-US" sz="1600" b="1" dirty="0"/>
              <a:t> TEST BED</a:t>
            </a:r>
            <a:endParaRPr lang="en-US" sz="16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1918" y="4929569"/>
            <a:ext cx="2672065" cy="12426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Added two 90 degree turns</a:t>
            </a:r>
          </a:p>
          <a:p>
            <a:r>
              <a:rPr lang="en-US" sz="1600" dirty="0">
                <a:solidFill>
                  <a:schemeClr val="tx1"/>
                </a:solidFill>
              </a:rPr>
              <a:t>Pavers provided more realistic surface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/>
          <a:stretch/>
        </p:blipFill>
        <p:spPr bwMode="auto">
          <a:xfrm>
            <a:off x="4937035" y="1833002"/>
            <a:ext cx="1920965" cy="1525744"/>
          </a:xfrm>
          <a:prstGeom prst="rect">
            <a:avLst/>
          </a:prstGeom>
          <a:ln>
            <a:noFill/>
          </a:ln>
          <a:effectLst>
            <a:reflection stA="39000" endPos="41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41" y="1833001"/>
            <a:ext cx="1990759" cy="1493069"/>
          </a:xfrm>
          <a:prstGeom prst="rect">
            <a:avLst/>
          </a:prstGeom>
          <a:effectLst>
            <a:reflection stA="38000" endPos="54000" dist="50800" dir="5400000" sy="-100000" algn="bl" rotWithShape="0"/>
          </a:effectLst>
        </p:spPr>
      </p:pic>
      <p:pic>
        <p:nvPicPr>
          <p:cNvPr id="14" name="IMG_57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6191817" y="2682649"/>
            <a:ext cx="2017862" cy="3581704"/>
          </a:xfrm>
          <a:prstGeom prst="rect">
            <a:avLst/>
          </a:prstGeom>
          <a:effectLst>
            <a:reflection stA="39000" endPos="56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79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22653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Cable Management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115325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Goal: To design a system to let out/recover the tether of the rover with precision</a:t>
            </a: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12230" r="30798" b="8241"/>
          <a:stretch/>
        </p:blipFill>
        <p:spPr>
          <a:xfrm>
            <a:off x="6153149" y="3082861"/>
            <a:ext cx="1924051" cy="1809751"/>
          </a:xfrm>
          <a:prstGeom prst="rect">
            <a:avLst/>
          </a:prstGeom>
          <a:effectLst>
            <a:reflection stA="35000" endPos="48000" dist="50800" dir="5400000" sy="-100000" algn="bl" rotWithShape="0"/>
          </a:effectLst>
        </p:spPr>
      </p:pic>
      <p:pic>
        <p:nvPicPr>
          <p:cNvPr id="8" name="IMG_59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264319" y="3225217"/>
            <a:ext cx="2892684" cy="1629681"/>
          </a:xfrm>
          <a:prstGeom prst="rect">
            <a:avLst/>
          </a:prstGeom>
          <a:effectLst>
            <a:reflection stA="38000" endPos="55000" dist="508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t="14398" r="22780" b="26672"/>
          <a:stretch/>
        </p:blipFill>
        <p:spPr>
          <a:xfrm>
            <a:off x="609600" y="3110794"/>
            <a:ext cx="2726186" cy="1810601"/>
          </a:xfrm>
          <a:prstGeom prst="rect">
            <a:avLst/>
          </a:prstGeom>
          <a:effectLst>
            <a:reflection stA="33000" endPos="41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34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524" y="608899"/>
            <a:ext cx="6780276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Alternative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Design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14600"/>
            <a:ext cx="2230535" cy="400110"/>
          </a:xfr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Explore first 17 feet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Frame 8"/>
          <p:cNvSpPr/>
          <p:nvPr/>
        </p:nvSpPr>
        <p:spPr>
          <a:xfrm>
            <a:off x="2871496" y="2589741"/>
            <a:ext cx="328904" cy="30791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359341"/>
            <a:ext cx="552839" cy="512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040" y="3352800"/>
            <a:ext cx="2454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Make 90 degree turn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2871496" y="3352800"/>
            <a:ext cx="328904" cy="30791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4076693"/>
            <a:ext cx="1980524" cy="1485393"/>
          </a:xfrm>
          <a:prstGeom prst="rect">
            <a:avLst/>
          </a:prstGeom>
          <a:effectLst>
            <a:reflection stA="39000" endPos="33000" dist="508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24" y="4200214"/>
            <a:ext cx="1651134" cy="1238351"/>
          </a:xfrm>
          <a:prstGeom prst="rect">
            <a:avLst/>
          </a:prstGeom>
          <a:effectLst>
            <a:reflection stA="34000" endPos="38000" dist="508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8" t="19705" r="28767" b="28048"/>
          <a:stretch/>
        </p:blipFill>
        <p:spPr>
          <a:xfrm>
            <a:off x="6007893" y="3023977"/>
            <a:ext cx="3136107" cy="2414588"/>
          </a:xfrm>
          <a:prstGeom prst="rect">
            <a:avLst/>
          </a:prstGeom>
          <a:effectLst>
            <a:reflection stA="38000" endPos="23000" dist="508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r="14106" b="5357"/>
          <a:stretch/>
        </p:blipFill>
        <p:spPr>
          <a:xfrm>
            <a:off x="3733462" y="2019789"/>
            <a:ext cx="1771650" cy="1899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19355" b="16128"/>
          <a:stretch/>
        </p:blipFill>
        <p:spPr>
          <a:xfrm>
            <a:off x="6007894" y="1910500"/>
            <a:ext cx="2445266" cy="13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Moving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Forward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6400800" cy="27114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Develop full-scale mock up test bed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Develop delivery mechanism for easy development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Provide feedback of other inspection parameters (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temperature, relative humidity, radiation)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Redesign a radiation hardened version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28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8300" y="5172783"/>
            <a:ext cx="3695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  <a:buClr>
                <a:schemeClr val="bg1"/>
              </a:buClr>
            </a:pP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feet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(significant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portion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10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fed) </a:t>
            </a:r>
            <a:endParaRPr lang="en-US" sz="105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0538" y="3199741"/>
            <a:ext cx="4758435" cy="35058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Design parameters</a:t>
            </a:r>
          </a:p>
          <a:p>
            <a:pPr>
              <a:spcBef>
                <a:spcPts val="0"/>
              </a:spcBef>
              <a:buClr>
                <a:schemeClr val="tx2"/>
              </a:buClr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Remotely controlled</a:t>
            </a:r>
            <a:endParaRPr lang="en-US" sz="1800" dirty="0">
              <a:solidFill>
                <a:schemeClr val="tx2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tabLst>
                <a:tab pos="214313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Video feedback recorded for future analysis  </a:t>
            </a:r>
          </a:p>
          <a:p>
            <a:pPr>
              <a:spcBef>
                <a:spcPts val="0"/>
              </a:spcBef>
              <a:buClr>
                <a:schemeClr val="tx2"/>
              </a:buClr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R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adiation hardened (~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0 rad/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hr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0"/>
              </a:spcBef>
              <a:buClr>
                <a:schemeClr val="tx2"/>
              </a:buClr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Exposure to elevated temperatures (~ 170 F)</a:t>
            </a:r>
          </a:p>
          <a:p>
            <a:pPr>
              <a:spcBef>
                <a:spcPts val="0"/>
              </a:spcBef>
              <a:buClr>
                <a:schemeClr val="tx2"/>
              </a:buClr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Maneuver in pipes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and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fittings (3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” and 4”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diameter)</a:t>
            </a:r>
          </a:p>
          <a:p>
            <a:pPr>
              <a:spcBef>
                <a:spcPts val="0"/>
              </a:spcBef>
              <a:buClr>
                <a:schemeClr val="tx2"/>
              </a:buClr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Navigate through: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elbows, 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bends, 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transitions, and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vertical runs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4751" y="1600200"/>
            <a:ext cx="5073049" cy="20553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Objective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To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develop an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inspection tool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that crawls through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the air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supply pipe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that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leads to the central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plenum of the primary tank of the DSTs at Hanford and provides video feedback</a:t>
            </a:r>
            <a:endParaRPr lang="en-US" sz="1800" u="sng" dirty="0">
              <a:solidFill>
                <a:schemeClr val="tx2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43000" y="609600"/>
            <a:ext cx="678180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lang="en-US" sz="32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Peristaltic </a:t>
            </a:r>
            <a:r>
              <a:rPr lang="en-US" dirty="0" smtClean="0"/>
              <a:t>Crawler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06" y="5035174"/>
            <a:ext cx="1957797" cy="14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72" y="2116989"/>
            <a:ext cx="3834545" cy="29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4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abrahao\Documents\Projects\Crawler\Documents\Reports\Crawler - New Task\Figures\2015-08-05\Crontrol B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68" y="4349157"/>
            <a:ext cx="2525452" cy="1823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57973" y="1760502"/>
            <a:ext cx="3409616" cy="36496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r>
              <a:rPr lang="en-US" sz="2800" u="sng" dirty="0" smtClean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Results</a:t>
            </a:r>
            <a:endParaRPr lang="en-US" sz="2800" u="sng" dirty="0">
              <a:solidFill>
                <a:schemeClr val="tx2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Instrumentation:</a:t>
            </a:r>
          </a:p>
          <a:p>
            <a:pPr>
              <a:spcAft>
                <a:spcPts val="450"/>
              </a:spcAft>
              <a:buClr>
                <a:schemeClr val="tx2"/>
              </a:buClr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Embedded computer</a:t>
            </a:r>
          </a:p>
          <a:p>
            <a:pPr>
              <a:spcAft>
                <a:spcPts val="450"/>
              </a:spcAft>
              <a:buClr>
                <a:schemeClr val="tx2"/>
              </a:buClr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Tether load cell</a:t>
            </a:r>
          </a:p>
          <a:p>
            <a:pPr>
              <a:spcAft>
                <a:spcPts val="450"/>
              </a:spcAft>
              <a:buClr>
                <a:schemeClr val="tx2"/>
              </a:buClr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Additional sensors</a:t>
            </a:r>
          </a:p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Bench scale test</a:t>
            </a:r>
          </a:p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Portable control box</a:t>
            </a:r>
          </a:p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endParaRPr lang="en-US" sz="28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endParaRPr lang="en-US" sz="28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40394" y="630203"/>
            <a:ext cx="6784406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Peristaltic </a:t>
            </a:r>
            <a:r>
              <a:rPr lang="en-US" dirty="0" smtClean="0"/>
              <a:t>Crawler</a:t>
            </a:r>
            <a:endParaRPr lang="en-US" dirty="0"/>
          </a:p>
        </p:txBody>
      </p:sp>
      <p:pic>
        <p:nvPicPr>
          <p:cNvPr id="14" name="Picture 13" descr="C:\Users\aabrahao\Desktop\Polling Test\20160811_16262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1" b="14775"/>
          <a:stretch/>
        </p:blipFill>
        <p:spPr bwMode="auto">
          <a:xfrm>
            <a:off x="5675433" y="2342333"/>
            <a:ext cx="3027998" cy="1596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aabrahao\Desktop\Instrumentation modu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0" y="4800600"/>
            <a:ext cx="4932473" cy="170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aabrahao\Desktop\Images\Guide v1.0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5" t="14980" b="15177"/>
          <a:stretch/>
        </p:blipFill>
        <p:spPr bwMode="auto">
          <a:xfrm>
            <a:off x="3215319" y="2524493"/>
            <a:ext cx="1854041" cy="1815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26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134530" y="619979"/>
            <a:ext cx="679027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Mobile Platform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/>
          <a:stretch/>
        </p:blipFill>
        <p:spPr>
          <a:xfrm>
            <a:off x="7216389" y="4513804"/>
            <a:ext cx="1677727" cy="1217532"/>
          </a:xfrm>
          <a:prstGeom prst="rect">
            <a:avLst/>
          </a:prstGeom>
        </p:spPr>
      </p:pic>
      <p:pic>
        <p:nvPicPr>
          <p:cNvPr id="22" name="Picture 21" descr="C:\Users\aabrahao\Desktop\Tank\20160908_16305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147" b="3451"/>
          <a:stretch/>
        </p:blipFill>
        <p:spPr bwMode="auto">
          <a:xfrm>
            <a:off x="2313832" y="2742531"/>
            <a:ext cx="1535574" cy="1261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C:\Users\aabrahao\Desktop\Tank\0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r="2996"/>
          <a:stretch/>
        </p:blipFill>
        <p:spPr bwMode="auto">
          <a:xfrm>
            <a:off x="3896115" y="3477494"/>
            <a:ext cx="3227822" cy="1118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C:\Users\aabrahao\Desktop\Tank\0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9273" b="14269"/>
          <a:stretch/>
        </p:blipFill>
        <p:spPr bwMode="auto">
          <a:xfrm>
            <a:off x="3894837" y="2392694"/>
            <a:ext cx="3204035" cy="1007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C:\Users\aabrahao\Desktop\Tank\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34" y="4057650"/>
            <a:ext cx="1545249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C:\Users\aabrahao\Desktop\Tank\0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r="4787"/>
          <a:stretch/>
        </p:blipFill>
        <p:spPr bwMode="auto">
          <a:xfrm>
            <a:off x="3898105" y="4645025"/>
            <a:ext cx="3267252" cy="1116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abrahao\Desktop\TRex + Arms6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20028" b="20312"/>
          <a:stretch/>
        </p:blipFill>
        <p:spPr bwMode="auto">
          <a:xfrm>
            <a:off x="7118904" y="3322964"/>
            <a:ext cx="1872696" cy="885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abrahao\Desktop\TRex + Arms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r="12083" b="9910"/>
          <a:stretch/>
        </p:blipFill>
        <p:spPr bwMode="auto">
          <a:xfrm>
            <a:off x="7144304" y="1950860"/>
            <a:ext cx="1811572" cy="1428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76200" y="2116989"/>
            <a:ext cx="2057400" cy="344561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r>
              <a:rPr lang="en-US" sz="2800" u="sng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Objective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indent="0">
              <a:spcAft>
                <a:spcPts val="450"/>
              </a:spcAft>
              <a:buClr>
                <a:prstClr val="white"/>
              </a:buClr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To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develop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a multifunctional robotic platform that can be used to provide visual inspection and act as a parent robot for inspections tools and sensors.</a:t>
            </a:r>
            <a:endParaRPr lang="en-US" sz="2000" u="sng" dirty="0">
              <a:solidFill>
                <a:schemeClr val="tx2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781800" cy="70218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Team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Members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60" y="2209800"/>
            <a:ext cx="8418040" cy="271145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Principle Investigator: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Leonel Lagos, Ph.D.,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PMP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Project Manager: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Dwayne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McDaniel, Ph.D., P.E.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Technical Staff: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Anthony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Abrahao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Hadi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Fekrmandi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DOE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Fellows: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Michael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DiBono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Ryan Sheffield,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Erim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Gokce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6708" y="5184178"/>
            <a:ext cx="506009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tx2">
                    <a:lumMod val="75000"/>
                  </a:schemeClr>
                </a:solidFill>
              </a:rPr>
              <a:t>Work supported by: U.S. Department of Energy Office of Environmental Management under Cooperative Agreement # DE-EM0000598</a:t>
            </a:r>
            <a:endParaRPr lang="en-US" sz="135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7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92434"/>
            <a:ext cx="6781800" cy="11303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utline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73" y="2169467"/>
            <a:ext cx="6400800" cy="27114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AY-102 Tank Background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Proposed Inspection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Magnetic Miniature Rover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Testing and Evaluation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Path Forward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 descr="H:\Projects-Inspection tool\Report-Monthly\August 2015\Assem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r="23066" b="25737"/>
          <a:stretch/>
        </p:blipFill>
        <p:spPr bwMode="auto">
          <a:xfrm>
            <a:off x="1444262" y="4800600"/>
            <a:ext cx="2276618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99" b="85075" l="13699" r="88160"/>
                    </a14:imgEffect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4129" t="17717" r="12694" b="16995"/>
          <a:stretch/>
        </p:blipFill>
        <p:spPr bwMode="auto">
          <a:xfrm flipH="1">
            <a:off x="5257800" y="2160921"/>
            <a:ext cx="3456898" cy="1820104"/>
          </a:xfrm>
          <a:prstGeom prst="rect">
            <a:avLst/>
          </a:prstGeom>
          <a:ln>
            <a:noFill/>
          </a:ln>
          <a:effectLst>
            <a:reflection blurRad="6350" stA="52000" endA="300" endPos="70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45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8121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Task Description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46720" r="6897" b="17608"/>
          <a:stretch/>
        </p:blipFill>
        <p:spPr bwMode="auto">
          <a:xfrm>
            <a:off x="1447800" y="2362200"/>
            <a:ext cx="6410874" cy="3605348"/>
          </a:xfrm>
          <a:prstGeom prst="rect">
            <a:avLst/>
          </a:prstGeom>
          <a:noFill/>
          <a:ln>
            <a:noFill/>
          </a:ln>
          <a:effectLst>
            <a:reflection stA="49000" endPos="18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9583" y="2747115"/>
            <a:ext cx="14891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1.) Refractory Air Slots through the Annulus</a:t>
            </a:r>
            <a:endParaRPr lang="en-US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6271" y="2895600"/>
            <a:ext cx="14891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.) 6” Leak Detection Piping</a:t>
            </a:r>
            <a:endParaRPr lang="en-US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2183539"/>
            <a:ext cx="14891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.) 4” Air Supplying Piping</a:t>
            </a:r>
            <a:endParaRPr lang="en-US" sz="13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956457" y="2460676"/>
            <a:ext cx="5187543" cy="2873324"/>
            <a:chOff x="4172637" y="1828800"/>
            <a:chExt cx="4818963" cy="377203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637" y="2399377"/>
              <a:ext cx="4818963" cy="320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C:\Users\aabrahao\Desktop\Crawler Hose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242" y="1828800"/>
              <a:ext cx="12954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6" descr="C:\Users\aabrahao\Desktop\Had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405" y="2325974"/>
              <a:ext cx="426305" cy="264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26" y="5583702"/>
            <a:ext cx="1658774" cy="92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828800"/>
            <a:ext cx="5486400" cy="678982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50"/>
              </a:spcAft>
              <a:buClr>
                <a:schemeClr val="bg1"/>
              </a:buClr>
              <a:buNone/>
            </a:pPr>
            <a:r>
              <a:rPr lang="en-US" sz="1800" u="sng" dirty="0">
                <a:solidFill>
                  <a:schemeClr val="tx1"/>
                </a:solidFill>
                <a:effectLst/>
              </a:rPr>
              <a:t>Background</a:t>
            </a:r>
          </a:p>
          <a:p>
            <a:pPr marL="0" indent="0">
              <a:spcAft>
                <a:spcPts val="450"/>
              </a:spcAft>
              <a:buClr>
                <a:schemeClr val="bg1"/>
              </a:buClr>
              <a:buNone/>
            </a:pPr>
            <a:r>
              <a:rPr lang="en-US" sz="1400" dirty="0">
                <a:solidFill>
                  <a:schemeClr val="tx1"/>
                </a:solidFill>
                <a:effectLst/>
              </a:rPr>
              <a:t>Tank waste was found in the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annulus</a:t>
            </a:r>
            <a:r>
              <a:rPr lang="en-US" sz="1400" dirty="0">
                <a:solidFill>
                  <a:schemeClr val="tx1"/>
                </a:solidFill>
                <a:effectLst/>
              </a:rPr>
              <a:t> of tank AY-102. 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8442" y="2514600"/>
            <a:ext cx="3788015" cy="9054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50"/>
              </a:spcAft>
              <a:buClr>
                <a:schemeClr val="bg1"/>
              </a:buClr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An inspection tool is required to isolate and pinpoint the source of the material entering Tank AY-102 annulus space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"/>
          <a:stretch/>
        </p:blipFill>
        <p:spPr bwMode="auto">
          <a:xfrm>
            <a:off x="4245920" y="5294482"/>
            <a:ext cx="2176351" cy="121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3300032"/>
            <a:ext cx="3581400" cy="11957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50"/>
              </a:spcAft>
              <a:buClr>
                <a:schemeClr val="bg1"/>
              </a:buClr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There are three possible entry points:</a:t>
            </a:r>
          </a:p>
          <a:p>
            <a:pPr marL="0" indent="0">
              <a:spcAft>
                <a:spcPts val="450"/>
              </a:spcAft>
              <a:buClr>
                <a:schemeClr val="bg1"/>
              </a:buClr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(1) refractory air slots through the annulus, </a:t>
            </a:r>
          </a:p>
          <a:p>
            <a:pPr marL="0" indent="0">
              <a:spcAft>
                <a:spcPts val="450"/>
              </a:spcAft>
              <a:buClr>
                <a:schemeClr val="bg1"/>
              </a:buClr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(2) 6” leak detection piping, and</a:t>
            </a:r>
          </a:p>
          <a:p>
            <a:pPr marL="0" indent="0">
              <a:spcAft>
                <a:spcPts val="450"/>
              </a:spcAft>
              <a:buClr>
                <a:schemeClr val="bg1"/>
              </a:buClr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+mn-lt"/>
              </a:rPr>
              <a:t>(3) 4” air supply piping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b="6859"/>
          <a:stretch/>
        </p:blipFill>
        <p:spPr>
          <a:xfrm>
            <a:off x="696721" y="5008732"/>
            <a:ext cx="3549199" cy="154446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162924" y="609600"/>
            <a:ext cx="6761875" cy="1130300"/>
          </a:xfrm>
        </p:spPr>
        <p:txBody>
          <a:bodyPr/>
          <a:lstStyle/>
          <a:p>
            <a:r>
              <a:rPr lang="en-US" dirty="0" smtClean="0"/>
              <a:t>Task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24420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Refractory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Slot Inspection Tool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76600"/>
            <a:ext cx="4724400" cy="3048000"/>
          </a:xfrm>
        </p:spPr>
        <p:txBody>
          <a:bodyPr>
            <a:noAutofit/>
          </a:bodyPr>
          <a:lstStyle/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Travel through small cooling channels with dimensions as small as 1.5” x 1.5”</a:t>
            </a:r>
          </a:p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Remote controlled</a:t>
            </a:r>
          </a:p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Inserted through a riser to the annulus floor</a:t>
            </a:r>
          </a:p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Live video feedback</a:t>
            </a:r>
          </a:p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Radiation hardened (~80 rad/</a:t>
            </a:r>
            <a:r>
              <a:rPr lang="en-US" sz="1400" i="1" dirty="0" err="1">
                <a:solidFill>
                  <a:schemeClr val="tx2">
                    <a:lumMod val="75000"/>
                  </a:schemeClr>
                </a:solidFill>
              </a:rPr>
              <a:t>hr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High temperature environment (~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170 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° F)</a:t>
            </a:r>
          </a:p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Must not subject the channel walls to pressures greater than 200 psi (the compression strength of the refractory material)</a:t>
            </a:r>
          </a:p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Navigate ~ 50 feet to the tank center, while 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maneuvering four 90 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° turns (first phase – 17 feet, no turns</a:t>
            </a:r>
            <a:endParaRPr lang="en-U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924" y="1954088"/>
            <a:ext cx="1341276" cy="44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OBJECTIVE: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1929011"/>
            <a:ext cx="6954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To develop an inspection tool that navigates through the refractory pad air channels under the primary liners of the DST’s at Hanford while providing live video feedback</a:t>
            </a:r>
            <a:endParaRPr lang="en-US" sz="20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8823"/>
            <a:ext cx="496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DESIGN PARAMETERS: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3" descr="Screenshot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672" y="3084371"/>
            <a:ext cx="1520685" cy="1535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stA="55000" endPos="53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52" y="4699978"/>
            <a:ext cx="3314042" cy="1624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64730"/>
            <a:ext cx="1565720" cy="15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23562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Initial Designs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230" y="1571446"/>
            <a:ext cx="6400800" cy="10787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285750" indent="-285750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Use of tank-treads for improved maneuverability</a:t>
            </a:r>
          </a:p>
          <a:p>
            <a:pPr marL="285750" indent="-285750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Upside down travel to avoid refractory debris (via magnets)</a:t>
            </a:r>
            <a:endParaRPr lang="en-US" sz="1600" i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178" y="1824797"/>
            <a:ext cx="283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GENERAL APPROACH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70230" y="2909446"/>
            <a:ext cx="6400800" cy="11291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Insufficient pulling force</a:t>
            </a:r>
          </a:p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Inadequate clearance with tank surface</a:t>
            </a:r>
          </a:p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Cumbersome reassembly</a:t>
            </a:r>
          </a:p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Difficulty overcoming obstacles (small wheels)</a:t>
            </a:r>
            <a:endParaRPr lang="en-US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178" y="2895600"/>
            <a:ext cx="283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EARLY PROTOTYPES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 cstate="print"/>
          <a:srcRect l="14129" t="17717" r="12694" b="16995"/>
          <a:stretch/>
        </p:blipFill>
        <p:spPr bwMode="auto">
          <a:xfrm>
            <a:off x="3389392" y="4437697"/>
            <a:ext cx="2281238" cy="1201103"/>
          </a:xfrm>
          <a:prstGeom prst="rect">
            <a:avLst/>
          </a:prstGeom>
          <a:ln>
            <a:noFill/>
          </a:ln>
          <a:effectLst>
            <a:reflection stA="5300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300" r="2890" b="22301"/>
          <a:stretch/>
        </p:blipFill>
        <p:spPr>
          <a:xfrm flipH="1">
            <a:off x="5990126" y="4533238"/>
            <a:ext cx="1087326" cy="902042"/>
          </a:xfrm>
          <a:prstGeom prst="rect">
            <a:avLst/>
          </a:prstGeom>
          <a:effectLst>
            <a:reflection stA="49000" endPos="65000" dist="50800" dir="5400000" sy="-100000" algn="bl" rotWithShape="0"/>
          </a:effectLst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16923" r="73558" b="41539"/>
          <a:stretch/>
        </p:blipFill>
        <p:spPr bwMode="auto">
          <a:xfrm>
            <a:off x="1981200" y="4540362"/>
            <a:ext cx="1089374" cy="894918"/>
          </a:xfrm>
          <a:prstGeom prst="rect">
            <a:avLst/>
          </a:prstGeom>
          <a:ln>
            <a:noFill/>
          </a:ln>
          <a:effectLst>
            <a:reflection stA="3300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51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18874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Prototype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917" y="1850005"/>
            <a:ext cx="6400800" cy="27114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Wheels being 3D printed (diameter increased by 6mm to improve obstacle avoidance ability)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Stronger motors, capable of 10x the amount of torque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Brackets to fit motor in place, allowing for replacement in the event of failure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Metal gear motors vs. plastic gear motors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264819"/>
            <a:ext cx="2332673" cy="1526381"/>
          </a:xfrm>
          <a:prstGeom prst="rect">
            <a:avLst/>
          </a:prstGeom>
          <a:effectLst>
            <a:reflection stA="41000" endPos="33000" dist="50800" dir="5400000" sy="-100000" algn="bl" rotWithShape="0"/>
          </a:effectLst>
        </p:spPr>
      </p:pic>
      <p:pic>
        <p:nvPicPr>
          <p:cNvPr id="6" name="Picture 5" descr="H:\Projects-Inspection tool\Report-Monthly\August 2015\Assem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7380" r="7607" b="3101"/>
          <a:stretch/>
        </p:blipFill>
        <p:spPr bwMode="auto">
          <a:xfrm>
            <a:off x="7239000" y="2008148"/>
            <a:ext cx="1679258" cy="1536383"/>
          </a:xfrm>
          <a:prstGeom prst="rect">
            <a:avLst/>
          </a:prstGeom>
          <a:noFill/>
          <a:ln>
            <a:noFill/>
          </a:ln>
          <a:effectLst>
            <a:reflection stA="40000" endPos="28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0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12003"/>
            <a:ext cx="6781800" cy="11303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System Components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40" y="2127379"/>
            <a:ext cx="6745759" cy="271145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Arduino Uno board with ATMega328 microcontroller</a:t>
            </a:r>
          </a:p>
          <a:p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Eggsnow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USB Borescope Endoscope 5.5mm inspection camera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298:1 Micro Metal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Gearmotor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(4)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3D Printed 20mm x 3mm wheels (4)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Square-Profile O-Ring for wheels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3D printed body and bracket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Neodymium magnet – 3/4” x 1/8” x 1/10” – 3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lb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pull force (4)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Tether: 10m in length, 6mm wide (expandable to 11mm wide), braided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sleeving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H:\Projects-Inspection tool\Report-Monthly\August 2015\type\IMG_08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11" y="2121611"/>
            <a:ext cx="1700541" cy="1297713"/>
          </a:xfrm>
          <a:prstGeom prst="rect">
            <a:avLst/>
          </a:prstGeom>
          <a:noFill/>
          <a:ln>
            <a:noFill/>
          </a:ln>
          <a:effectLst>
            <a:reflection stA="40000" endPos="39000" dist="508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04"/>
          <a:stretch/>
        </p:blipFill>
        <p:spPr>
          <a:xfrm>
            <a:off x="6324600" y="3159146"/>
            <a:ext cx="1263132" cy="1031854"/>
          </a:xfrm>
          <a:prstGeom prst="rect">
            <a:avLst/>
          </a:prstGeom>
          <a:effectLst>
            <a:reflection stA="40000" endPos="3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54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e3681083-5f0e-4a8c-ad18-f2d5e8ca93d5">
      <Value>2016</Value>
    </Year>
    <Report_x0020_Type xmlns="e3681083-5f0e-4a8c-ad18-f2d5e8ca93d5">
      <Value>End-Year Presentations</Value>
    </Report_x0020_Typ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B3B9271AEBD4AB6E9871E85EA0F04" ma:contentTypeVersion="2" ma:contentTypeDescription="Create a new document." ma:contentTypeScope="" ma:versionID="95ea26fab14bbaf9ab5fd9b63642a71d">
  <xsd:schema xmlns:xsd="http://www.w3.org/2001/XMLSchema" xmlns:xs="http://www.w3.org/2001/XMLSchema" xmlns:p="http://schemas.microsoft.com/office/2006/metadata/properties" xmlns:ns2="e3681083-5f0e-4a8c-ad18-f2d5e8ca93d5" targetNamespace="http://schemas.microsoft.com/office/2006/metadata/properties" ma:root="true" ma:fieldsID="6219f43100f71f1018782f4dd5e07bd0" ns2:_="">
    <xsd:import namespace="e3681083-5f0e-4a8c-ad18-f2d5e8ca93d5"/>
    <xsd:element name="properties">
      <xsd:complexType>
        <xsd:sequence>
          <xsd:element name="documentManagement">
            <xsd:complexType>
              <xsd:all>
                <xsd:element ref="ns2:Report_x0020_Type" minOccurs="0"/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81083-5f0e-4a8c-ad18-f2d5e8ca93d5" elementFormDefault="qualified">
    <xsd:import namespace="http://schemas.microsoft.com/office/2006/documentManagement/types"/>
    <xsd:import namespace="http://schemas.microsoft.com/office/infopath/2007/PartnerControls"/>
    <xsd:element name="Report_x0020_Type" ma:index="8" nillable="true" ma:displayName="Report Type" ma:default="Yearly Report" ma:internalName="Report_x0020_Typ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Yearly Report"/>
                    <xsd:enumeration value="Quarterly Report"/>
                    <xsd:enumeration value="Other Publications"/>
                    <xsd:enumeration value="Waste Processing"/>
                    <xsd:enumeration value="Workforce Development"/>
                    <xsd:enumeration value="Soil and Groundwater"/>
                    <xsd:enumeration value="Environmental Management"/>
                    <xsd:enumeration value="Deactivation and Decommissioning"/>
                    <xsd:enumeration value="Factsheet"/>
                    <xsd:enumeration value="Year End Report"/>
                    <xsd:enumeration value="Mid-Year Presentations"/>
                    <xsd:enumeration value="Waste Management"/>
                    <xsd:enumeration value="Technical Report"/>
                    <xsd:enumeration value="End-Year Presentations"/>
                    <xsd:enumeration value="Project Technical Plans"/>
                    <xsd:enumeration value="Final Reports"/>
                    <xsd:enumeration value="Research Review"/>
                  </xsd:restriction>
                </xsd:simpleType>
              </xsd:element>
            </xsd:sequence>
          </xsd:extension>
        </xsd:complexContent>
      </xsd:complexType>
    </xsd:element>
    <xsd:element name="Year" ma:index="9" nillable="true" ma:displayName="Year" ma:default="2024" ma:internalName="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25"/>
                    <xsd:enumeration value="2024"/>
                    <xsd:enumeration value="2023"/>
                    <xsd:enumeration value="2022"/>
                    <xsd:enumeration value="2021"/>
                    <xsd:enumeration value="2020"/>
                    <xsd:enumeration value="2019"/>
                    <xsd:enumeration value="2018"/>
                    <xsd:enumeration value="2017"/>
                    <xsd:enumeration value="2016"/>
                    <xsd:enumeration value="2015"/>
                    <xsd:enumeration value="2014"/>
                    <xsd:enumeration value="2013"/>
                    <xsd:enumeration value="2012"/>
                    <xsd:enumeration value="2011"/>
                    <xsd:enumeration value="2010"/>
                    <xsd:enumeration value="2009"/>
                    <xsd:enumeration value="2008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5A0CDC-B0DC-4485-8802-5C2F04F895CB}"/>
</file>

<file path=customXml/itemProps2.xml><?xml version="1.0" encoding="utf-8"?>
<ds:datastoreItem xmlns:ds="http://schemas.openxmlformats.org/officeDocument/2006/customXml" ds:itemID="{E3958509-B26A-4815-ABB6-68E4A4531D18}"/>
</file>

<file path=customXml/itemProps3.xml><?xml version="1.0" encoding="utf-8"?>
<ds:datastoreItem xmlns:ds="http://schemas.openxmlformats.org/officeDocument/2006/customXml" ds:itemID="{1C9897FB-F6C6-4DC2-AFBE-FB57044B8005}"/>
</file>

<file path=docProps/app.xml><?xml version="1.0" encoding="utf-8"?>
<Properties xmlns="http://schemas.openxmlformats.org/officeDocument/2006/extended-properties" xmlns:vt="http://schemas.openxmlformats.org/officeDocument/2006/docPropsVTypes">
  <TotalTime>7041</TotalTime>
  <Words>905</Words>
  <Application>Microsoft Office PowerPoint</Application>
  <PresentationFormat>On-screen Show (4:3)</PresentationFormat>
  <Paragraphs>131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Century Gothic</vt:lpstr>
      <vt:lpstr>Wingdings</vt:lpstr>
      <vt:lpstr>Wingdings 3</vt:lpstr>
      <vt:lpstr>Office Theme</vt:lpstr>
      <vt:lpstr>Development of Inspection Tools for the AY-102 Double Shell Tank at the DOE Hanford Site</vt:lpstr>
      <vt:lpstr>Team Members</vt:lpstr>
      <vt:lpstr>Outline</vt:lpstr>
      <vt:lpstr>Task Description</vt:lpstr>
      <vt:lpstr>Task Description</vt:lpstr>
      <vt:lpstr>Refractory Slot Inspection Tool</vt:lpstr>
      <vt:lpstr>Initial Designs</vt:lpstr>
      <vt:lpstr> Prototype</vt:lpstr>
      <vt:lpstr>System Components</vt:lpstr>
      <vt:lpstr>Bench Scale Testing</vt:lpstr>
      <vt:lpstr>Bench Scale Testing</vt:lpstr>
      <vt:lpstr>Cable Management</vt:lpstr>
      <vt:lpstr>Alternative Design</vt:lpstr>
      <vt:lpstr>Moving Forward</vt:lpstr>
      <vt:lpstr>PowerPoint Presentation</vt:lpstr>
      <vt:lpstr>PowerPoint Presentation</vt:lpstr>
      <vt:lpstr>PowerPoint Presentation</vt:lpstr>
    </vt:vector>
  </TitlesOfParts>
  <Company>Angell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End DOE FIU Year 6 - Robotics Student Presentation</dc:title>
  <dc:creator>Angelique Lawrence</dc:creator>
  <cp:lastModifiedBy>Shoffner, Peggy Ann (CONTR)</cp:lastModifiedBy>
  <cp:revision>647</cp:revision>
  <cp:lastPrinted>2015-10-21T13:38:10Z</cp:lastPrinted>
  <dcterms:created xsi:type="dcterms:W3CDTF">2011-08-30T15:36:16Z</dcterms:created>
  <dcterms:modified xsi:type="dcterms:W3CDTF">2016-09-19T18:56:02Z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0x010100EADB3B9271AEBD4AB6E9871E85EA0F04</vt:lpwstr>
  </property>
</Properties>
</file>