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553" r:id="rId2"/>
    <p:sldId id="1554" r:id="rId3"/>
    <p:sldId id="1555" r:id="rId4"/>
    <p:sldId id="1556" r:id="rId5"/>
    <p:sldId id="1557" r:id="rId6"/>
    <p:sldId id="1558" r:id="rId7"/>
    <p:sldId id="1559" r:id="rId8"/>
    <p:sldId id="1560" r:id="rId9"/>
    <p:sldId id="1561" r:id="rId10"/>
    <p:sldId id="1562" r:id="rId11"/>
    <p:sldId id="1563" r:id="rId12"/>
    <p:sldId id="1564" r:id="rId13"/>
    <p:sldId id="1565" r:id="rId14"/>
    <p:sldId id="156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88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D62"/>
    <a:srgbClr val="FFCC00"/>
    <a:srgbClr val="303031"/>
    <a:srgbClr val="FFFFCC"/>
    <a:srgbClr val="CC9900"/>
    <a:srgbClr val="FFFF9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9387" autoAdjust="0"/>
  </p:normalViewPr>
  <p:slideViewPr>
    <p:cSldViewPr>
      <p:cViewPr varScale="1">
        <p:scale>
          <a:sx n="112" d="100"/>
          <a:sy n="112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48" y="876"/>
      </p:cViewPr>
      <p:guideLst>
        <p:guide orient="horz" pos="2900"/>
        <p:guide pos="218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1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4511D497-F86E-48C4-BD8D-66F9C68C6F5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8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29978"/>
            <a:ext cx="3037413" cy="46482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346E377C-27AF-4A17-A009-0A3E2E6FB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1DB0920E-5E3D-49C8-AA80-37A82F783798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8D209E4A-3F3D-4C98-AB1E-E57170B5A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38" y="2035175"/>
            <a:ext cx="6295416" cy="1470025"/>
          </a:xfrm>
        </p:spPr>
        <p:txBody>
          <a:bodyPr/>
          <a:lstStyle>
            <a:lvl1pPr>
              <a:defRPr b="1">
                <a:solidFill>
                  <a:srgbClr val="002D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700">
                <a:solidFill>
                  <a:srgbClr val="002D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531" y="0"/>
            <a:ext cx="9143999" cy="1143000"/>
            <a:chOff x="6531" y="0"/>
            <a:chExt cx="9143999" cy="1143000"/>
          </a:xfrm>
        </p:grpSpPr>
        <p:pic>
          <p:nvPicPr>
            <p:cNvPr id="46082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473" y="13855"/>
              <a:ext cx="3145057" cy="112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3" name="Picture 3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124" y="0"/>
              <a:ext cx="286022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4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1" y="0"/>
              <a:ext cx="312690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4354" y="5456330"/>
            <a:ext cx="9146177" cy="1410379"/>
            <a:chOff x="4354" y="5456330"/>
            <a:chExt cx="9146177" cy="1410379"/>
          </a:xfrm>
        </p:grpSpPr>
        <p:pic>
          <p:nvPicPr>
            <p:cNvPr id="24" name="Picture 8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5946727"/>
              <a:ext cx="2438399" cy="91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1" y="5953240"/>
              <a:ext cx="2057400" cy="91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5960495"/>
              <a:ext cx="2586446" cy="89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>
              <a:off x="6531" y="5875020"/>
              <a:ext cx="9144000" cy="68580"/>
            </a:xfrm>
            <a:prstGeom prst="rect">
              <a:avLst/>
            </a:prstGeom>
            <a:solidFill>
              <a:srgbClr val="D6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7600" y="5456330"/>
              <a:ext cx="1822244" cy="41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8683" y="5943600"/>
              <a:ext cx="205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73957"/>
            <a:ext cx="6679994" cy="838200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615752"/>
            <a:ext cx="9144000" cy="318448"/>
            <a:chOff x="0" y="6121093"/>
            <a:chExt cx="9144000" cy="318448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15"/>
            <p:cNvSpPr txBox="1">
              <a:spLocks noChangeArrowheads="1" noChangeShapeType="1"/>
            </p:cNvSpPr>
            <p:nvPr/>
          </p:nvSpPr>
          <p:spPr bwMode="auto">
            <a:xfrm>
              <a:off x="1345994" y="6134741"/>
              <a:ext cx="6553200" cy="304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rPr>
                <a:t>Advancing the research and academic mission of Florida International University.</a:t>
              </a:r>
              <a:endParaRPr lang="en-US" sz="9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55649"/>
            <a:ext cx="1066800" cy="1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3" y="655649"/>
            <a:ext cx="990600" cy="99060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0" y="0"/>
            <a:ext cx="9144001" cy="609600"/>
            <a:chOff x="0" y="0"/>
            <a:chExt cx="9144001" cy="60960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62325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51025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531" y="0"/>
            <a:ext cx="9143999" cy="1143000"/>
            <a:chOff x="6531" y="0"/>
            <a:chExt cx="9143999" cy="1143000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473" y="13855"/>
              <a:ext cx="3145057" cy="112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124" y="0"/>
              <a:ext cx="286022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1" y="0"/>
              <a:ext cx="312690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4354" y="5456330"/>
            <a:ext cx="9146177" cy="1410379"/>
            <a:chOff x="4354" y="5456330"/>
            <a:chExt cx="9146177" cy="1410379"/>
          </a:xfrm>
        </p:grpSpPr>
        <p:pic>
          <p:nvPicPr>
            <p:cNvPr id="18" name="Picture 8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5946727"/>
              <a:ext cx="2438399" cy="91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1" y="5953240"/>
              <a:ext cx="2057400" cy="91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5960495"/>
              <a:ext cx="2586446" cy="897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6531" y="5875020"/>
              <a:ext cx="9144000" cy="68580"/>
            </a:xfrm>
            <a:prstGeom prst="rect">
              <a:avLst/>
            </a:prstGeom>
            <a:solidFill>
              <a:srgbClr val="D6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7600" y="5456330"/>
              <a:ext cx="1822244" cy="41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8683" y="5943600"/>
              <a:ext cx="205531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673957"/>
            <a:ext cx="6679994" cy="838200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615752"/>
            <a:ext cx="9144000" cy="318448"/>
            <a:chOff x="0" y="6121093"/>
            <a:chExt cx="9144000" cy="318448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15"/>
            <p:cNvSpPr txBox="1">
              <a:spLocks noChangeArrowheads="1" noChangeShapeType="1"/>
            </p:cNvSpPr>
            <p:nvPr/>
          </p:nvSpPr>
          <p:spPr bwMode="auto">
            <a:xfrm>
              <a:off x="1345994" y="6134741"/>
              <a:ext cx="6553200" cy="304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rPr>
                <a:t>Advancing the research and academic mission of Florida International University.</a:t>
              </a:r>
              <a:endParaRPr lang="en-US" sz="9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0" y="0"/>
            <a:ext cx="9144001" cy="609600"/>
            <a:chOff x="0" y="0"/>
            <a:chExt cx="9144001" cy="6096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55649"/>
            <a:ext cx="1066800" cy="1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3" y="655649"/>
            <a:ext cx="9906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9912"/>
            <a:ext cx="4040188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96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679994" cy="838200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/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615752"/>
            <a:ext cx="9144000" cy="318448"/>
            <a:chOff x="0" y="6121093"/>
            <a:chExt cx="9144000" cy="318448"/>
          </a:xfrm>
        </p:grpSpPr>
        <p:pic>
          <p:nvPicPr>
            <p:cNvPr id="14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 Box 15"/>
            <p:cNvSpPr txBox="1">
              <a:spLocks noChangeArrowheads="1" noChangeShapeType="1"/>
            </p:cNvSpPr>
            <p:nvPr/>
          </p:nvSpPr>
          <p:spPr bwMode="auto">
            <a:xfrm>
              <a:off x="1345994" y="6134741"/>
              <a:ext cx="6553200" cy="304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rPr>
                <a:t>Advancing the research and academic mission of Florida International University.</a:t>
              </a:r>
              <a:endParaRPr lang="en-US" sz="9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0" y="0"/>
            <a:ext cx="9144001" cy="609600"/>
            <a:chOff x="0" y="0"/>
            <a:chExt cx="9144001" cy="609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55649"/>
            <a:ext cx="1066800" cy="1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3" y="655649"/>
            <a:ext cx="9906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679994" cy="838200"/>
          </a:xfrm>
        </p:spPr>
        <p:txBody>
          <a:bodyPr>
            <a:normAutofit/>
          </a:bodyPr>
          <a:lstStyle>
            <a:lvl1pPr algn="ctr">
              <a:defRPr lang="en-US" sz="3200" b="1" kern="1200" dirty="0" smtClean="0">
                <a:solidFill>
                  <a:srgbClr val="002D62"/>
                </a:solidFill>
                <a:effectLst/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615752"/>
            <a:ext cx="9144000" cy="318448"/>
            <a:chOff x="0" y="6121093"/>
            <a:chExt cx="9144000" cy="318448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093"/>
              <a:ext cx="9144000" cy="24333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15"/>
            <p:cNvSpPr txBox="1">
              <a:spLocks noChangeArrowheads="1" noChangeShapeType="1"/>
            </p:cNvSpPr>
            <p:nvPr/>
          </p:nvSpPr>
          <p:spPr bwMode="auto">
            <a:xfrm>
              <a:off x="1345994" y="6134741"/>
              <a:ext cx="6553200" cy="304800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</a:rPr>
                <a:t>Advancing the research and academic mission of Florida International University.</a:t>
              </a:r>
              <a:endParaRPr lang="en-US" sz="9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655649"/>
            <a:ext cx="1066800" cy="10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3" y="655649"/>
            <a:ext cx="990600" cy="9906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0" y="0"/>
            <a:ext cx="9144001" cy="609600"/>
            <a:chOff x="0" y="0"/>
            <a:chExt cx="9144001" cy="6096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0"/>
              <a:ext cx="9144001" cy="609600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36" y="0"/>
              <a:ext cx="265313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35ED4-649B-4A7E-8097-C3FAA70A743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90AB2-D53B-4228-835C-C001BE9BC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D6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D6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/>
              </a:rPr>
              <a:t>Unrefined Humic Substances as a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Potential Low-cost Remediation Method for Acidic Groundwater Contaminated with Uranium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Hansell Gonzalez Raymat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DOE Fellow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Graduate Student, Ph.D. in Chemistry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3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781800" cy="41852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71801" y="6160531"/>
            <a:ext cx="292419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 of SRS Sediments (fine fraction)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2" y="4114800"/>
            <a:ext cx="2600325" cy="1534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8914" y="5495070"/>
            <a:ext cx="153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Kaolinite structure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1434" y="2667000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Al-OH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62778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Si-O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537196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Si-O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2584" y="4996543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Al-OH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7544" y="469174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Si-O</a:t>
            </a:r>
          </a:p>
        </p:txBody>
      </p:sp>
    </p:spTree>
    <p:extLst>
      <p:ext uri="{BB962C8B-B14F-4D97-AF65-F5344CB8AC3E}">
        <p14:creationId xmlns:p14="http://schemas.microsoft.com/office/powerpoint/2010/main" val="142643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Potentiometric Titrations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Potentiometric Titrations provide useful information on the protonation/deprotonation properties of Huma-K and SRS sediments.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7778"/>
            <a:ext cx="4038600" cy="297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48856"/>
            <a:ext cx="4041648" cy="295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2548" y="6047601"/>
            <a:ext cx="27403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Potentiometric Titration of Huma-K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2176" y="6047601"/>
            <a:ext cx="327089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Potentiometric Titration of SRS sediments</a:t>
            </a:r>
          </a:p>
        </p:txBody>
      </p:sp>
    </p:spTree>
    <p:extLst>
      <p:ext uri="{BB962C8B-B14F-4D97-AF65-F5344CB8AC3E}">
        <p14:creationId xmlns:p14="http://schemas.microsoft.com/office/powerpoint/2010/main" val="30033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Desorption of Huma-K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results showed a increased in desorption as the pH is increased.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096000"/>
            <a:ext cx="7973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Desorption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Huma-K  from sediment at different pH values</a:t>
            </a:r>
          </a:p>
          <a:p>
            <a:pPr algn="ctr"/>
            <a:endParaRPr lang="en-US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5531"/>
              </p:ext>
            </p:extLst>
          </p:nvPr>
        </p:nvGraphicFramePr>
        <p:xfrm>
          <a:off x="1676400" y="2286000"/>
          <a:ext cx="5791200" cy="376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ph" r:id="rId3" imgW="3938016" imgH="3023616" progId="Origin50.Graph">
                  <p:embed/>
                </p:oleObj>
              </mc:Choice>
              <mc:Fallback>
                <p:oleObj name="Graph" r:id="rId3" imgW="3938016" imgH="302361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5791200" cy="3768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85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EDS analysis, FTIR, and potentiometric titrations clearly revealed the presence of humic substances in Huma-K.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EDS and FTIR confirmed the presence of kaolinite in the fine fraction of SRS sediments.  Potentiometric titrations indicate that sediments have similar acido-basic properties as quartz mineral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Desorption of Huma-K increases with the increase of pH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22717" y="3810000"/>
            <a:ext cx="64264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/>
              </a:rPr>
              <a:t>Future Work</a:t>
            </a:r>
            <a:endParaRPr lang="en-US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648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</a:rPr>
              <a:t>First manuscript for publication that will include all the experimental work done with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Huma-K 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</a:rPr>
              <a:t>as a low-cost remediation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method.</a:t>
            </a:r>
            <a:endParaRPr lang="en-US" sz="1800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Sorption experiments to study the removal of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</a:rPr>
              <a:t>u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ranium by SRS sediments amended with Huma-K.</a:t>
            </a:r>
            <a:endParaRPr lang="en-US" sz="18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22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Acknowledgements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Mentor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Dr. Yelena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Katsenovich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DOE-FIU Science and Technology Workforce Development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Program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Sponsored by the U.S. Department of Energy, Office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Environmental Management,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under Cooperative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Agreement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DE- EM0000598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Background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35062" cy="44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5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Approximately 1.8 billion gallons of acidic waste solution were discharged to a series of unlined seepage basins at the F/H Area.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The constituents of concern (COCs) are tritium, uranium-238, iodine-129, strontium-90, and technetium-99.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Radionuclides such as uranium are migrating into the groundwater creating an acidic plume pH between 3.5-5.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19639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739563" y="46863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721976" y="4686300"/>
            <a:ext cx="609600" cy="11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391901" y="4502150"/>
            <a:ext cx="176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342563" y="4506913"/>
            <a:ext cx="17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</a:t>
            </a:r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>
          <a:xfrm>
            <a:off x="5269538" y="4000500"/>
            <a:ext cx="161925" cy="5064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928785" y="5833646"/>
            <a:ext cx="1553630" cy="276999"/>
          </a:xfrm>
          <a:prstGeom prst="rect">
            <a:avLst/>
          </a:prstGeom>
          <a:noFill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Uranium migration</a:t>
            </a:r>
          </a:p>
        </p:txBody>
      </p:sp>
    </p:spTree>
    <p:extLst>
      <p:ext uri="{BB962C8B-B14F-4D97-AF65-F5344CB8AC3E}">
        <p14:creationId xmlns:p14="http://schemas.microsoft.com/office/powerpoint/2010/main" val="100335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Humic substances are ubiquitous in the environment, occurring in all soils, waters, and sediments of the ecosphere.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Humic substances arise from the decomposition of plant and animal tissues.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Fulvic acid soluble at all pH values.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Humic acid insoluble at pH &lt; 2.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Humin insoluble at all pH values.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3434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436" y="4876800"/>
            <a:ext cx="254589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Formation of Humic Substances</a:t>
            </a:r>
          </a:p>
        </p:txBody>
      </p:sp>
    </p:spTree>
    <p:extLst>
      <p:ext uri="{BB962C8B-B14F-4D97-AF65-F5344CB8AC3E}">
        <p14:creationId xmlns:p14="http://schemas.microsoft.com/office/powerpoint/2010/main" val="38124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Huma-K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Huma-K is an organic fertilizer that comes from the alkaline extraction of leonardite (a low-rank coal). </a:t>
            </a:r>
          </a:p>
          <a:p>
            <a:pPr algn="just"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Huma-K has a high content of humic substances.</a:t>
            </a:r>
          </a:p>
          <a:p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4" name="Picture 4" descr="0801141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31543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E:\DCIM\Camera\1216140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8478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Objective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</a:rPr>
              <a:t>The principal objective of this study is to determine if the low cost unrefined humate solution known as Huma-K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can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</a:rPr>
              <a:t>be used to facilitate uranium adsorption to control the mobility of Uranium in acidic groundwater. 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</a:rPr>
              <a:t>This objective will be fulfilled by completing the following specific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aims: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Characterization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of Savannah River Site sediments and Huma-K.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Sorption behavior of Huma-K on Savannah River Site sediments.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/>
              </a:rPr>
              <a:t>Removal of Uranium using Huma-K coated sediments.</a:t>
            </a:r>
          </a:p>
          <a:p>
            <a:pPr>
              <a:lnSpc>
                <a:spcPct val="150000"/>
              </a:lnSpc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US" altLang="en-US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SEM/EDS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Scanning Electron Microscopy with Energy Dispersive X-Ray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Spectroscopy (SEM/EDS) was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used to investigate the surface morphology and elemental composition of SRS sediments from the F-Area and Huma-K. 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F:\Subtask 2.3\SEM\Hansell\HUmaK 7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7338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pcgenma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730752" cy="2670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79997" y="5745849"/>
            <a:ext cx="450475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SEM of Huma-K (left image) and EDS analysis (right image)</a:t>
            </a:r>
          </a:p>
        </p:txBody>
      </p:sp>
    </p:spTree>
    <p:extLst>
      <p:ext uri="{BB962C8B-B14F-4D97-AF65-F5344CB8AC3E}">
        <p14:creationId xmlns:p14="http://schemas.microsoft.com/office/powerpoint/2010/main" val="3092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F:\Subtask 2.3\SEM\Hansell\SRS 2mm 250x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78" y="1447800"/>
            <a:ext cx="3200400" cy="216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Subtask 2.3\SEM\Hansell\SRS 63um 250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75" y="1447800"/>
            <a:ext cx="3200400" cy="216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pcgenmap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3" y="4114800"/>
            <a:ext cx="3292415" cy="21628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7" descr="Spcgenmap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75" y="4114800"/>
            <a:ext cx="3292415" cy="2158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46798" y="3744213"/>
            <a:ext cx="61141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SEM of SRS Sediments coarse fraction (left image) and fine fraction (right image)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2303" y="6302033"/>
            <a:ext cx="664316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EDS results of SRS Sediments coarse fraction (left image) and fine fraction (right image)</a:t>
            </a:r>
          </a:p>
        </p:txBody>
      </p:sp>
    </p:spTree>
    <p:extLst>
      <p:ext uri="{BB962C8B-B14F-4D97-AF65-F5344CB8AC3E}">
        <p14:creationId xmlns:p14="http://schemas.microsoft.com/office/powerpoint/2010/main" val="35806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Fourier Transform Infrared Spectroscopy (FTIR)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05600" cy="46008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45377" y="6299030"/>
            <a:ext cx="134844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 of Huma-K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57" y="4648200"/>
            <a:ext cx="2208936" cy="11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8507" y="3729335"/>
            <a:ext cx="52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O-H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N-H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876" y="3124200"/>
            <a:ext cx="42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-H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543120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COO</a:t>
            </a:r>
            <a:r>
              <a:rPr lang="en-US" sz="1200" baseline="40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5514201"/>
            <a:ext cx="42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C-O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676001"/>
            <a:ext cx="42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C-C</a:t>
            </a:r>
          </a:p>
        </p:txBody>
      </p:sp>
    </p:spTree>
    <p:extLst>
      <p:ext uri="{BB962C8B-B14F-4D97-AF65-F5344CB8AC3E}">
        <p14:creationId xmlns:p14="http://schemas.microsoft.com/office/powerpoint/2010/main" val="78637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B3B9271AEBD4AB6E9871E85EA0F04" ma:contentTypeVersion="2" ma:contentTypeDescription="Create a new document." ma:contentTypeScope="" ma:versionID="95ea26fab14bbaf9ab5fd9b63642a71d">
  <xsd:schema xmlns:xsd="http://www.w3.org/2001/XMLSchema" xmlns:xs="http://www.w3.org/2001/XMLSchema" xmlns:p="http://schemas.microsoft.com/office/2006/metadata/properties" xmlns:ns2="e3681083-5f0e-4a8c-ad18-f2d5e8ca93d5" targetNamespace="http://schemas.microsoft.com/office/2006/metadata/properties" ma:root="true" ma:fieldsID="6219f43100f71f1018782f4dd5e07bd0" ns2:_="">
    <xsd:import namespace="e3681083-5f0e-4a8c-ad18-f2d5e8ca93d5"/>
    <xsd:element name="properties">
      <xsd:complexType>
        <xsd:sequence>
          <xsd:element name="documentManagement">
            <xsd:complexType>
              <xsd:all>
                <xsd:element ref="ns2:Report_x0020_Type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81083-5f0e-4a8c-ad18-f2d5e8ca93d5" elementFormDefault="qualified">
    <xsd:import namespace="http://schemas.microsoft.com/office/2006/documentManagement/types"/>
    <xsd:import namespace="http://schemas.microsoft.com/office/infopath/2007/PartnerControls"/>
    <xsd:element name="Report_x0020_Type" ma:index="8" nillable="true" ma:displayName="Report Type" ma:default="Yearly Report" ma:internalName="Report_x0020_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Yearly Report"/>
                    <xsd:enumeration value="Quarterly Report"/>
                    <xsd:enumeration value="Other Publications"/>
                    <xsd:enumeration value="Waste Processing"/>
                    <xsd:enumeration value="Workforce Development"/>
                    <xsd:enumeration value="Soil and Groundwater"/>
                    <xsd:enumeration value="Environmental Management"/>
                    <xsd:enumeration value="Deactivation and Decommissioning"/>
                    <xsd:enumeration value="Factsheet"/>
                    <xsd:enumeration value="Year End Report"/>
                    <xsd:enumeration value="Mid-Year Presentations"/>
                    <xsd:enumeration value="Waste Management"/>
                    <xsd:enumeration value="Technical Report"/>
                    <xsd:enumeration value="End-Year Presentations"/>
                    <xsd:enumeration value="Project Technical Plans"/>
                    <xsd:enumeration value="Final Reports"/>
                    <xsd:enumeration value="Research Review"/>
                  </xsd:restriction>
                </xsd:simpleType>
              </xsd:element>
            </xsd:sequence>
          </xsd:extension>
        </xsd:complexContent>
      </xsd:complexType>
    </xsd:element>
    <xsd:element name="Year" ma:index="9" nillable="true" ma:displayName="Year" ma:default="2024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25"/>
                    <xsd:enumeration value="2024"/>
                    <xsd:enumeration value="2023"/>
                    <xsd:enumeration value="2022"/>
                    <xsd:enumeration value="2021"/>
                    <xsd:enumeration value="2020"/>
                    <xsd:enumeration value="2019"/>
                    <xsd:enumeration value="2018"/>
                    <xsd:enumeration value="2017"/>
                    <xsd:enumeration value="2016"/>
                    <xsd:enumeration value="2015"/>
                    <xsd:enumeration value="2014"/>
                    <xsd:enumeration value="2013"/>
                    <xsd:enumeration value="2012"/>
                    <xsd:enumeration value="2011"/>
                    <xsd:enumeration value="2010"/>
                    <xsd:enumeration value="2009"/>
                    <xsd:enumeration value="2008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3681083-5f0e-4a8c-ad18-f2d5e8ca93d5">
      <Value>2016</Value>
    </Year>
    <Report_x0020_Type xmlns="e3681083-5f0e-4a8c-ad18-f2d5e8ca93d5">
      <Value>End-Year Presentations</Value>
    </Report_x0020_Type>
  </documentManagement>
</p:properties>
</file>

<file path=customXml/itemProps1.xml><?xml version="1.0" encoding="utf-8"?>
<ds:datastoreItem xmlns:ds="http://schemas.openxmlformats.org/officeDocument/2006/customXml" ds:itemID="{295CE439-63CC-4434-89F7-23041C33961F}"/>
</file>

<file path=customXml/itemProps2.xml><?xml version="1.0" encoding="utf-8"?>
<ds:datastoreItem xmlns:ds="http://schemas.openxmlformats.org/officeDocument/2006/customXml" ds:itemID="{3F599E7C-F209-4838-9019-0696AC6F117D}"/>
</file>

<file path=customXml/itemProps3.xml><?xml version="1.0" encoding="utf-8"?>
<ds:datastoreItem xmlns:ds="http://schemas.openxmlformats.org/officeDocument/2006/customXml" ds:itemID="{7CE44818-6AD8-42F6-B440-A8A2A59AFA00}"/>
</file>

<file path=docProps/app.xml><?xml version="1.0" encoding="utf-8"?>
<Properties xmlns="http://schemas.openxmlformats.org/officeDocument/2006/extended-properties" xmlns:vt="http://schemas.openxmlformats.org/officeDocument/2006/docPropsVTypes">
  <TotalTime>7045</TotalTime>
  <Words>547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Office Theme</vt:lpstr>
      <vt:lpstr>Graph</vt:lpstr>
      <vt:lpstr>Unrefined Humic Substances as a Potential Low-cost Remediation Method for Acidic Groundwater Contaminated with Uranium</vt:lpstr>
      <vt:lpstr>Background </vt:lpstr>
      <vt:lpstr>Background</vt:lpstr>
      <vt:lpstr>Background</vt:lpstr>
      <vt:lpstr>Huma-K</vt:lpstr>
      <vt:lpstr>Objective</vt:lpstr>
      <vt:lpstr>SEM/EDS</vt:lpstr>
      <vt:lpstr>Results</vt:lpstr>
      <vt:lpstr>Fourier Transform Infrared Spectroscopy (FTIR)</vt:lpstr>
      <vt:lpstr>Results</vt:lpstr>
      <vt:lpstr>Potentiometric Titrations</vt:lpstr>
      <vt:lpstr>Desorption of Huma-K</vt:lpstr>
      <vt:lpstr>Conclusions</vt:lpstr>
      <vt:lpstr>Acknowledgements</vt:lpstr>
    </vt:vector>
  </TitlesOfParts>
  <Company>Angell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End DOE FIU Year 6 - S&amp;GW Student Presentation - Final</dc:title>
  <dc:creator>Angelique Lawrence</dc:creator>
  <cp:lastModifiedBy>Shoffner, Peggy Ann (CONTR)</cp:lastModifiedBy>
  <cp:revision>650</cp:revision>
  <cp:lastPrinted>2015-10-21T13:38:10Z</cp:lastPrinted>
  <dcterms:created xsi:type="dcterms:W3CDTF">2011-08-30T15:36:16Z</dcterms:created>
  <dcterms:modified xsi:type="dcterms:W3CDTF">2016-09-20T18:19:02Z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0x010100EADB3B9271AEBD4AB6E9871E85EA0F04</vt:lpwstr>
  </property>
</Properties>
</file>