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1478" r:id="rId2"/>
    <p:sldId id="1169" r:id="rId3"/>
    <p:sldId id="1120" r:id="rId4"/>
    <p:sldId id="1482" r:id="rId5"/>
    <p:sldId id="1479" r:id="rId6"/>
    <p:sldId id="1490" r:id="rId7"/>
    <p:sldId id="1529" r:id="rId8"/>
    <p:sldId id="1530" r:id="rId9"/>
    <p:sldId id="1531" r:id="rId10"/>
    <p:sldId id="1532" r:id="rId11"/>
    <p:sldId id="1535" r:id="rId12"/>
    <p:sldId id="1534" r:id="rId13"/>
    <p:sldId id="1536" r:id="rId14"/>
    <p:sldId id="1542" r:id="rId15"/>
    <p:sldId id="1543" r:id="rId16"/>
    <p:sldId id="1544" r:id="rId17"/>
    <p:sldId id="1545" r:id="rId18"/>
    <p:sldId id="1546" r:id="rId19"/>
    <p:sldId id="1548" r:id="rId20"/>
    <p:sldId id="1547" r:id="rId21"/>
    <p:sldId id="1550" r:id="rId22"/>
    <p:sldId id="1551" r:id="rId23"/>
    <p:sldId id="1552" r:id="rId24"/>
    <p:sldId id="1553" r:id="rId25"/>
    <p:sldId id="1554" r:id="rId26"/>
    <p:sldId id="1555" r:id="rId27"/>
    <p:sldId id="1556" r:id="rId28"/>
    <p:sldId id="1537" r:id="rId29"/>
    <p:sldId id="1538" r:id="rId30"/>
    <p:sldId id="1539" r:id="rId31"/>
    <p:sldId id="1540" r:id="rId32"/>
    <p:sldId id="1541"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0">
          <p15:clr>
            <a:srgbClr val="A4A3A4"/>
          </p15:clr>
        </p15:guide>
        <p15:guide id="2" pos="2188">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62"/>
    <a:srgbClr val="FFFFFF"/>
    <a:srgbClr val="FFCC00"/>
    <a:srgbClr val="303031"/>
    <a:srgbClr val="FFFFCC"/>
    <a:srgbClr val="CC9900"/>
    <a:srgbClr val="FFFF99"/>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743" autoAdjust="0"/>
    <p:restoredTop sz="91657" autoAdjust="0"/>
  </p:normalViewPr>
  <p:slideViewPr>
    <p:cSldViewPr>
      <p:cViewPr varScale="1">
        <p:scale>
          <a:sx n="102" d="100"/>
          <a:sy n="102" d="100"/>
        </p:scale>
        <p:origin x="1458"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80" d="100"/>
        <a:sy n="180" d="100"/>
      </p:scale>
      <p:origin x="0" y="-9048"/>
    </p:cViewPr>
  </p:sorterViewPr>
  <p:notesViewPr>
    <p:cSldViewPr>
      <p:cViewPr>
        <p:scale>
          <a:sx n="100" d="100"/>
          <a:sy n="100" d="100"/>
        </p:scale>
        <p:origin x="-2748" y="876"/>
      </p:cViewPr>
      <p:guideLst>
        <p:guide orient="horz" pos="2900"/>
        <p:guide pos="2188"/>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413" cy="464820"/>
          </a:xfrm>
          <a:prstGeom prst="rect">
            <a:avLst/>
          </a:prstGeom>
        </p:spPr>
        <p:txBody>
          <a:bodyPr vert="horz" lIns="92300" tIns="46150" rIns="92300" bIns="46150" rtlCol="0"/>
          <a:lstStyle>
            <a:lvl1pPr algn="l">
              <a:defRPr sz="1200"/>
            </a:lvl1pPr>
          </a:lstStyle>
          <a:p>
            <a:endParaRPr lang="en-US"/>
          </a:p>
        </p:txBody>
      </p:sp>
      <p:sp>
        <p:nvSpPr>
          <p:cNvPr id="3" name="Date Placeholder 2"/>
          <p:cNvSpPr>
            <a:spLocks noGrp="1"/>
          </p:cNvSpPr>
          <p:nvPr>
            <p:ph type="dt" sz="quarter" idx="1"/>
          </p:nvPr>
        </p:nvSpPr>
        <p:spPr>
          <a:xfrm>
            <a:off x="3971386" y="1"/>
            <a:ext cx="3037413" cy="464820"/>
          </a:xfrm>
          <a:prstGeom prst="rect">
            <a:avLst/>
          </a:prstGeom>
        </p:spPr>
        <p:txBody>
          <a:bodyPr vert="horz" lIns="92300" tIns="46150" rIns="92300" bIns="46150" rtlCol="0"/>
          <a:lstStyle>
            <a:lvl1pPr algn="r">
              <a:defRPr sz="1200"/>
            </a:lvl1pPr>
          </a:lstStyle>
          <a:p>
            <a:fld id="{4511D497-F86E-48C4-BD8D-66F9C68C6F5A}" type="datetimeFigureOut">
              <a:rPr lang="en-US" smtClean="0"/>
              <a:t>9/20/2016</a:t>
            </a:fld>
            <a:endParaRPr lang="en-US"/>
          </a:p>
        </p:txBody>
      </p:sp>
      <p:sp>
        <p:nvSpPr>
          <p:cNvPr id="4" name="Footer Placeholder 3"/>
          <p:cNvSpPr>
            <a:spLocks noGrp="1"/>
          </p:cNvSpPr>
          <p:nvPr>
            <p:ph type="ftr" sz="quarter" idx="2"/>
          </p:nvPr>
        </p:nvSpPr>
        <p:spPr>
          <a:xfrm>
            <a:off x="0" y="8829978"/>
            <a:ext cx="3037413" cy="464820"/>
          </a:xfrm>
          <a:prstGeom prst="rect">
            <a:avLst/>
          </a:prstGeom>
        </p:spPr>
        <p:txBody>
          <a:bodyPr vert="horz" lIns="92300" tIns="46150" rIns="92300" bIns="46150" rtlCol="0" anchor="b"/>
          <a:lstStyle>
            <a:lvl1pPr algn="l">
              <a:defRPr sz="1200"/>
            </a:lvl1pPr>
          </a:lstStyle>
          <a:p>
            <a:endParaRPr lang="en-US"/>
          </a:p>
        </p:txBody>
      </p:sp>
      <p:sp>
        <p:nvSpPr>
          <p:cNvPr id="5" name="Slide Number Placeholder 4"/>
          <p:cNvSpPr>
            <a:spLocks noGrp="1"/>
          </p:cNvSpPr>
          <p:nvPr>
            <p:ph type="sldNum" sz="quarter" idx="3"/>
          </p:nvPr>
        </p:nvSpPr>
        <p:spPr>
          <a:xfrm>
            <a:off x="3971386" y="8829978"/>
            <a:ext cx="3037413" cy="464820"/>
          </a:xfrm>
          <a:prstGeom prst="rect">
            <a:avLst/>
          </a:prstGeom>
        </p:spPr>
        <p:txBody>
          <a:bodyPr vert="horz" lIns="92300" tIns="46150" rIns="92300" bIns="46150" rtlCol="0" anchor="b"/>
          <a:lstStyle>
            <a:lvl1pPr algn="r">
              <a:defRPr sz="1200"/>
            </a:lvl1pPr>
          </a:lstStyle>
          <a:p>
            <a:fld id="{346E377C-27AF-4A17-A009-0A3E2E6FB448}" type="slidenum">
              <a:rPr lang="en-US" smtClean="0"/>
              <a:t>‹#›</a:t>
            </a:fld>
            <a:endParaRPr lang="en-US"/>
          </a:p>
        </p:txBody>
      </p:sp>
    </p:spTree>
    <p:extLst>
      <p:ext uri="{BB962C8B-B14F-4D97-AF65-F5344CB8AC3E}">
        <p14:creationId xmlns:p14="http://schemas.microsoft.com/office/powerpoint/2010/main" val="1453613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8" rIns="93177" bIns="4658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7" tIns="46588" rIns="93177" bIns="46588" rtlCol="0"/>
          <a:lstStyle>
            <a:lvl1pPr algn="r">
              <a:defRPr sz="1200"/>
            </a:lvl1pPr>
          </a:lstStyle>
          <a:p>
            <a:fld id="{1DB0920E-5E3D-49C8-AA80-37A82F783798}" type="datetimeFigureOut">
              <a:rPr lang="en-US" smtClean="0"/>
              <a:pPr/>
              <a:t>9/20/2016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8" rIns="93177"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8" rIns="93177"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8" rIns="93177"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8" rIns="93177" bIns="46588" rtlCol="0" anchor="b"/>
          <a:lstStyle>
            <a:lvl1pPr algn="r">
              <a:defRPr sz="1200"/>
            </a:lvl1pPr>
          </a:lstStyle>
          <a:p>
            <a:fld id="{8D209E4A-3F3D-4C98-AB1E-E57170B5A0F3}" type="slidenum">
              <a:rPr lang="en-US" smtClean="0"/>
              <a:pPr/>
              <a:t>‹#›</a:t>
            </a:fld>
            <a:endParaRPr lang="en-US"/>
          </a:p>
        </p:txBody>
      </p:sp>
    </p:spTree>
    <p:extLst>
      <p:ext uri="{BB962C8B-B14F-4D97-AF65-F5344CB8AC3E}">
        <p14:creationId xmlns:p14="http://schemas.microsoft.com/office/powerpoint/2010/main" val="136781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09E4A-3F3D-4C98-AB1E-E57170B5A0F3}" type="slidenum">
              <a:rPr lang="en-US" smtClean="0"/>
              <a:pPr/>
              <a:t>4</a:t>
            </a:fld>
            <a:endParaRPr lang="en-US"/>
          </a:p>
        </p:txBody>
      </p:sp>
    </p:spTree>
    <p:extLst>
      <p:ext uri="{BB962C8B-B14F-4D97-AF65-F5344CB8AC3E}">
        <p14:creationId xmlns:p14="http://schemas.microsoft.com/office/powerpoint/2010/main" val="93152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09E4A-3F3D-4C98-AB1E-E57170B5A0F3}" type="slidenum">
              <a:rPr lang="en-US" smtClean="0"/>
              <a:pPr/>
              <a:t>18</a:t>
            </a:fld>
            <a:endParaRPr lang="en-US"/>
          </a:p>
        </p:txBody>
      </p:sp>
    </p:spTree>
    <p:extLst>
      <p:ext uri="{BB962C8B-B14F-4D97-AF65-F5344CB8AC3E}">
        <p14:creationId xmlns:p14="http://schemas.microsoft.com/office/powerpoint/2010/main" val="2590338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09E4A-3F3D-4C98-AB1E-E57170B5A0F3}" type="slidenum">
              <a:rPr lang="en-US" smtClean="0"/>
              <a:pPr/>
              <a:t>19</a:t>
            </a:fld>
            <a:endParaRPr lang="en-US"/>
          </a:p>
        </p:txBody>
      </p:sp>
    </p:spTree>
    <p:extLst>
      <p:ext uri="{BB962C8B-B14F-4D97-AF65-F5344CB8AC3E}">
        <p14:creationId xmlns:p14="http://schemas.microsoft.com/office/powerpoint/2010/main" val="2590338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09E4A-3F3D-4C98-AB1E-E57170B5A0F3}" type="slidenum">
              <a:rPr lang="en-US" smtClean="0"/>
              <a:pPr/>
              <a:t>20</a:t>
            </a:fld>
            <a:endParaRPr lang="en-US"/>
          </a:p>
        </p:txBody>
      </p:sp>
    </p:spTree>
    <p:extLst>
      <p:ext uri="{BB962C8B-B14F-4D97-AF65-F5344CB8AC3E}">
        <p14:creationId xmlns:p14="http://schemas.microsoft.com/office/powerpoint/2010/main" val="2688274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Build an experimental set up </a:t>
            </a:r>
          </a:p>
          <a:p>
            <a:pPr lvl="1"/>
            <a:r>
              <a:rPr lang="en-US" sz="2000" dirty="0"/>
              <a:t>to represent a DST</a:t>
            </a:r>
          </a:p>
          <a:p>
            <a:r>
              <a:rPr lang="en-US" sz="2000" dirty="0"/>
              <a:t>Acquire an IR sensor </a:t>
            </a:r>
          </a:p>
          <a:p>
            <a:pPr lvl="1"/>
            <a:r>
              <a:rPr lang="en-US" sz="2000" dirty="0"/>
              <a:t>conduct emissivity adjustment tests</a:t>
            </a:r>
          </a:p>
          <a:p>
            <a:r>
              <a:rPr lang="en-US" sz="2000" dirty="0"/>
              <a:t>Define the test procedure</a:t>
            </a:r>
          </a:p>
          <a:p>
            <a:r>
              <a:rPr lang="en-US" sz="2000" dirty="0"/>
              <a:t>Conduct the experiments</a:t>
            </a:r>
          </a:p>
          <a:p>
            <a:r>
              <a:rPr lang="en-US" sz="2000" dirty="0"/>
              <a:t>Theoretical validations </a:t>
            </a:r>
          </a:p>
          <a:p>
            <a:pPr lvl="1"/>
            <a:r>
              <a:rPr lang="en-US" sz="2000" dirty="0"/>
              <a:t>Heat transfer calculations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7914816-3C41-4D12-9804-CB29EC0D19A0}" type="slidenum">
              <a:rPr lang="en-US" smtClean="0"/>
              <a:t>21</a:t>
            </a:fld>
            <a:endParaRPr lang="en-US"/>
          </a:p>
        </p:txBody>
      </p:sp>
    </p:spTree>
    <p:extLst>
      <p:ext uri="{BB962C8B-B14F-4D97-AF65-F5344CB8AC3E}">
        <p14:creationId xmlns:p14="http://schemas.microsoft.com/office/powerpoint/2010/main" val="3625419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Spectral range</a:t>
            </a:r>
            <a:r>
              <a:rPr lang="en-US" dirty="0"/>
              <a:t> : 8 </a:t>
            </a:r>
            <a:r>
              <a:rPr lang="en-US" dirty="0" err="1"/>
              <a:t>μm</a:t>
            </a:r>
            <a:r>
              <a:rPr lang="en-US" dirty="0"/>
              <a:t> to 14 </a:t>
            </a:r>
            <a:r>
              <a:rPr lang="en-US" dirty="0" err="1"/>
              <a:t>μm</a:t>
            </a:r>
            <a:endParaRPr lang="en-US" dirty="0"/>
          </a:p>
          <a:p>
            <a:r>
              <a:rPr lang="en-US" b="1" dirty="0"/>
              <a:t>Response time</a:t>
            </a:r>
            <a:r>
              <a:rPr lang="en-US" dirty="0"/>
              <a:t>: &lt;1 second</a:t>
            </a:r>
          </a:p>
          <a:p>
            <a:r>
              <a:rPr lang="en-US" b="1" dirty="0"/>
              <a:t>Aperture Diameter</a:t>
            </a:r>
            <a:r>
              <a:rPr lang="en-US" dirty="0"/>
              <a:t>: &lt; 1”</a:t>
            </a:r>
          </a:p>
          <a:p>
            <a:endParaRPr lang="en-US" dirty="0"/>
          </a:p>
        </p:txBody>
      </p:sp>
      <p:sp>
        <p:nvSpPr>
          <p:cNvPr id="4" name="Slide Number Placeholder 3"/>
          <p:cNvSpPr>
            <a:spLocks noGrp="1"/>
          </p:cNvSpPr>
          <p:nvPr>
            <p:ph type="sldNum" sz="quarter" idx="10"/>
          </p:nvPr>
        </p:nvSpPr>
        <p:spPr/>
        <p:txBody>
          <a:bodyPr/>
          <a:lstStyle/>
          <a:p>
            <a:fld id="{8D209E4A-3F3D-4C98-AB1E-E57170B5A0F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095542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Build an experimental set up </a:t>
            </a:r>
          </a:p>
          <a:p>
            <a:pPr lvl="1"/>
            <a:r>
              <a:rPr lang="en-US" sz="2000" dirty="0"/>
              <a:t>to represent a DST</a:t>
            </a:r>
          </a:p>
          <a:p>
            <a:r>
              <a:rPr lang="en-US" sz="2000" dirty="0"/>
              <a:t>Acquire an IR sensor </a:t>
            </a:r>
          </a:p>
          <a:p>
            <a:pPr lvl="1"/>
            <a:r>
              <a:rPr lang="en-US" sz="2000" dirty="0"/>
              <a:t>conduct emissivity adjustment tests</a:t>
            </a:r>
          </a:p>
          <a:p>
            <a:r>
              <a:rPr lang="en-US" sz="2000" dirty="0"/>
              <a:t>Define the test procedure</a:t>
            </a:r>
          </a:p>
          <a:p>
            <a:r>
              <a:rPr lang="en-US" sz="2000" dirty="0"/>
              <a:t>Conduct the experiments</a:t>
            </a:r>
          </a:p>
          <a:p>
            <a:r>
              <a:rPr lang="en-US" sz="2000" dirty="0"/>
              <a:t>Theoretical validations </a:t>
            </a:r>
          </a:p>
          <a:p>
            <a:pPr lvl="1"/>
            <a:r>
              <a:rPr lang="en-US" sz="2000" dirty="0"/>
              <a:t>Heat transfer calculations</a:t>
            </a:r>
          </a:p>
          <a:p>
            <a:endParaRPr lang="en-US" dirty="0"/>
          </a:p>
        </p:txBody>
      </p:sp>
      <p:sp>
        <p:nvSpPr>
          <p:cNvPr id="4" name="Slide Number Placeholder 3"/>
          <p:cNvSpPr>
            <a:spLocks noGrp="1"/>
          </p:cNvSpPr>
          <p:nvPr>
            <p:ph type="sldNum" sz="quarter" idx="10"/>
          </p:nvPr>
        </p:nvSpPr>
        <p:spPr/>
        <p:txBody>
          <a:bodyPr/>
          <a:lstStyle/>
          <a:p>
            <a:fld id="{8D209E4A-3F3D-4C98-AB1E-E57170B5A0F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144184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Dennis had mentioned two other tasks</a:t>
            </a:r>
          </a:p>
          <a:p>
            <a:pPr marL="232928" indent="-232928">
              <a:buAutoNum type="arabicParenR"/>
            </a:pPr>
            <a:r>
              <a:rPr lang="en-US" baseline="0" dirty="0" smtClean="0"/>
              <a:t>Instrumentation to detect standing water in HLW lines</a:t>
            </a:r>
          </a:p>
          <a:p>
            <a:pPr marL="232928" indent="-232928">
              <a:buAutoNum type="arabicParenR"/>
            </a:pPr>
            <a:r>
              <a:rPr lang="en-US" baseline="0" dirty="0" smtClean="0"/>
              <a:t>Remote inspection of Double Shell tank bottoms</a:t>
            </a:r>
            <a:endParaRPr lang="en-US" dirty="0"/>
          </a:p>
        </p:txBody>
      </p:sp>
      <p:sp>
        <p:nvSpPr>
          <p:cNvPr id="4" name="Slide Number Placeholder 3"/>
          <p:cNvSpPr>
            <a:spLocks noGrp="1"/>
          </p:cNvSpPr>
          <p:nvPr>
            <p:ph type="sldNum" sz="quarter" idx="10"/>
          </p:nvPr>
        </p:nvSpPr>
        <p:spPr/>
        <p:txBody>
          <a:bodyPr/>
          <a:lstStyle/>
          <a:p>
            <a:fld id="{8D209E4A-3F3D-4C98-AB1E-E57170B5A0F3}"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222123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ceholder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62467" name="Placeholder 3"/>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1382163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09E4A-3F3D-4C98-AB1E-E57170B5A0F3}"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222123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Ethylene Propylene </a:t>
            </a:r>
            <a:r>
              <a:rPr lang="en-US" dirty="0" err="1" smtClean="0"/>
              <a:t>Diene</a:t>
            </a:r>
            <a:r>
              <a:rPr lang="en-US" dirty="0" smtClean="0"/>
              <a:t> Monomer </a:t>
            </a:r>
          </a:p>
          <a:p>
            <a:r>
              <a:rPr lang="en-US" sz="2400" u="sng" dirty="0">
                <a:cs typeface="Times New Roman" pitchFamily="18" charset="0"/>
              </a:rPr>
              <a:t>Previous Efforts:</a:t>
            </a:r>
          </a:p>
          <a:p>
            <a:pPr marL="244836" indent="-244836">
              <a:spcBef>
                <a:spcPts val="811"/>
              </a:spcBef>
            </a:pPr>
            <a:r>
              <a:rPr lang="en-US" sz="2000" dirty="0">
                <a:cs typeface="Times New Roman" pitchFamily="18" charset="0"/>
              </a:rPr>
              <a:t>Test plan for the irradiation of nonmetallic materials (Sandia Report)</a:t>
            </a:r>
          </a:p>
          <a:p>
            <a:pPr marL="708735" lvl="1" indent="-244836">
              <a:spcBef>
                <a:spcPts val="811"/>
              </a:spcBef>
            </a:pPr>
            <a:r>
              <a:rPr lang="en-US" sz="2000" dirty="0">
                <a:cs typeface="Times New Roman" pitchFamily="18" charset="0"/>
              </a:rPr>
              <a:t>RPP-PLAN-50529</a:t>
            </a:r>
          </a:p>
          <a:p>
            <a:pPr marL="244836" indent="-244836">
              <a:spcBef>
                <a:spcPts val="811"/>
              </a:spcBef>
            </a:pPr>
            <a:r>
              <a:rPr lang="en-US" sz="2000" dirty="0">
                <a:cs typeface="Times New Roman" pitchFamily="18" charset="0"/>
              </a:rPr>
              <a:t>Banded (Band-it) and Swaged Hose in Hose Transfer Line (HIHTL) Assembly, Service Life Verification Program (Lieberman Report)</a:t>
            </a:r>
          </a:p>
          <a:p>
            <a:pPr marL="708735" lvl="1" indent="-244836">
              <a:spcBef>
                <a:spcPts val="811"/>
              </a:spcBef>
            </a:pPr>
            <a:r>
              <a:rPr lang="en-US" sz="2000" dirty="0">
                <a:cs typeface="Times New Roman" pitchFamily="18" charset="0"/>
              </a:rPr>
              <a:t>RPP-6711, Rev.3, Appendix L</a:t>
            </a:r>
          </a:p>
          <a:p>
            <a:endParaRPr lang="en-US" dirty="0"/>
          </a:p>
        </p:txBody>
      </p:sp>
      <p:sp>
        <p:nvSpPr>
          <p:cNvPr id="4" name="Slide Number Placeholder 3"/>
          <p:cNvSpPr>
            <a:spLocks noGrp="1"/>
          </p:cNvSpPr>
          <p:nvPr>
            <p:ph type="sldNum" sz="quarter" idx="10"/>
          </p:nvPr>
        </p:nvSpPr>
        <p:spPr/>
        <p:txBody>
          <a:bodyPr/>
          <a:lstStyle/>
          <a:p>
            <a:fld id="{8D209E4A-3F3D-4C98-AB1E-E57170B5A0F3}" type="slidenum">
              <a:rPr lang="en-US" smtClean="0"/>
              <a:pPr/>
              <a:t>28</a:t>
            </a:fld>
            <a:endParaRPr lang="en-US"/>
          </a:p>
        </p:txBody>
      </p:sp>
    </p:spTree>
    <p:extLst>
      <p:ext uri="{BB962C8B-B14F-4D97-AF65-F5344CB8AC3E}">
        <p14:creationId xmlns:p14="http://schemas.microsoft.com/office/powerpoint/2010/main" val="410866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project focuses on developing</a:t>
            </a:r>
            <a:r>
              <a:rPr lang="en-US" baseline="0" dirty="0" smtClean="0"/>
              <a:t> approaches that can be applied to operational issues in waste processing strategies, primarily at </a:t>
            </a:r>
            <a:r>
              <a:rPr lang="en-US" baseline="0" dirty="0" err="1" smtClean="0"/>
              <a:t>hanford</a:t>
            </a:r>
            <a:r>
              <a:rPr lang="en-US" baseline="0" dirty="0" smtClean="0"/>
              <a:t>.  Advances in these issues can improve efficiency, save money, and reduces health and safety risks to both personnel and the environment.  In our tasks, we utilize both computational methods as well as in-situ filed technologies to assist in the improving the retrieval processes.  We currently have 6 tasks/subtasks that are  </a:t>
            </a:r>
            <a:endParaRPr lang="en-US" dirty="0" smtClean="0"/>
          </a:p>
          <a:p>
            <a:endParaRPr lang="en-US" dirty="0"/>
          </a:p>
        </p:txBody>
      </p:sp>
      <p:sp>
        <p:nvSpPr>
          <p:cNvPr id="4" name="Slide Number Placeholder 3"/>
          <p:cNvSpPr>
            <a:spLocks noGrp="1"/>
          </p:cNvSpPr>
          <p:nvPr>
            <p:ph type="sldNum" sz="quarter" idx="10"/>
          </p:nvPr>
        </p:nvSpPr>
        <p:spPr/>
        <p:txBody>
          <a:bodyPr/>
          <a:lstStyle/>
          <a:p>
            <a:fld id="{8D209E4A-3F3D-4C98-AB1E-E57170B5A0F3}" type="slidenum">
              <a:rPr lang="en-US" smtClean="0"/>
              <a:pPr/>
              <a:t>5</a:t>
            </a:fld>
            <a:endParaRPr lang="en-US"/>
          </a:p>
        </p:txBody>
      </p:sp>
    </p:spTree>
    <p:extLst>
      <p:ext uri="{BB962C8B-B14F-4D97-AF65-F5344CB8AC3E}">
        <p14:creationId xmlns:p14="http://schemas.microsoft.com/office/powerpoint/2010/main" val="3267864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09E4A-3F3D-4C98-AB1E-E57170B5A0F3}" type="slidenum">
              <a:rPr lang="en-US" smtClean="0"/>
              <a:pPr/>
              <a:t>29</a:t>
            </a:fld>
            <a:endParaRPr lang="en-US"/>
          </a:p>
        </p:txBody>
      </p:sp>
    </p:spTree>
    <p:extLst>
      <p:ext uri="{BB962C8B-B14F-4D97-AF65-F5344CB8AC3E}">
        <p14:creationId xmlns:p14="http://schemas.microsoft.com/office/powerpoint/2010/main" val="715411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798">
              <a:defRPr/>
            </a:pPr>
            <a:r>
              <a:rPr lang="en-US" dirty="0"/>
              <a:t>The in-service configuration aging experimental setup will consist of 3 independent pumping loops with three manifold sections on each loop.</a:t>
            </a:r>
          </a:p>
          <a:p>
            <a:endParaRPr lang="en-US" dirty="0"/>
          </a:p>
        </p:txBody>
      </p:sp>
      <p:sp>
        <p:nvSpPr>
          <p:cNvPr id="4" name="Slide Number Placeholder 3"/>
          <p:cNvSpPr>
            <a:spLocks noGrp="1"/>
          </p:cNvSpPr>
          <p:nvPr>
            <p:ph type="sldNum" sz="quarter" idx="10"/>
          </p:nvPr>
        </p:nvSpPr>
        <p:spPr/>
        <p:txBody>
          <a:bodyPr/>
          <a:lstStyle/>
          <a:p>
            <a:fld id="{8D209E4A-3F3D-4C98-AB1E-E57170B5A0F3}" type="slidenum">
              <a:rPr lang="en-US" smtClean="0"/>
              <a:pPr/>
              <a:t>30</a:t>
            </a:fld>
            <a:endParaRPr lang="en-US"/>
          </a:p>
        </p:txBody>
      </p:sp>
    </p:spTree>
    <p:extLst>
      <p:ext uri="{BB962C8B-B14F-4D97-AF65-F5344CB8AC3E}">
        <p14:creationId xmlns:p14="http://schemas.microsoft.com/office/powerpoint/2010/main" val="3793051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09E4A-3F3D-4C98-AB1E-E57170B5A0F3}" type="slidenum">
              <a:rPr lang="en-US" smtClean="0"/>
              <a:pPr/>
              <a:t>31</a:t>
            </a:fld>
            <a:endParaRPr lang="en-US"/>
          </a:p>
        </p:txBody>
      </p:sp>
    </p:spTree>
    <p:extLst>
      <p:ext uri="{BB962C8B-B14F-4D97-AF65-F5344CB8AC3E}">
        <p14:creationId xmlns:p14="http://schemas.microsoft.com/office/powerpoint/2010/main" val="2688274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09E4A-3F3D-4C98-AB1E-E57170B5A0F3}" type="slidenum">
              <a:rPr lang="en-US" smtClean="0"/>
              <a:pPr/>
              <a:t>32</a:t>
            </a:fld>
            <a:endParaRPr lang="en-US"/>
          </a:p>
        </p:txBody>
      </p:sp>
    </p:spTree>
    <p:extLst>
      <p:ext uri="{BB962C8B-B14F-4D97-AF65-F5344CB8AC3E}">
        <p14:creationId xmlns:p14="http://schemas.microsoft.com/office/powerpoint/2010/main" val="268827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ceholder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62467" name="Placeholder 3"/>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138216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16">
              <a:defRPr/>
            </a:pPr>
            <a:r>
              <a:rPr lang="en-US" dirty="0" smtClean="0"/>
              <a:t>Update</a:t>
            </a:r>
            <a:endParaRPr lang="en-US" dirty="0"/>
          </a:p>
        </p:txBody>
      </p:sp>
      <p:sp>
        <p:nvSpPr>
          <p:cNvPr id="4" name="Slide Number Placeholder 3"/>
          <p:cNvSpPr>
            <a:spLocks noGrp="1"/>
          </p:cNvSpPr>
          <p:nvPr>
            <p:ph type="sldNum" sz="quarter" idx="10"/>
          </p:nvPr>
        </p:nvSpPr>
        <p:spPr/>
        <p:txBody>
          <a:bodyPr/>
          <a:lstStyle/>
          <a:p>
            <a:fld id="{8D209E4A-3F3D-4C98-AB1E-E57170B5A0F3}" type="slidenum">
              <a:rPr lang="en-US" smtClean="0"/>
              <a:pPr/>
              <a:t>7</a:t>
            </a:fld>
            <a:endParaRPr lang="en-US"/>
          </a:p>
        </p:txBody>
      </p:sp>
    </p:spTree>
    <p:extLst>
      <p:ext uri="{BB962C8B-B14F-4D97-AF65-F5344CB8AC3E}">
        <p14:creationId xmlns:p14="http://schemas.microsoft.com/office/powerpoint/2010/main" val="272916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bullet – black line represents</a:t>
            </a:r>
            <a:r>
              <a:rPr lang="en-US" baseline="0" dirty="0" smtClean="0"/>
              <a:t> the shear rate for alpha </a:t>
            </a:r>
            <a:r>
              <a:rPr lang="en-US" baseline="0" smtClean="0"/>
              <a:t>rans</a:t>
            </a:r>
            <a:endParaRPr lang="en-US" dirty="0"/>
          </a:p>
        </p:txBody>
      </p:sp>
      <p:sp>
        <p:nvSpPr>
          <p:cNvPr id="4" name="Slide Number Placeholder 3"/>
          <p:cNvSpPr>
            <a:spLocks noGrp="1"/>
          </p:cNvSpPr>
          <p:nvPr>
            <p:ph type="sldNum" sz="quarter" idx="10"/>
          </p:nvPr>
        </p:nvSpPr>
        <p:spPr/>
        <p:txBody>
          <a:bodyPr/>
          <a:lstStyle/>
          <a:p>
            <a:fld id="{8D209E4A-3F3D-4C98-AB1E-E57170B5A0F3}" type="slidenum">
              <a:rPr lang="en-US" smtClean="0"/>
              <a:pPr/>
              <a:t>8</a:t>
            </a:fld>
            <a:endParaRPr lang="en-US"/>
          </a:p>
        </p:txBody>
      </p:sp>
    </p:spTree>
    <p:extLst>
      <p:ext uri="{BB962C8B-B14F-4D97-AF65-F5344CB8AC3E}">
        <p14:creationId xmlns:p14="http://schemas.microsoft.com/office/powerpoint/2010/main" val="1315403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09E4A-3F3D-4C98-AB1E-E57170B5A0F3}" type="slidenum">
              <a:rPr lang="en-US" smtClean="0"/>
              <a:pPr/>
              <a:t>11</a:t>
            </a:fld>
            <a:endParaRPr lang="en-US"/>
          </a:p>
        </p:txBody>
      </p:sp>
    </p:spTree>
    <p:extLst>
      <p:ext uri="{BB962C8B-B14F-4D97-AF65-F5344CB8AC3E}">
        <p14:creationId xmlns:p14="http://schemas.microsoft.com/office/powerpoint/2010/main" val="92168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09E4A-3F3D-4C98-AB1E-E57170B5A0F3}" type="slidenum">
              <a:rPr lang="en-US" smtClean="0"/>
              <a:pPr/>
              <a:t>15</a:t>
            </a:fld>
            <a:endParaRPr lang="en-US"/>
          </a:p>
        </p:txBody>
      </p:sp>
    </p:spTree>
    <p:extLst>
      <p:ext uri="{BB962C8B-B14F-4D97-AF65-F5344CB8AC3E}">
        <p14:creationId xmlns:p14="http://schemas.microsoft.com/office/powerpoint/2010/main" val="2590338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09E4A-3F3D-4C98-AB1E-E57170B5A0F3}" type="slidenum">
              <a:rPr lang="en-US" smtClean="0"/>
              <a:pPr/>
              <a:t>16</a:t>
            </a:fld>
            <a:endParaRPr lang="en-US"/>
          </a:p>
        </p:txBody>
      </p:sp>
    </p:spTree>
    <p:extLst>
      <p:ext uri="{BB962C8B-B14F-4D97-AF65-F5344CB8AC3E}">
        <p14:creationId xmlns:p14="http://schemas.microsoft.com/office/powerpoint/2010/main" val="2590338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Anthony - May s</a:t>
            </a:r>
            <a:endParaRPr lang="en-US" dirty="0"/>
          </a:p>
        </p:txBody>
      </p:sp>
      <p:sp>
        <p:nvSpPr>
          <p:cNvPr id="4" name="Slide Number Placeholder 3"/>
          <p:cNvSpPr>
            <a:spLocks noGrp="1"/>
          </p:cNvSpPr>
          <p:nvPr>
            <p:ph type="sldNum" sz="quarter" idx="10"/>
          </p:nvPr>
        </p:nvSpPr>
        <p:spPr/>
        <p:txBody>
          <a:bodyPr/>
          <a:lstStyle/>
          <a:p>
            <a:fld id="{8D209E4A-3F3D-4C98-AB1E-E57170B5A0F3}" type="slidenum">
              <a:rPr lang="en-US" smtClean="0"/>
              <a:pPr/>
              <a:t>17</a:t>
            </a:fld>
            <a:endParaRPr lang="en-US"/>
          </a:p>
        </p:txBody>
      </p:sp>
    </p:spTree>
    <p:extLst>
      <p:ext uri="{BB962C8B-B14F-4D97-AF65-F5344CB8AC3E}">
        <p14:creationId xmlns:p14="http://schemas.microsoft.com/office/powerpoint/2010/main" val="274731629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1338" y="2035175"/>
            <a:ext cx="6295416" cy="1470025"/>
          </a:xfrm>
        </p:spPr>
        <p:txBody>
          <a:bodyPr/>
          <a:lstStyle>
            <a:lvl1pPr>
              <a:defRPr b="1">
                <a:solidFill>
                  <a:srgbClr val="002D62"/>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1371600" y="3810000"/>
            <a:ext cx="6400800" cy="1752600"/>
          </a:xfrm>
        </p:spPr>
        <p:txBody>
          <a:bodyPr>
            <a:normAutofit/>
          </a:bodyPr>
          <a:lstStyle>
            <a:lvl1pPr marL="0" indent="0" algn="ctr">
              <a:spcBef>
                <a:spcPts val="300"/>
              </a:spcBef>
              <a:buNone/>
              <a:defRPr sz="2700">
                <a:solidFill>
                  <a:srgbClr val="002D62"/>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4" name="Group 3"/>
          <p:cNvGrpSpPr/>
          <p:nvPr userDrawn="1"/>
        </p:nvGrpSpPr>
        <p:grpSpPr>
          <a:xfrm>
            <a:off x="6531" y="0"/>
            <a:ext cx="9143999" cy="1143000"/>
            <a:chOff x="6531" y="0"/>
            <a:chExt cx="9143999" cy="1143000"/>
          </a:xfrm>
        </p:grpSpPr>
        <p:pic>
          <p:nvPicPr>
            <p:cNvPr id="46082"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005473" y="13855"/>
              <a:ext cx="3145057" cy="1129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3" name="Picture 3"/>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131124" y="0"/>
              <a:ext cx="286022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4" name="Picture 4"/>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6531" y="0"/>
              <a:ext cx="312690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Group 4"/>
          <p:cNvGrpSpPr/>
          <p:nvPr userDrawn="1"/>
        </p:nvGrpSpPr>
        <p:grpSpPr>
          <a:xfrm>
            <a:off x="4354" y="5456330"/>
            <a:ext cx="9146177" cy="1410379"/>
            <a:chOff x="4354" y="5456330"/>
            <a:chExt cx="9146177" cy="1410379"/>
          </a:xfrm>
        </p:grpSpPr>
        <p:pic>
          <p:nvPicPr>
            <p:cNvPr id="24" name="Picture 8"/>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4648201" y="5946727"/>
              <a:ext cx="2438399" cy="919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6"/>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590801" y="5953240"/>
              <a:ext cx="2057400" cy="913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5"/>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354" y="5960495"/>
              <a:ext cx="2586446" cy="89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userDrawn="1"/>
          </p:nvSpPr>
          <p:spPr>
            <a:xfrm>
              <a:off x="6531" y="5875020"/>
              <a:ext cx="9144000" cy="68580"/>
            </a:xfrm>
            <a:prstGeom prst="rect">
              <a:avLst/>
            </a:prstGeom>
            <a:solidFill>
              <a:srgbClr val="D6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latin typeface="Arial Black" panose="020B0A04020102020204" pitchFamily="34" charset="0"/>
                <a:cs typeface="Arial" panose="020B0604020202020204" pitchFamily="34" charset="0"/>
              </a:endParaRPr>
            </a:p>
          </p:txBody>
        </p:sp>
        <p:pic>
          <p:nvPicPr>
            <p:cNvPr id="28" name="Picture 4"/>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a:stretch/>
          </p:blipFill>
          <p:spPr bwMode="auto">
            <a:xfrm>
              <a:off x="3657600" y="5456330"/>
              <a:ext cx="1822244" cy="41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userDrawn="1"/>
          </p:nvPicPr>
          <p:blipFill rotWithShape="1">
            <a:blip r:embed="rId9" cstate="screen">
              <a:extLst>
                <a:ext uri="{28A0092B-C50C-407E-A947-70E740481C1C}">
                  <a14:useLocalDpi xmlns:a14="http://schemas.microsoft.com/office/drawing/2010/main"/>
                </a:ext>
              </a:extLst>
            </a:blip>
            <a:srcRect/>
            <a:stretch/>
          </p:blipFill>
          <p:spPr bwMode="auto">
            <a:xfrm>
              <a:off x="7088683" y="5943600"/>
              <a:ext cx="205531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35ED4-649B-4A7E-8097-C3FAA70A743E}"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90AB2-D53B-4228-835C-C001BE9BCC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7135ED4-649B-4A7E-8097-C3FAA70A743E}"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90AB2-D53B-4228-835C-C001BE9BCC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673957"/>
            <a:ext cx="6679994" cy="838200"/>
          </a:xfrm>
        </p:spPr>
        <p:txBody>
          <a:bodyPr>
            <a:normAutofit/>
          </a:bodyPr>
          <a:lstStyle>
            <a:lvl1pPr algn="ctr">
              <a:defRPr lang="en-US" sz="3200" b="1" kern="1200" dirty="0" smtClean="0">
                <a:solidFill>
                  <a:srgbClr val="002D62"/>
                </a:solidFill>
                <a:effectLst/>
                <a:latin typeface="Arial" panose="020B0604020202020204" pitchFamily="34" charset="0"/>
                <a:ea typeface="+mn-ea"/>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74837"/>
            <a:ext cx="8229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2" name="Group 11"/>
          <p:cNvGrpSpPr/>
          <p:nvPr userDrawn="1"/>
        </p:nvGrpSpPr>
        <p:grpSpPr>
          <a:xfrm>
            <a:off x="0" y="6615752"/>
            <a:ext cx="9144000" cy="318448"/>
            <a:chOff x="0" y="6121093"/>
            <a:chExt cx="9144000" cy="318448"/>
          </a:xfrm>
        </p:grpSpPr>
        <p:pic>
          <p:nvPicPr>
            <p:cNvPr id="13"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6121093"/>
              <a:ext cx="9144000" cy="243338"/>
            </a:xfrm>
            <a:prstGeom prst="rect">
              <a:avLst/>
            </a:prstGeom>
            <a:noFill/>
            <a:ln w="9525" algn="in">
              <a:noFill/>
              <a:miter lim="800000"/>
              <a:headEnd/>
              <a:tailEnd/>
            </a:ln>
            <a:effectLst/>
          </p:spPr>
        </p:pic>
        <p:sp>
          <p:nvSpPr>
            <p:cNvPr id="14" name="Text Box 15"/>
            <p:cNvSpPr txBox="1">
              <a:spLocks noChangeArrowheads="1" noChangeShapeType="1"/>
            </p:cNvSpPr>
            <p:nvPr/>
          </p:nvSpPr>
          <p:spPr bwMode="auto">
            <a:xfrm>
              <a:off x="1345994" y="6134741"/>
              <a:ext cx="6553200" cy="304800"/>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algn="ctr"/>
              <a:r>
                <a:rPr lang="en-US" sz="900" b="1" i="1" dirty="0" smtClean="0">
                  <a:solidFill>
                    <a:schemeClr val="bg1"/>
                  </a:solidFill>
                  <a:effectLst>
                    <a:outerShdw blurRad="50800" dist="38100" dir="2700000" algn="tl" rotWithShape="0">
                      <a:prstClr val="black">
                        <a:alpha val="40000"/>
                      </a:prstClr>
                    </a:outerShdw>
                  </a:effectLst>
                  <a:latin typeface="Century Gothic" pitchFamily="34" charset="0"/>
                </a:rPr>
                <a:t>Advancing the research and academic mission of Florida International University.</a:t>
              </a:r>
              <a:endParaRPr lang="en-US" sz="900" b="1" i="1" dirty="0">
                <a:solidFill>
                  <a:schemeClr val="bg1"/>
                </a:solidFill>
                <a:effectLst>
                  <a:outerShdw blurRad="50800" dist="38100" dir="2700000" algn="tl" rotWithShape="0">
                    <a:prstClr val="black">
                      <a:alpha val="40000"/>
                    </a:prstClr>
                  </a:outerShdw>
                </a:effectLst>
                <a:latin typeface="Century Gothic" pitchFamily="34" charset="0"/>
              </a:endParaRPr>
            </a:p>
          </p:txBody>
        </p:sp>
      </p:grpSp>
      <p:pic>
        <p:nvPicPr>
          <p:cNvPr id="9"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924800" y="655649"/>
            <a:ext cx="1066800" cy="1020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7913" y="655649"/>
            <a:ext cx="990600" cy="990600"/>
          </a:xfrm>
          <a:prstGeom prst="rect">
            <a:avLst/>
          </a:prstGeom>
        </p:spPr>
      </p:pic>
      <p:grpSp>
        <p:nvGrpSpPr>
          <p:cNvPr id="21" name="Group 20"/>
          <p:cNvGrpSpPr/>
          <p:nvPr userDrawn="1"/>
        </p:nvGrpSpPr>
        <p:grpSpPr>
          <a:xfrm>
            <a:off x="0" y="0"/>
            <a:ext cx="9144001" cy="609600"/>
            <a:chOff x="0" y="0"/>
            <a:chExt cx="9144001" cy="609600"/>
          </a:xfrm>
        </p:grpSpPr>
        <p:sp>
          <p:nvSpPr>
            <p:cNvPr id="22" name="Rectangle 21"/>
            <p:cNvSpPr/>
            <p:nvPr userDrawn="1"/>
          </p:nvSpPr>
          <p:spPr>
            <a:xfrm>
              <a:off x="0" y="0"/>
              <a:ext cx="9144001" cy="609600"/>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4"/>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3235236" y="0"/>
              <a:ext cx="265313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62325"/>
            <a:ext cx="7772400" cy="1362075"/>
          </a:xfrm>
        </p:spPr>
        <p:txBody>
          <a:bodyPr anchor="t"/>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851025"/>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35ED4-649B-4A7E-8097-C3FAA70A743E}"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90AB2-D53B-4228-835C-C001BE9BCCF4}" type="slidenum">
              <a:rPr lang="en-US" smtClean="0"/>
              <a:pPr/>
              <a:t>‹#›</a:t>
            </a:fld>
            <a:endParaRPr lang="en-US"/>
          </a:p>
        </p:txBody>
      </p:sp>
      <p:grpSp>
        <p:nvGrpSpPr>
          <p:cNvPr id="13" name="Group 12"/>
          <p:cNvGrpSpPr/>
          <p:nvPr userDrawn="1"/>
        </p:nvGrpSpPr>
        <p:grpSpPr>
          <a:xfrm>
            <a:off x="6531" y="0"/>
            <a:ext cx="9143999" cy="1143000"/>
            <a:chOff x="6531" y="0"/>
            <a:chExt cx="9143999" cy="1143000"/>
          </a:xfrm>
        </p:grpSpPr>
        <p:pic>
          <p:nvPicPr>
            <p:cNvPr id="1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005473" y="13855"/>
              <a:ext cx="3145057" cy="1129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131124" y="0"/>
              <a:ext cx="286022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6531" y="0"/>
              <a:ext cx="312690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7" name="Group 16"/>
          <p:cNvGrpSpPr/>
          <p:nvPr userDrawn="1"/>
        </p:nvGrpSpPr>
        <p:grpSpPr>
          <a:xfrm>
            <a:off x="4354" y="5456330"/>
            <a:ext cx="9146177" cy="1410379"/>
            <a:chOff x="4354" y="5456330"/>
            <a:chExt cx="9146177" cy="1410379"/>
          </a:xfrm>
        </p:grpSpPr>
        <p:pic>
          <p:nvPicPr>
            <p:cNvPr id="18" name="Picture 8"/>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4648201" y="5946727"/>
              <a:ext cx="2438399" cy="919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590801" y="5953240"/>
              <a:ext cx="2057400" cy="913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354" y="5960495"/>
              <a:ext cx="2586446" cy="89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6531" y="5875020"/>
              <a:ext cx="9144000" cy="68580"/>
            </a:xfrm>
            <a:prstGeom prst="rect">
              <a:avLst/>
            </a:prstGeom>
            <a:solidFill>
              <a:srgbClr val="D6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cs typeface="Arial" panose="020B0604020202020204" pitchFamily="34" charset="0"/>
              </a:endParaRPr>
            </a:p>
          </p:txBody>
        </p:sp>
        <p:pic>
          <p:nvPicPr>
            <p:cNvPr id="22" name="Picture 4"/>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a:stretch/>
          </p:blipFill>
          <p:spPr bwMode="auto">
            <a:xfrm>
              <a:off x="3657600" y="5456330"/>
              <a:ext cx="1822244" cy="41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userDrawn="1"/>
          </p:nvPicPr>
          <p:blipFill rotWithShape="1">
            <a:blip r:embed="rId9" cstate="screen">
              <a:extLst>
                <a:ext uri="{28A0092B-C50C-407E-A947-70E740481C1C}">
                  <a14:useLocalDpi xmlns:a14="http://schemas.microsoft.com/office/drawing/2010/main"/>
                </a:ext>
              </a:extLst>
            </a:blip>
            <a:srcRect/>
            <a:stretch/>
          </p:blipFill>
          <p:spPr bwMode="auto">
            <a:xfrm>
              <a:off x="7088683" y="5943600"/>
              <a:ext cx="205531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1"/>
          <p:cNvSpPr>
            <a:spLocks noGrp="1"/>
          </p:cNvSpPr>
          <p:nvPr>
            <p:ph type="title"/>
          </p:nvPr>
        </p:nvSpPr>
        <p:spPr>
          <a:xfrm>
            <a:off x="1219200" y="673957"/>
            <a:ext cx="6679994" cy="838200"/>
          </a:xfrm>
        </p:spPr>
        <p:txBody>
          <a:bodyPr>
            <a:normAutofit/>
          </a:bodyPr>
          <a:lstStyle>
            <a:lvl1pPr algn="ctr">
              <a:defRPr lang="en-US" sz="3200" b="1" kern="1200" dirty="0" smtClean="0">
                <a:solidFill>
                  <a:srgbClr val="002D62"/>
                </a:solidFill>
                <a:effectLst/>
                <a:latin typeface="Arial" panose="020B0604020202020204" pitchFamily="34" charset="0"/>
                <a:ea typeface="+mn-ea"/>
                <a:cs typeface="Arial" panose="020B0604020202020204" pitchFamily="34" charset="0"/>
              </a:defRPr>
            </a:lvl1pPr>
          </a:lstStyle>
          <a:p>
            <a:r>
              <a:rPr lang="en-US" dirty="0" smtClean="0"/>
              <a:t>Click to edit Master title style</a:t>
            </a:r>
            <a:endParaRPr lang="en-US" dirty="0"/>
          </a:p>
        </p:txBody>
      </p:sp>
      <p:grpSp>
        <p:nvGrpSpPr>
          <p:cNvPr id="11" name="Group 10"/>
          <p:cNvGrpSpPr/>
          <p:nvPr userDrawn="1"/>
        </p:nvGrpSpPr>
        <p:grpSpPr>
          <a:xfrm>
            <a:off x="0" y="6615752"/>
            <a:ext cx="9144000" cy="318448"/>
            <a:chOff x="0" y="6121093"/>
            <a:chExt cx="9144000" cy="318448"/>
          </a:xfrm>
        </p:grpSpPr>
        <p:pic>
          <p:nvPicPr>
            <p:cNvPr id="12"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6121093"/>
              <a:ext cx="9144000" cy="243338"/>
            </a:xfrm>
            <a:prstGeom prst="rect">
              <a:avLst/>
            </a:prstGeom>
            <a:noFill/>
            <a:ln w="9525" algn="in">
              <a:noFill/>
              <a:miter lim="800000"/>
              <a:headEnd/>
              <a:tailEnd/>
            </a:ln>
            <a:effectLst/>
          </p:spPr>
        </p:pic>
        <p:sp>
          <p:nvSpPr>
            <p:cNvPr id="13" name="Text Box 15"/>
            <p:cNvSpPr txBox="1">
              <a:spLocks noChangeArrowheads="1" noChangeShapeType="1"/>
            </p:cNvSpPr>
            <p:nvPr/>
          </p:nvSpPr>
          <p:spPr bwMode="auto">
            <a:xfrm>
              <a:off x="1345994" y="6134741"/>
              <a:ext cx="6553200" cy="304800"/>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algn="ctr"/>
              <a:r>
                <a:rPr lang="en-US" sz="900" b="1" i="1" dirty="0" smtClean="0">
                  <a:solidFill>
                    <a:schemeClr val="bg1"/>
                  </a:solidFill>
                  <a:effectLst>
                    <a:outerShdw blurRad="50800" dist="38100" dir="2700000" algn="tl" rotWithShape="0">
                      <a:prstClr val="black">
                        <a:alpha val="40000"/>
                      </a:prstClr>
                    </a:outerShdw>
                  </a:effectLst>
                  <a:latin typeface="Century Gothic" pitchFamily="34" charset="0"/>
                </a:rPr>
                <a:t>Advancing the research and academic mission of Florida International University.</a:t>
              </a:r>
              <a:endParaRPr lang="en-US" sz="900" b="1" i="1" dirty="0">
                <a:solidFill>
                  <a:schemeClr val="bg1"/>
                </a:solidFill>
                <a:effectLst>
                  <a:outerShdw blurRad="50800" dist="38100" dir="2700000" algn="tl" rotWithShape="0">
                    <a:prstClr val="black">
                      <a:alpha val="40000"/>
                    </a:prstClr>
                  </a:outerShdw>
                </a:effectLst>
                <a:latin typeface="Century Gothic" pitchFamily="34" charset="0"/>
              </a:endParaRPr>
            </a:p>
          </p:txBody>
        </p:sp>
      </p:grpSp>
      <p:grpSp>
        <p:nvGrpSpPr>
          <p:cNvPr id="16" name="Group 15"/>
          <p:cNvGrpSpPr/>
          <p:nvPr userDrawn="1"/>
        </p:nvGrpSpPr>
        <p:grpSpPr>
          <a:xfrm>
            <a:off x="0" y="0"/>
            <a:ext cx="9144001" cy="609600"/>
            <a:chOff x="0" y="0"/>
            <a:chExt cx="9144001" cy="609600"/>
          </a:xfrm>
        </p:grpSpPr>
        <p:sp>
          <p:nvSpPr>
            <p:cNvPr id="17" name="Rectangle 16"/>
            <p:cNvSpPr/>
            <p:nvPr userDrawn="1"/>
          </p:nvSpPr>
          <p:spPr>
            <a:xfrm>
              <a:off x="0" y="0"/>
              <a:ext cx="9144001" cy="609600"/>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3235236" y="0"/>
              <a:ext cx="265313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2" name="Picture 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924800" y="655649"/>
            <a:ext cx="1066800" cy="1020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7913" y="655649"/>
            <a:ext cx="990600" cy="9906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39912"/>
            <a:ext cx="4040188" cy="6969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25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39912"/>
            <a:ext cx="4041775" cy="6969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25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1219200" y="685800"/>
            <a:ext cx="6679994" cy="838200"/>
          </a:xfrm>
        </p:spPr>
        <p:txBody>
          <a:bodyPr>
            <a:normAutofit/>
          </a:bodyPr>
          <a:lstStyle>
            <a:lvl1pPr algn="ctr">
              <a:defRPr lang="en-US" sz="3200" b="1" kern="1200" dirty="0" smtClean="0">
                <a:solidFill>
                  <a:srgbClr val="002D62"/>
                </a:solidFill>
                <a:effectLst/>
                <a:latin typeface="Century Gothic" pitchFamily="34" charset="0"/>
                <a:ea typeface="+mn-ea"/>
                <a:cs typeface="+mn-cs"/>
              </a:defRPr>
            </a:lvl1pPr>
          </a:lstStyle>
          <a:p>
            <a:r>
              <a:rPr lang="en-US" dirty="0" smtClean="0"/>
              <a:t>Click to edit Master title style</a:t>
            </a:r>
            <a:endParaRPr lang="en-US" dirty="0"/>
          </a:p>
        </p:txBody>
      </p:sp>
      <p:grpSp>
        <p:nvGrpSpPr>
          <p:cNvPr id="13" name="Group 12"/>
          <p:cNvGrpSpPr/>
          <p:nvPr userDrawn="1"/>
        </p:nvGrpSpPr>
        <p:grpSpPr>
          <a:xfrm>
            <a:off x="0" y="6615752"/>
            <a:ext cx="9144000" cy="318448"/>
            <a:chOff x="0" y="6121093"/>
            <a:chExt cx="9144000" cy="318448"/>
          </a:xfrm>
        </p:grpSpPr>
        <p:pic>
          <p:nvPicPr>
            <p:cNvPr id="14"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6121093"/>
              <a:ext cx="9144000" cy="243338"/>
            </a:xfrm>
            <a:prstGeom prst="rect">
              <a:avLst/>
            </a:prstGeom>
            <a:noFill/>
            <a:ln w="9525" algn="in">
              <a:noFill/>
              <a:miter lim="800000"/>
              <a:headEnd/>
              <a:tailEnd/>
            </a:ln>
            <a:effectLst/>
          </p:spPr>
        </p:pic>
        <p:sp>
          <p:nvSpPr>
            <p:cNvPr id="15" name="Text Box 15"/>
            <p:cNvSpPr txBox="1">
              <a:spLocks noChangeArrowheads="1" noChangeShapeType="1"/>
            </p:cNvSpPr>
            <p:nvPr/>
          </p:nvSpPr>
          <p:spPr bwMode="auto">
            <a:xfrm>
              <a:off x="1345994" y="6134741"/>
              <a:ext cx="6553200" cy="304800"/>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algn="ctr"/>
              <a:r>
                <a:rPr lang="en-US" sz="900" b="1" i="1" dirty="0" smtClean="0">
                  <a:solidFill>
                    <a:schemeClr val="bg1"/>
                  </a:solidFill>
                  <a:effectLst>
                    <a:outerShdw blurRad="50800" dist="38100" dir="2700000" algn="tl" rotWithShape="0">
                      <a:prstClr val="black">
                        <a:alpha val="40000"/>
                      </a:prstClr>
                    </a:outerShdw>
                  </a:effectLst>
                  <a:latin typeface="Century Gothic" pitchFamily="34" charset="0"/>
                </a:rPr>
                <a:t>Advancing the research and academic mission of Florida International University.</a:t>
              </a:r>
              <a:endParaRPr lang="en-US" sz="900" b="1" i="1" dirty="0">
                <a:solidFill>
                  <a:schemeClr val="bg1"/>
                </a:solidFill>
                <a:effectLst>
                  <a:outerShdw blurRad="50800" dist="38100" dir="2700000" algn="tl" rotWithShape="0">
                    <a:prstClr val="black">
                      <a:alpha val="40000"/>
                    </a:prstClr>
                  </a:outerShdw>
                </a:effectLst>
                <a:latin typeface="Century Gothic" pitchFamily="34" charset="0"/>
              </a:endParaRPr>
            </a:p>
          </p:txBody>
        </p:sp>
      </p:grpSp>
      <p:grpSp>
        <p:nvGrpSpPr>
          <p:cNvPr id="18" name="Group 17"/>
          <p:cNvGrpSpPr/>
          <p:nvPr userDrawn="1"/>
        </p:nvGrpSpPr>
        <p:grpSpPr>
          <a:xfrm>
            <a:off x="0" y="0"/>
            <a:ext cx="9144001" cy="609600"/>
            <a:chOff x="0" y="0"/>
            <a:chExt cx="9144001" cy="609600"/>
          </a:xfrm>
        </p:grpSpPr>
        <p:sp>
          <p:nvSpPr>
            <p:cNvPr id="19" name="Rectangle 18"/>
            <p:cNvSpPr/>
            <p:nvPr userDrawn="1"/>
          </p:nvSpPr>
          <p:spPr>
            <a:xfrm>
              <a:off x="0" y="0"/>
              <a:ext cx="9144001" cy="609600"/>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4"/>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3235236" y="0"/>
              <a:ext cx="265313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8" name="Picture 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924800" y="655649"/>
            <a:ext cx="1066800" cy="1020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7913" y="655649"/>
            <a:ext cx="990600" cy="9906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1219200" y="762000"/>
            <a:ext cx="6679994" cy="838200"/>
          </a:xfrm>
        </p:spPr>
        <p:txBody>
          <a:bodyPr>
            <a:normAutofit/>
          </a:bodyPr>
          <a:lstStyle>
            <a:lvl1pPr algn="ctr">
              <a:defRPr lang="en-US" sz="3200" b="1" kern="1200" dirty="0" smtClean="0">
                <a:solidFill>
                  <a:srgbClr val="002D62"/>
                </a:solidFill>
                <a:effectLst/>
                <a:latin typeface="Century Gothic" pitchFamily="34" charset="0"/>
                <a:ea typeface="+mn-ea"/>
                <a:cs typeface="+mn-cs"/>
              </a:defRPr>
            </a:lvl1pPr>
          </a:lstStyle>
          <a:p>
            <a:r>
              <a:rPr lang="en-US" dirty="0" smtClean="0"/>
              <a:t>Click to edit Master title style</a:t>
            </a:r>
            <a:endParaRPr lang="en-US" dirty="0"/>
          </a:p>
        </p:txBody>
      </p:sp>
      <p:grpSp>
        <p:nvGrpSpPr>
          <p:cNvPr id="9" name="Group 8"/>
          <p:cNvGrpSpPr/>
          <p:nvPr userDrawn="1"/>
        </p:nvGrpSpPr>
        <p:grpSpPr>
          <a:xfrm>
            <a:off x="0" y="6615752"/>
            <a:ext cx="9144000" cy="318448"/>
            <a:chOff x="0" y="6121093"/>
            <a:chExt cx="9144000" cy="318448"/>
          </a:xfrm>
        </p:grpSpPr>
        <p:pic>
          <p:nvPicPr>
            <p:cNvPr id="10"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6121093"/>
              <a:ext cx="9144000" cy="243338"/>
            </a:xfrm>
            <a:prstGeom prst="rect">
              <a:avLst/>
            </a:prstGeom>
            <a:noFill/>
            <a:ln w="9525" algn="in">
              <a:noFill/>
              <a:miter lim="800000"/>
              <a:headEnd/>
              <a:tailEnd/>
            </a:ln>
            <a:effectLst/>
          </p:spPr>
        </p:pic>
        <p:sp>
          <p:nvSpPr>
            <p:cNvPr id="11" name="Text Box 15"/>
            <p:cNvSpPr txBox="1">
              <a:spLocks noChangeArrowheads="1" noChangeShapeType="1"/>
            </p:cNvSpPr>
            <p:nvPr/>
          </p:nvSpPr>
          <p:spPr bwMode="auto">
            <a:xfrm>
              <a:off x="1345994" y="6134741"/>
              <a:ext cx="6553200" cy="304800"/>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algn="ctr"/>
              <a:r>
                <a:rPr lang="en-US" sz="900" b="1" i="1" dirty="0" smtClean="0">
                  <a:solidFill>
                    <a:schemeClr val="bg1"/>
                  </a:solidFill>
                  <a:effectLst>
                    <a:outerShdw blurRad="50800" dist="38100" dir="2700000" algn="tl" rotWithShape="0">
                      <a:prstClr val="black">
                        <a:alpha val="40000"/>
                      </a:prstClr>
                    </a:outerShdw>
                  </a:effectLst>
                  <a:latin typeface="Century Gothic" pitchFamily="34" charset="0"/>
                </a:rPr>
                <a:t>Advancing the research and academic mission of Florida International University.</a:t>
              </a:r>
              <a:endParaRPr lang="en-US" sz="900" b="1" i="1" dirty="0">
                <a:solidFill>
                  <a:schemeClr val="bg1"/>
                </a:solidFill>
                <a:effectLst>
                  <a:outerShdw blurRad="50800" dist="38100" dir="2700000" algn="tl" rotWithShape="0">
                    <a:prstClr val="black">
                      <a:alpha val="40000"/>
                    </a:prstClr>
                  </a:outerShdw>
                </a:effectLst>
                <a:latin typeface="Century Gothic" pitchFamily="34" charset="0"/>
              </a:endParaRPr>
            </a:p>
          </p:txBody>
        </p:sp>
      </p:grpSp>
      <p:pic>
        <p:nvPicPr>
          <p:cNvPr id="15"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924800" y="655649"/>
            <a:ext cx="1066800" cy="1020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7913" y="655649"/>
            <a:ext cx="990600" cy="990600"/>
          </a:xfrm>
          <a:prstGeom prst="rect">
            <a:avLst/>
          </a:prstGeom>
        </p:spPr>
      </p:pic>
      <p:grpSp>
        <p:nvGrpSpPr>
          <p:cNvPr id="20" name="Group 19"/>
          <p:cNvGrpSpPr/>
          <p:nvPr userDrawn="1"/>
        </p:nvGrpSpPr>
        <p:grpSpPr>
          <a:xfrm>
            <a:off x="0" y="0"/>
            <a:ext cx="9144001" cy="609600"/>
            <a:chOff x="0" y="0"/>
            <a:chExt cx="9144001" cy="609600"/>
          </a:xfrm>
        </p:grpSpPr>
        <p:sp>
          <p:nvSpPr>
            <p:cNvPr id="21" name="Rectangle 20"/>
            <p:cNvSpPr/>
            <p:nvPr userDrawn="1"/>
          </p:nvSpPr>
          <p:spPr>
            <a:xfrm>
              <a:off x="0" y="0"/>
              <a:ext cx="9144001" cy="609600"/>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4"/>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3235236" y="0"/>
              <a:ext cx="265313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35ED4-649B-4A7E-8097-C3FAA70A743E}" type="datetimeFigureOut">
              <a:rPr lang="en-US" smtClean="0"/>
              <a:pPr/>
              <a:t>9/20/2016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790AB2-D53B-4228-835C-C001BE9BCC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7135ED4-649B-4A7E-8097-C3FAA70A743E}" type="datetimeFigureOut">
              <a:rPr lang="en-US" smtClean="0"/>
              <a:pPr/>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90AB2-D53B-4228-835C-C001BE9BCC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35ED4-649B-4A7E-8097-C3FAA70A743E}" type="datetimeFigureOut">
              <a:rPr lang="en-US" smtClean="0"/>
              <a:pPr/>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90AB2-D53B-4228-835C-C001BE9BCC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35ED4-649B-4A7E-8097-C3FAA70A743E}" type="datetimeFigureOut">
              <a:rPr lang="en-US" smtClean="0"/>
              <a:pPr/>
              <a:t>9/20/2016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90AB2-D53B-4228-835C-C001BE9BCC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002D62"/>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2D62"/>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2D62"/>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2D62"/>
          </a:solidFill>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2D62"/>
          </a:solidFill>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2D62"/>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9.jpeg"/><Relationship Id="rId5" Type="http://schemas.microsoft.com/office/2007/relationships/hdphoto" Target="../media/hdphoto1.wdp"/><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730375"/>
            <a:ext cx="8305800" cy="2155825"/>
          </a:xfrm>
        </p:spPr>
        <p:txBody>
          <a:bodyPr>
            <a:normAutofit fontScale="90000"/>
          </a:bodyPr>
          <a:lstStyle/>
          <a:p>
            <a:r>
              <a:rPr lang="en-US" dirty="0" smtClean="0"/>
              <a:t>DOE-EM Cooperative Agreement  </a:t>
            </a:r>
            <a:br>
              <a:rPr lang="en-US" dirty="0" smtClean="0"/>
            </a:br>
            <a:r>
              <a:rPr lang="en-US" dirty="0" smtClean="0"/>
              <a:t>FIU Performance Year 6 </a:t>
            </a:r>
            <a:br>
              <a:rPr lang="en-US" dirty="0" smtClean="0"/>
            </a:br>
            <a:r>
              <a:rPr lang="en-US" dirty="0" smtClean="0"/>
              <a:t>Year End Research Review</a:t>
            </a:r>
            <a:br>
              <a:rPr lang="en-US" dirty="0" smtClean="0"/>
            </a:br>
            <a:endParaRPr lang="en-US" sz="3600" dirty="0"/>
          </a:p>
        </p:txBody>
      </p:sp>
      <p:sp>
        <p:nvSpPr>
          <p:cNvPr id="5" name="Subtitle 4"/>
          <p:cNvSpPr>
            <a:spLocks noGrp="1"/>
          </p:cNvSpPr>
          <p:nvPr>
            <p:ph type="subTitle" idx="1"/>
          </p:nvPr>
        </p:nvSpPr>
        <p:spPr>
          <a:xfrm>
            <a:off x="1143000" y="3886200"/>
            <a:ext cx="6858000" cy="1447800"/>
          </a:xfrm>
        </p:spPr>
        <p:txBody>
          <a:bodyPr>
            <a:normAutofit/>
          </a:bodyPr>
          <a:lstStyle/>
          <a:p>
            <a:r>
              <a:rPr lang="en-US" sz="2000" dirty="0" smtClean="0"/>
              <a:t>Presented: September 21, 2016</a:t>
            </a:r>
          </a:p>
          <a:p>
            <a:r>
              <a:rPr lang="en-US" sz="2000" dirty="0" smtClean="0"/>
              <a:t>to the U.S. Department of Energy</a:t>
            </a:r>
          </a:p>
          <a:p>
            <a:endParaRPr lang="en-US" sz="2000" dirty="0" smtClean="0"/>
          </a:p>
          <a:p>
            <a:r>
              <a:rPr lang="en-US" sz="2000" dirty="0" smtClean="0"/>
              <a:t>Dr. Leonel Lagos, PhD, PMP</a:t>
            </a:r>
            <a:r>
              <a:rPr lang="en-US" sz="2000" baseline="30000" dirty="0" smtClean="0"/>
              <a:t>®</a:t>
            </a:r>
            <a:r>
              <a:rPr lang="en-US" sz="2000" dirty="0" smtClean="0"/>
              <a:t> (Principal Investigator)</a:t>
            </a:r>
            <a:r>
              <a:rPr lang="en-US" sz="2000" baseline="30000" dirty="0" smtClean="0"/>
              <a:t>      </a:t>
            </a:r>
          </a:p>
        </p:txBody>
      </p:sp>
    </p:spTree>
    <p:extLst>
      <p:ext uri="{BB962C8B-B14F-4D97-AF65-F5344CB8AC3E}">
        <p14:creationId xmlns:p14="http://schemas.microsoft.com/office/powerpoint/2010/main" val="2457284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45382" y="2134222"/>
            <a:ext cx="5065731" cy="464757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2000" dirty="0" smtClean="0">
                <a:solidFill>
                  <a:srgbClr val="002D62"/>
                </a:solidFill>
                <a:effectLst/>
                <a:latin typeface="Arial" panose="020B0604020202020204" pitchFamily="34" charset="0"/>
                <a:cs typeface="Arial" panose="020B0604020202020204" pitchFamily="34" charset="0"/>
              </a:rPr>
              <a:t>Need - </a:t>
            </a:r>
            <a:r>
              <a:rPr lang="en-US" sz="2000" dirty="0">
                <a:solidFill>
                  <a:srgbClr val="002D62"/>
                </a:solidFill>
                <a:effectLst/>
                <a:latin typeface="Arial" panose="020B0604020202020204" pitchFamily="34" charset="0"/>
                <a:cs typeface="Arial" panose="020B0604020202020204" pitchFamily="34" charset="0"/>
              </a:rPr>
              <a:t>accurate prediction of concentration of undissolved solids </a:t>
            </a:r>
            <a:r>
              <a:rPr lang="en-US" sz="2000" dirty="0" smtClean="0">
                <a:solidFill>
                  <a:srgbClr val="002D62"/>
                </a:solidFill>
                <a:effectLst/>
                <a:latin typeface="Arial" panose="020B0604020202020204" pitchFamily="34" charset="0"/>
                <a:cs typeface="Arial" panose="020B0604020202020204" pitchFamily="34" charset="0"/>
              </a:rPr>
              <a:t>in </a:t>
            </a:r>
            <a:r>
              <a:rPr lang="en-US" sz="2000" dirty="0">
                <a:solidFill>
                  <a:srgbClr val="002D62"/>
                </a:solidFill>
                <a:effectLst/>
                <a:latin typeface="Arial" panose="020B0604020202020204" pitchFamily="34" charset="0"/>
                <a:cs typeface="Arial" panose="020B0604020202020204" pitchFamily="34" charset="0"/>
              </a:rPr>
              <a:t>waste tank feed delivery system at Hanford using CFD modeling.</a:t>
            </a:r>
          </a:p>
          <a:p>
            <a:pPr>
              <a:spcAft>
                <a:spcPts val="600"/>
              </a:spcAft>
            </a:pPr>
            <a:r>
              <a:rPr lang="en-US" sz="2000" dirty="0">
                <a:solidFill>
                  <a:srgbClr val="002D62"/>
                </a:solidFill>
                <a:effectLst/>
                <a:latin typeface="Arial" panose="020B0604020202020204" pitchFamily="34" charset="0"/>
                <a:cs typeface="Arial" panose="020B0604020202020204" pitchFamily="34" charset="0"/>
              </a:rPr>
              <a:t>To build a CFD model </a:t>
            </a:r>
            <a:r>
              <a:rPr lang="en-US" sz="2000" dirty="0" smtClean="0">
                <a:solidFill>
                  <a:srgbClr val="002D62"/>
                </a:solidFill>
                <a:effectLst/>
                <a:latin typeface="Arial" panose="020B0604020202020204" pitchFamily="34" charset="0"/>
                <a:cs typeface="Arial" panose="020B0604020202020204" pitchFamily="34" charset="0"/>
              </a:rPr>
              <a:t>(Star-CCM+) </a:t>
            </a:r>
            <a:r>
              <a:rPr lang="en-US" sz="2000" dirty="0">
                <a:solidFill>
                  <a:srgbClr val="002D62"/>
                </a:solidFill>
                <a:effectLst/>
                <a:latin typeface="Arial" panose="020B0604020202020204" pitchFamily="34" charset="0"/>
                <a:cs typeface="Arial" panose="020B0604020202020204" pitchFamily="34" charset="0"/>
              </a:rPr>
              <a:t>that is capable of accurately predicting metrics for particle mobilization, suspension, settling, transfer line intake, and pipeline transfer.</a:t>
            </a:r>
          </a:p>
          <a:p>
            <a:pPr marL="0" indent="0">
              <a:spcAft>
                <a:spcPts val="600"/>
              </a:spcAft>
              <a:buNone/>
            </a:pPr>
            <a:r>
              <a:rPr lang="en-US" sz="2000" dirty="0" smtClean="0">
                <a:solidFill>
                  <a:srgbClr val="002D62"/>
                </a:solidFill>
                <a:effectLst/>
                <a:latin typeface="Arial" panose="020B0604020202020204" pitchFamily="34" charset="0"/>
                <a:cs typeface="Arial" panose="020B0604020202020204" pitchFamily="34" charset="0"/>
              </a:rPr>
              <a:t>Need –understanding of the operation </a:t>
            </a:r>
            <a:r>
              <a:rPr lang="en-US" sz="2000" dirty="0">
                <a:solidFill>
                  <a:srgbClr val="002D62"/>
                </a:solidFill>
                <a:effectLst/>
                <a:latin typeface="Arial" panose="020B0604020202020204" pitchFamily="34" charset="0"/>
                <a:cs typeface="Arial" panose="020B0604020202020204" pitchFamily="34" charset="0"/>
              </a:rPr>
              <a:t>time needed </a:t>
            </a:r>
            <a:r>
              <a:rPr lang="en-US" sz="2000" dirty="0" smtClean="0">
                <a:solidFill>
                  <a:srgbClr val="002D62"/>
                </a:solidFill>
                <a:effectLst/>
                <a:latin typeface="Arial" panose="020B0604020202020204" pitchFamily="34" charset="0"/>
                <a:cs typeface="Arial" panose="020B0604020202020204" pitchFamily="34" charset="0"/>
              </a:rPr>
              <a:t>to fully mix vessels at Hanford. Experimental </a:t>
            </a:r>
            <a:r>
              <a:rPr lang="en-US" sz="2000" dirty="0">
                <a:solidFill>
                  <a:srgbClr val="002D62"/>
                </a:solidFill>
                <a:effectLst/>
                <a:latin typeface="Arial" panose="020B0604020202020204" pitchFamily="34" charset="0"/>
                <a:cs typeface="Arial" panose="020B0604020202020204" pitchFamily="34" charset="0"/>
              </a:rPr>
              <a:t>testing </a:t>
            </a:r>
            <a:r>
              <a:rPr lang="en-US" sz="2000" dirty="0" smtClean="0">
                <a:solidFill>
                  <a:srgbClr val="002D62"/>
                </a:solidFill>
                <a:effectLst/>
                <a:latin typeface="Arial" panose="020B0604020202020204" pitchFamily="34" charset="0"/>
                <a:cs typeface="Arial" panose="020B0604020202020204" pitchFamily="34" charset="0"/>
              </a:rPr>
              <a:t>on mixing </a:t>
            </a:r>
            <a:r>
              <a:rPr lang="en-US" sz="2000" dirty="0">
                <a:solidFill>
                  <a:srgbClr val="002D62"/>
                </a:solidFill>
                <a:effectLst/>
                <a:latin typeface="Arial" panose="020B0604020202020204" pitchFamily="34" charset="0"/>
                <a:cs typeface="Arial" panose="020B0604020202020204" pitchFamily="34" charset="0"/>
              </a:rPr>
              <a:t>time of ethanol in the </a:t>
            </a:r>
            <a:r>
              <a:rPr lang="en-US" sz="2000" dirty="0" err="1">
                <a:solidFill>
                  <a:srgbClr val="002D62"/>
                </a:solidFill>
                <a:effectLst/>
                <a:latin typeface="Arial" panose="020B0604020202020204" pitchFamily="34" charset="0"/>
                <a:cs typeface="Arial" panose="020B0604020202020204" pitchFamily="34" charset="0"/>
              </a:rPr>
              <a:t>sparging</a:t>
            </a:r>
            <a:r>
              <a:rPr lang="en-US" sz="2000" dirty="0">
                <a:solidFill>
                  <a:srgbClr val="002D62"/>
                </a:solidFill>
                <a:effectLst/>
                <a:latin typeface="Arial" panose="020B0604020202020204" pitchFamily="34" charset="0"/>
                <a:cs typeface="Arial" panose="020B0604020202020204" pitchFamily="34" charset="0"/>
              </a:rPr>
              <a:t> of </a:t>
            </a:r>
            <a:r>
              <a:rPr lang="en-US" sz="2000" dirty="0" smtClean="0">
                <a:solidFill>
                  <a:srgbClr val="002D62"/>
                </a:solidFill>
                <a:effectLst/>
                <a:latin typeface="Arial" panose="020B0604020202020204" pitchFamily="34" charset="0"/>
                <a:cs typeface="Arial" panose="020B0604020202020204" pitchFamily="34" charset="0"/>
              </a:rPr>
              <a:t>Bingham plastics </a:t>
            </a:r>
            <a:r>
              <a:rPr lang="en-US" sz="2000" dirty="0">
                <a:solidFill>
                  <a:srgbClr val="002D62"/>
                </a:solidFill>
                <a:effectLst/>
                <a:latin typeface="Arial" panose="020B0604020202020204" pitchFamily="34" charset="0"/>
                <a:cs typeface="Arial" panose="020B0604020202020204" pitchFamily="34" charset="0"/>
              </a:rPr>
              <a:t>was </a:t>
            </a:r>
            <a:r>
              <a:rPr lang="en-US" sz="2000" dirty="0" smtClean="0">
                <a:solidFill>
                  <a:srgbClr val="002D62"/>
                </a:solidFill>
                <a:effectLst/>
                <a:latin typeface="Arial" panose="020B0604020202020204" pitchFamily="34" charset="0"/>
                <a:cs typeface="Arial" panose="020B0604020202020204" pitchFamily="34" charset="0"/>
              </a:rPr>
              <a:t>performed at NETL.</a:t>
            </a:r>
          </a:p>
          <a:p>
            <a:pPr>
              <a:spcAft>
                <a:spcPts val="600"/>
              </a:spcAft>
            </a:pPr>
            <a:r>
              <a:rPr lang="en-US" sz="2000" dirty="0">
                <a:solidFill>
                  <a:srgbClr val="002D62"/>
                </a:solidFill>
                <a:effectLst/>
                <a:latin typeface="Arial" panose="020B0604020202020204" pitchFamily="34" charset="0"/>
                <a:cs typeface="Arial" panose="020B0604020202020204" pitchFamily="34" charset="0"/>
              </a:rPr>
              <a:t>To evaluate </a:t>
            </a:r>
            <a:r>
              <a:rPr lang="en-US" sz="2000" dirty="0" smtClean="0">
                <a:solidFill>
                  <a:srgbClr val="002D62"/>
                </a:solidFill>
                <a:effectLst/>
                <a:latin typeface="Arial" panose="020B0604020202020204" pitchFamily="34" charset="0"/>
                <a:cs typeface="Arial" panose="020B0604020202020204" pitchFamily="34" charset="0"/>
              </a:rPr>
              <a:t>Star-CCM</a:t>
            </a:r>
            <a:r>
              <a:rPr lang="en-US" sz="2000" dirty="0">
                <a:solidFill>
                  <a:srgbClr val="002D62"/>
                </a:solidFill>
                <a:effectLst/>
                <a:latin typeface="Arial" panose="020B0604020202020204" pitchFamily="34" charset="0"/>
                <a:cs typeface="Arial" panose="020B0604020202020204" pitchFamily="34" charset="0"/>
              </a:rPr>
              <a:t>’ s capability of matching experimental data pertaining to the field of </a:t>
            </a:r>
            <a:r>
              <a:rPr lang="en-US" sz="2000" dirty="0" smtClean="0">
                <a:solidFill>
                  <a:srgbClr val="002D62"/>
                </a:solidFill>
                <a:effectLst/>
                <a:latin typeface="Arial" panose="020B0604020202020204" pitchFamily="34" charset="0"/>
                <a:cs typeface="Arial" panose="020B0604020202020204" pitchFamily="34" charset="0"/>
              </a:rPr>
              <a:t>non-Newtonian </a:t>
            </a:r>
            <a:r>
              <a:rPr lang="en-US" sz="2000" dirty="0" err="1">
                <a:solidFill>
                  <a:srgbClr val="002D62"/>
                </a:solidFill>
                <a:effectLst/>
                <a:latin typeface="Arial" panose="020B0604020202020204" pitchFamily="34" charset="0"/>
                <a:cs typeface="Arial" panose="020B0604020202020204" pitchFamily="34" charset="0"/>
              </a:rPr>
              <a:t>sparging</a:t>
            </a:r>
            <a:r>
              <a:rPr lang="en-US" sz="2000" dirty="0">
                <a:solidFill>
                  <a:srgbClr val="002D62"/>
                </a:solidFill>
                <a:effectLst/>
                <a:latin typeface="Arial" panose="020B0604020202020204" pitchFamily="34" charset="0"/>
                <a:cs typeface="Arial" panose="020B0604020202020204" pitchFamily="34" charset="0"/>
              </a:rPr>
              <a:t> mixing </a:t>
            </a:r>
            <a:r>
              <a:rPr lang="en-US" sz="2000" dirty="0" smtClean="0">
                <a:solidFill>
                  <a:srgbClr val="002D62"/>
                </a:solidFill>
                <a:effectLst/>
                <a:latin typeface="Arial" panose="020B0604020202020204" pitchFamily="34" charset="0"/>
                <a:cs typeface="Arial" panose="020B0604020202020204" pitchFamily="34" charset="0"/>
              </a:rPr>
              <a:t>vessels.</a:t>
            </a:r>
            <a:endParaRPr lang="en-US" sz="2000" dirty="0">
              <a:solidFill>
                <a:srgbClr val="002D62"/>
              </a:solidFill>
              <a:effectLst/>
              <a:latin typeface="Arial" panose="020B0604020202020204" pitchFamily="34" charset="0"/>
              <a:cs typeface="Arial" panose="020B0604020202020204" pitchFamily="34" charset="0"/>
            </a:endParaRPr>
          </a:p>
          <a:p>
            <a:pPr>
              <a:spcAft>
                <a:spcPts val="600"/>
              </a:spcAft>
            </a:pPr>
            <a:r>
              <a:rPr lang="en-US" sz="2000" dirty="0">
                <a:solidFill>
                  <a:srgbClr val="002D62"/>
                </a:solidFill>
                <a:effectLst/>
                <a:latin typeface="Arial" panose="020B0604020202020204" pitchFamily="34" charset="0"/>
                <a:cs typeface="Arial" panose="020B0604020202020204" pitchFamily="34" charset="0"/>
              </a:rPr>
              <a:t>Gain insight into the effects of rheological and physical characteristics on mixing times for accurate prediction in PJM </a:t>
            </a:r>
            <a:r>
              <a:rPr lang="en-US" sz="2000" dirty="0" smtClean="0">
                <a:solidFill>
                  <a:srgbClr val="002D62"/>
                </a:solidFill>
                <a:effectLst/>
                <a:latin typeface="Arial" panose="020B0604020202020204" pitchFamily="34" charset="0"/>
                <a:cs typeface="Arial" panose="020B0604020202020204" pitchFamily="34" charset="0"/>
              </a:rPr>
              <a:t>operation.</a:t>
            </a:r>
            <a:endParaRPr lang="en-US" sz="2000" dirty="0">
              <a:solidFill>
                <a:srgbClr val="002D62"/>
              </a:solidFill>
              <a:effectLst/>
              <a:latin typeface="Arial" panose="020B0604020202020204" pitchFamily="34" charset="0"/>
              <a:cs typeface="Arial" panose="020B0604020202020204" pitchFamily="34" charset="0"/>
            </a:endParaRPr>
          </a:p>
        </p:txBody>
      </p:sp>
      <p:sp>
        <p:nvSpPr>
          <p:cNvPr id="4" name="Title 1"/>
          <p:cNvSpPr txBox="1">
            <a:spLocks/>
          </p:cNvSpPr>
          <p:nvPr/>
        </p:nvSpPr>
        <p:spPr>
          <a:xfrm>
            <a:off x="1143000" y="762000"/>
            <a:ext cx="6785331"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n-US" sz="3200" b="1" kern="1200" dirty="0" smtClean="0">
                <a:solidFill>
                  <a:srgbClr val="FFCC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stStyle>
          <a:p>
            <a:r>
              <a:rPr lang="en-US" sz="2400" dirty="0">
                <a:solidFill>
                  <a:srgbClr val="002D62"/>
                </a:solidFill>
                <a:effectLst/>
              </a:rPr>
              <a:t> Task 17.1 - CFD Modeling of Mixing Processes in Waste Tanks</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08" y="4437952"/>
            <a:ext cx="1447800" cy="138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280305" y="5912996"/>
            <a:ext cx="1600200" cy="276999"/>
          </a:xfrm>
          <a:prstGeom prst="rect">
            <a:avLst/>
          </a:prstGeom>
          <a:noFill/>
        </p:spPr>
        <p:txBody>
          <a:bodyPr wrap="square" rtlCol="0">
            <a:spAutoFit/>
          </a:bodyPr>
          <a:lstStyle/>
          <a:p>
            <a:r>
              <a:rPr lang="en-US" sz="1200" i="1" dirty="0" smtClean="0"/>
              <a:t>(Experimental setup) </a:t>
            </a:r>
            <a:endParaRPr lang="en-US" sz="1200" i="1" dirty="0"/>
          </a:p>
        </p:txBody>
      </p:sp>
      <p:pic>
        <p:nvPicPr>
          <p:cNvPr id="10" name="Chart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4830" y="4267199"/>
            <a:ext cx="2219170" cy="155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851008" y="5820664"/>
            <a:ext cx="2334779" cy="461665"/>
          </a:xfrm>
          <a:prstGeom prst="rect">
            <a:avLst/>
          </a:prstGeom>
          <a:noFill/>
        </p:spPr>
        <p:txBody>
          <a:bodyPr wrap="square" rtlCol="0">
            <a:spAutoFit/>
          </a:bodyPr>
          <a:lstStyle/>
          <a:p>
            <a:r>
              <a:rPr lang="en-US" sz="1200" i="1" dirty="0" smtClean="0"/>
              <a:t>(Data obtained from experimental set up)</a:t>
            </a:r>
            <a:endParaRPr lang="en-US" sz="1200" i="1" dirty="0"/>
          </a:p>
        </p:txBody>
      </p:sp>
      <p:sp>
        <p:nvSpPr>
          <p:cNvPr id="2" name="Rectangle 1"/>
          <p:cNvSpPr/>
          <p:nvPr/>
        </p:nvSpPr>
        <p:spPr>
          <a:xfrm>
            <a:off x="2778250" y="1600200"/>
            <a:ext cx="3647537" cy="369332"/>
          </a:xfrm>
          <a:prstGeom prst="rect">
            <a:avLst/>
          </a:prstGeom>
        </p:spPr>
        <p:txBody>
          <a:bodyPr wrap="none">
            <a:spAutoFit/>
          </a:bodyPr>
          <a:lstStyle/>
          <a:p>
            <a:pPr algn="r">
              <a:spcAft>
                <a:spcPts val="600"/>
              </a:spcAft>
            </a:pPr>
            <a:r>
              <a:rPr lang="en-US" u="sng" dirty="0">
                <a:solidFill>
                  <a:srgbClr val="002D62"/>
                </a:solidFill>
                <a:latin typeface="Arial" panose="020B0604020202020204" pitchFamily="34" charset="0"/>
                <a:cs typeface="Arial" panose="020B0604020202020204" pitchFamily="34" charset="0"/>
              </a:rPr>
              <a:t>Tasks for FIU Performance Year 7</a:t>
            </a:r>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1110" y="2057400"/>
            <a:ext cx="3187669"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0179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297" y="1828800"/>
            <a:ext cx="8229600" cy="4648200"/>
          </a:xfrm>
        </p:spPr>
        <p:txBody>
          <a:bodyPr>
            <a:normAutofit lnSpcReduction="10000"/>
          </a:bodyPr>
          <a:lstStyle/>
          <a:p>
            <a:pPr marL="0" indent="0">
              <a:buNone/>
            </a:pPr>
            <a:r>
              <a:rPr lang="en-US" sz="2000" u="sng" dirty="0" smtClean="0">
                <a:effectLst/>
                <a:ea typeface="Times New Roman" panose="02020603050405020304" pitchFamily="18" charset="0"/>
              </a:rPr>
              <a:t>Motivation</a:t>
            </a:r>
          </a:p>
          <a:p>
            <a:pPr marL="0" indent="0">
              <a:buNone/>
            </a:pPr>
            <a:r>
              <a:rPr lang="en-US" sz="1800" dirty="0" smtClean="0"/>
              <a:t>Recently, engineers at Hanford have </a:t>
            </a:r>
            <a:r>
              <a:rPr lang="en-US" sz="1800" dirty="0"/>
              <a:t>been focusing on increasing tank space in DSTs to mitigate issues related to the aging of SSTs. One of the major concerns associated with these transfers is the potential release of flammable gas. This can occur when the sludge levels are exceedingly high in the DSTs and is referred to as a deep sludge gas release event (DSGRE). </a:t>
            </a:r>
            <a:endParaRPr lang="en-US" sz="1800" u="sng" dirty="0" smtClean="0">
              <a:ea typeface="Times New Roman" panose="02020603050405020304" pitchFamily="18" charset="0"/>
            </a:endParaRPr>
          </a:p>
          <a:p>
            <a:pPr marL="0" indent="0">
              <a:buNone/>
            </a:pPr>
            <a:endParaRPr lang="en-US" sz="2000" u="sng" dirty="0">
              <a:ea typeface="Times New Roman" panose="02020603050405020304" pitchFamily="18" charset="0"/>
            </a:endParaRPr>
          </a:p>
          <a:p>
            <a:pPr marL="0" indent="0">
              <a:buNone/>
            </a:pPr>
            <a:r>
              <a:rPr lang="en-US" sz="2000" u="sng" dirty="0" smtClean="0">
                <a:effectLst/>
                <a:ea typeface="Times New Roman" panose="02020603050405020304" pitchFamily="18" charset="0"/>
              </a:rPr>
              <a:t>Objective</a:t>
            </a:r>
          </a:p>
          <a:p>
            <a:pPr marL="0" indent="0">
              <a:buNone/>
            </a:pPr>
            <a:r>
              <a:rPr lang="en-US" sz="1800" dirty="0" smtClean="0">
                <a:effectLst/>
                <a:ea typeface="Times New Roman" panose="02020603050405020304" pitchFamily="18" charset="0"/>
              </a:rPr>
              <a:t>Monitor the settled solids layer in double shelled tanks to image any increase in volume of the waste as an indicator of the buildup of gas in the deep sludge layers</a:t>
            </a:r>
          </a:p>
          <a:p>
            <a:pPr marL="400050" lvl="1" indent="0">
              <a:lnSpc>
                <a:spcPct val="115000"/>
              </a:lnSpc>
              <a:spcBef>
                <a:spcPts val="0"/>
              </a:spcBef>
              <a:buNone/>
            </a:pPr>
            <a:r>
              <a:rPr lang="en-US" sz="1600" dirty="0" smtClean="0">
                <a:effectLst/>
                <a:ea typeface="Times New Roman" panose="02020603050405020304" pitchFamily="18" charset="0"/>
              </a:rPr>
              <a:t> </a:t>
            </a:r>
          </a:p>
          <a:p>
            <a:pPr marL="0" indent="0">
              <a:buNone/>
            </a:pPr>
            <a:r>
              <a:rPr lang="en-US" sz="2000" u="sng" dirty="0" smtClean="0">
                <a:effectLst/>
                <a:ea typeface="Times New Roman" panose="02020603050405020304" pitchFamily="18" charset="0"/>
              </a:rPr>
              <a:t>Challenge</a:t>
            </a:r>
          </a:p>
          <a:p>
            <a:pPr marL="0" indent="0">
              <a:buNone/>
            </a:pPr>
            <a:r>
              <a:rPr lang="en-US" sz="1800" dirty="0" smtClean="0">
                <a:effectLst/>
                <a:ea typeface="Times New Roman" panose="02020603050405020304" pitchFamily="18" charset="0"/>
              </a:rPr>
              <a:t>Create a continuous monitoring capability using data filtering, processing and 3D visualization allowing operators to see any increase in height (volume) of the settled solids layer in the tanks</a:t>
            </a:r>
            <a:endParaRPr lang="en-US" sz="1800" dirty="0">
              <a:effectLst/>
              <a:ea typeface="Times New Roman" panose="02020603050405020304" pitchFamily="18" charset="0"/>
            </a:endParaRPr>
          </a:p>
          <a:p>
            <a:endParaRPr lang="en-US" sz="1800" dirty="0" smtClean="0">
              <a:effectLst/>
              <a:ea typeface="Times New Roman" panose="02020603050405020304" pitchFamily="18" charset="0"/>
            </a:endParaRPr>
          </a:p>
        </p:txBody>
      </p:sp>
      <p:sp>
        <p:nvSpPr>
          <p:cNvPr id="6" name="Title 1"/>
          <p:cNvSpPr txBox="1">
            <a:spLocks/>
          </p:cNvSpPr>
          <p:nvPr/>
        </p:nvSpPr>
        <p:spPr>
          <a:xfrm>
            <a:off x="1143000" y="685800"/>
            <a:ext cx="6756194"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n-US" sz="3200" b="1" kern="1200" dirty="0" smtClean="0">
                <a:solidFill>
                  <a:srgbClr val="FFCC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stStyle>
          <a:p>
            <a:r>
              <a:rPr lang="en-US" sz="2400" dirty="0" smtClean="0">
                <a:solidFill>
                  <a:srgbClr val="002D62"/>
                </a:solidFill>
                <a:effectLst/>
              </a:rPr>
              <a:t>Task 18.1 - Evaluation of FIU’s 3D Sonar for Small Changes in Surface Layer of HLW as an Indicator of DSGREs</a:t>
            </a:r>
            <a:endParaRPr lang="en-US" sz="2400" dirty="0">
              <a:solidFill>
                <a:srgbClr val="002D62"/>
              </a:solidFill>
              <a:effectLst/>
            </a:endParaRPr>
          </a:p>
        </p:txBody>
      </p:sp>
    </p:spTree>
    <p:extLst>
      <p:ext uri="{BB962C8B-B14F-4D97-AF65-F5344CB8AC3E}">
        <p14:creationId xmlns:p14="http://schemas.microsoft.com/office/powerpoint/2010/main" val="3842598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6" y="1676400"/>
            <a:ext cx="9068098" cy="4114800"/>
          </a:xfrm>
        </p:spPr>
        <p:txBody>
          <a:bodyPr>
            <a:normAutofit/>
          </a:bodyPr>
          <a:lstStyle/>
          <a:p>
            <a:pPr marL="0" indent="0">
              <a:buNone/>
            </a:pPr>
            <a:r>
              <a:rPr lang="en-US" sz="2000" u="sng" dirty="0" smtClean="0"/>
              <a:t>Results</a:t>
            </a:r>
          </a:p>
          <a:p>
            <a:pPr marL="0" indent="0">
              <a:buNone/>
            </a:pPr>
            <a:endParaRPr lang="en-US" sz="1200" u="sng" dirty="0"/>
          </a:p>
          <a:p>
            <a:pPr marL="574675" indent="-287338"/>
            <a:r>
              <a:rPr lang="en-US" sz="1800" dirty="0" smtClean="0"/>
              <a:t>Developed computer code to post process and image scans from a commercial 3D sonar. </a:t>
            </a:r>
            <a:endParaRPr lang="en-US" sz="1800" dirty="0"/>
          </a:p>
          <a:p>
            <a:pPr marL="574675" indent="-287338"/>
            <a:r>
              <a:rPr lang="en-US" sz="1800" dirty="0" smtClean="0"/>
              <a:t>Developed  a lab scale </a:t>
            </a:r>
            <a:r>
              <a:rPr lang="en-US" sz="1800" dirty="0" err="1" smtClean="0"/>
              <a:t>testbed</a:t>
            </a:r>
            <a:r>
              <a:rPr lang="en-US" sz="1800" dirty="0" smtClean="0"/>
              <a:t>  and conducted initial tests in water to validate sonar’s ability to detect small variations in surface height.</a:t>
            </a:r>
          </a:p>
          <a:p>
            <a:pPr marL="574675" indent="-287338"/>
            <a:r>
              <a:rPr lang="en-US" sz="1800" dirty="0">
                <a:ea typeface="Times New Roman" panose="02020603050405020304" pitchFamily="18" charset="0"/>
              </a:rPr>
              <a:t>Accuracy to 6 mm is easily imaged at a sonar to solids distance of 30 cm (1 </a:t>
            </a:r>
            <a:r>
              <a:rPr lang="en-US" sz="1800" dirty="0" err="1">
                <a:ea typeface="Times New Roman" panose="02020603050405020304" pitchFamily="18" charset="0"/>
              </a:rPr>
              <a:t>ft</a:t>
            </a:r>
            <a:r>
              <a:rPr lang="en-US" sz="1800" dirty="0" smtClean="0">
                <a:ea typeface="Times New Roman" panose="02020603050405020304" pitchFamily="18" charset="0"/>
              </a:rPr>
              <a:t>)</a:t>
            </a:r>
            <a:endParaRPr lang="en-US" sz="1800" dirty="0" smtClean="0"/>
          </a:p>
          <a:p>
            <a:pPr marL="574675" indent="-287338"/>
            <a:r>
              <a:rPr lang="en-US" sz="1800" dirty="0" smtClean="0"/>
              <a:t>Currently developing code to correlate changes in surface height with gas volume.</a:t>
            </a:r>
          </a:p>
        </p:txBody>
      </p:sp>
      <p:pic>
        <p:nvPicPr>
          <p:cNvPr id="9" name="Picture 4" descr="H:\SLIM\2009 SLIM 3D PROFILE SONAR TASk\FY09 Final Report\Pics\IMG_1830.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7200" y="4343400"/>
            <a:ext cx="1694081"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Alternate Process 7"/>
          <p:cNvSpPr>
            <a:spLocks noChangeAspect="1"/>
          </p:cNvSpPr>
          <p:nvPr/>
        </p:nvSpPr>
        <p:spPr>
          <a:xfrm>
            <a:off x="5257800" y="4237759"/>
            <a:ext cx="3662516" cy="2139598"/>
          </a:xfrm>
          <a:prstGeom prst="flowChartAlternateProcess">
            <a:avLst/>
          </a:prstGeom>
          <a:blipFill rotWithShape="1">
            <a:blip r:embed="rId3"/>
            <a:stretch>
              <a:fillRect/>
            </a:stretch>
          </a:blipFill>
        </p:spPr>
        <p:style>
          <a:lnRef idx="3">
            <a:schemeClr val="accent5">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6" name="Title 1"/>
          <p:cNvSpPr txBox="1">
            <a:spLocks/>
          </p:cNvSpPr>
          <p:nvPr/>
        </p:nvSpPr>
        <p:spPr>
          <a:xfrm>
            <a:off x="1133167" y="762000"/>
            <a:ext cx="6785331"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n-US" sz="3200" b="1" kern="1200" dirty="0" smtClean="0">
                <a:solidFill>
                  <a:srgbClr val="FFCC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stStyle>
          <a:p>
            <a:r>
              <a:rPr lang="en-US" sz="2400" dirty="0">
                <a:solidFill>
                  <a:srgbClr val="002D62"/>
                </a:solidFill>
                <a:effectLst/>
              </a:rPr>
              <a:t> Task </a:t>
            </a:r>
            <a:r>
              <a:rPr lang="en-US" sz="2400" dirty="0" smtClean="0">
                <a:solidFill>
                  <a:srgbClr val="002D62"/>
                </a:solidFill>
                <a:effectLst/>
              </a:rPr>
              <a:t>18.1 </a:t>
            </a:r>
            <a:r>
              <a:rPr lang="en-US" sz="2400" dirty="0">
                <a:solidFill>
                  <a:srgbClr val="002D62"/>
                </a:solidFill>
                <a:effectLst/>
              </a:rPr>
              <a:t>- Evaluation of FIU’s 3D Sonar for Small Changes in Surface Layer of HLW as an Indicator of DSGREs</a:t>
            </a:r>
          </a:p>
        </p:txBody>
      </p:sp>
      <p:sp>
        <p:nvSpPr>
          <p:cNvPr id="2" name="Rectangle 1"/>
          <p:cNvSpPr/>
          <p:nvPr/>
        </p:nvSpPr>
        <p:spPr>
          <a:xfrm>
            <a:off x="2341418" y="5105400"/>
            <a:ext cx="2667000" cy="1323439"/>
          </a:xfrm>
          <a:prstGeom prst="rect">
            <a:avLst/>
          </a:prstGeom>
        </p:spPr>
        <p:txBody>
          <a:bodyPr wrap="square">
            <a:spAutoFit/>
          </a:bodyPr>
          <a:lstStyle/>
          <a:p>
            <a:pPr algn="ctr"/>
            <a:r>
              <a:rPr lang="en-US" sz="1200" dirty="0">
                <a:solidFill>
                  <a:srgbClr val="002D62"/>
                </a:solidFill>
                <a:latin typeface="Arial" panose="020B0604020202020204" pitchFamily="34" charset="0"/>
                <a:cs typeface="Arial" panose="020B0604020202020204" pitchFamily="34" charset="0"/>
              </a:rPr>
              <a:t>Three Sonar </a:t>
            </a:r>
            <a:r>
              <a:rPr lang="en-US" sz="1200" dirty="0" smtClean="0">
                <a:solidFill>
                  <a:srgbClr val="002D62"/>
                </a:solidFill>
                <a:latin typeface="Arial" panose="020B0604020202020204" pitchFamily="34" charset="0"/>
                <a:cs typeface="Arial" panose="020B0604020202020204" pitchFamily="34" charset="0"/>
              </a:rPr>
              <a:t>Images</a:t>
            </a:r>
          </a:p>
          <a:p>
            <a:pPr algn="ctr"/>
            <a:endParaRPr lang="en-US" sz="800" dirty="0">
              <a:solidFill>
                <a:srgbClr val="002D62"/>
              </a:solidFill>
              <a:latin typeface="Arial" panose="020B0604020202020204" pitchFamily="34" charset="0"/>
              <a:cs typeface="Arial" panose="020B0604020202020204" pitchFamily="34" charset="0"/>
            </a:endParaRPr>
          </a:p>
          <a:p>
            <a:pPr algn="just"/>
            <a:r>
              <a:rPr lang="en-US" sz="1200" dirty="0">
                <a:solidFill>
                  <a:srgbClr val="002D62"/>
                </a:solidFill>
                <a:latin typeface="Arial" panose="020B0604020202020204" pitchFamily="34" charset="0"/>
                <a:cs typeface="Arial" panose="020B0604020202020204" pitchFamily="34" charset="0"/>
              </a:rPr>
              <a:t>Left: sand over empty </a:t>
            </a:r>
            <a:r>
              <a:rPr lang="en-US" sz="1200" dirty="0" smtClean="0">
                <a:solidFill>
                  <a:srgbClr val="002D62"/>
                </a:solidFill>
                <a:latin typeface="Arial" panose="020B0604020202020204" pitchFamily="34" charset="0"/>
                <a:cs typeface="Arial" panose="020B0604020202020204" pitchFamily="34" charset="0"/>
              </a:rPr>
              <a:t>bladder </a:t>
            </a:r>
            <a:endParaRPr lang="en-US" sz="1200" dirty="0">
              <a:solidFill>
                <a:srgbClr val="002D62"/>
              </a:solidFill>
              <a:latin typeface="Arial" panose="020B0604020202020204" pitchFamily="34" charset="0"/>
              <a:cs typeface="Arial" panose="020B0604020202020204" pitchFamily="34" charset="0"/>
            </a:endParaRPr>
          </a:p>
          <a:p>
            <a:pPr algn="just"/>
            <a:r>
              <a:rPr lang="en-US" sz="1200" dirty="0">
                <a:solidFill>
                  <a:srgbClr val="002D62"/>
                </a:solidFill>
                <a:latin typeface="Arial" panose="020B0604020202020204" pitchFamily="34" charset="0"/>
                <a:cs typeface="Arial" panose="020B0604020202020204" pitchFamily="34" charset="0"/>
              </a:rPr>
              <a:t>Middle: sand surface after air is </a:t>
            </a:r>
            <a:r>
              <a:rPr lang="en-US" sz="1200" dirty="0" smtClean="0">
                <a:solidFill>
                  <a:srgbClr val="002D62"/>
                </a:solidFill>
                <a:latin typeface="Arial" panose="020B0604020202020204" pitchFamily="34" charset="0"/>
                <a:cs typeface="Arial" panose="020B0604020202020204" pitchFamily="34" charset="0"/>
              </a:rPr>
              <a:t>added        </a:t>
            </a:r>
          </a:p>
          <a:p>
            <a:pPr algn="just"/>
            <a:r>
              <a:rPr lang="en-US" sz="1200" dirty="0" smtClean="0">
                <a:solidFill>
                  <a:srgbClr val="002D62"/>
                </a:solidFill>
                <a:latin typeface="Arial" panose="020B0604020202020204" pitchFamily="34" charset="0"/>
                <a:cs typeface="Arial" panose="020B0604020202020204" pitchFamily="34" charset="0"/>
              </a:rPr>
              <a:t>Right</a:t>
            </a:r>
            <a:r>
              <a:rPr lang="en-US" sz="1200" dirty="0">
                <a:solidFill>
                  <a:srgbClr val="002D62"/>
                </a:solidFill>
                <a:latin typeface="Arial" panose="020B0604020202020204" pitchFamily="34" charset="0"/>
                <a:cs typeface="Arial" panose="020B0604020202020204" pitchFamily="34" charset="0"/>
              </a:rPr>
              <a:t>: sand surface after 2</a:t>
            </a:r>
            <a:r>
              <a:rPr lang="en-US" sz="1200" baseline="30000" dirty="0">
                <a:solidFill>
                  <a:srgbClr val="002D62"/>
                </a:solidFill>
                <a:latin typeface="Arial" panose="020B0604020202020204" pitchFamily="34" charset="0"/>
                <a:cs typeface="Arial" panose="020B0604020202020204" pitchFamily="34" charset="0"/>
              </a:rPr>
              <a:t>nd</a:t>
            </a:r>
            <a:r>
              <a:rPr lang="en-US" sz="1200" dirty="0">
                <a:solidFill>
                  <a:srgbClr val="002D62"/>
                </a:solidFill>
                <a:latin typeface="Arial" panose="020B0604020202020204" pitchFamily="34" charset="0"/>
                <a:cs typeface="Arial" panose="020B0604020202020204" pitchFamily="34" charset="0"/>
              </a:rPr>
              <a:t> increment of air is added</a:t>
            </a:r>
          </a:p>
        </p:txBody>
      </p:sp>
      <p:sp>
        <p:nvSpPr>
          <p:cNvPr id="4" name="Rectangle 3"/>
          <p:cNvSpPr/>
          <p:nvPr/>
        </p:nvSpPr>
        <p:spPr>
          <a:xfrm>
            <a:off x="2322945" y="4237759"/>
            <a:ext cx="2895600" cy="830997"/>
          </a:xfrm>
          <a:prstGeom prst="rect">
            <a:avLst/>
          </a:prstGeom>
        </p:spPr>
        <p:txBody>
          <a:bodyPr wrap="square">
            <a:spAutoFit/>
          </a:bodyPr>
          <a:lstStyle/>
          <a:p>
            <a:pPr algn="just">
              <a:spcAft>
                <a:spcPts val="400"/>
              </a:spcAft>
            </a:pPr>
            <a:r>
              <a:rPr lang="en-US" sz="1200" dirty="0">
                <a:solidFill>
                  <a:srgbClr val="002D62"/>
                </a:solidFill>
                <a:latin typeface="Arial" panose="020B0604020202020204" pitchFamily="34" charset="0"/>
                <a:ea typeface="Times New Roman" panose="02020603050405020304" pitchFamily="18" charset="0"/>
                <a:cs typeface="Arial" panose="020B0604020202020204" pitchFamily="34" charset="0"/>
              </a:rPr>
              <a:t>Sand was mounded over an air bladder and placed on the test tank floor.  Air was added in 2 stages to the bladder under the sand.</a:t>
            </a:r>
          </a:p>
        </p:txBody>
      </p:sp>
    </p:spTree>
    <p:extLst>
      <p:ext uri="{BB962C8B-B14F-4D97-AF65-F5344CB8AC3E}">
        <p14:creationId xmlns:p14="http://schemas.microsoft.com/office/powerpoint/2010/main" val="1618432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33167" y="762000"/>
            <a:ext cx="6785331"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n-US" sz="3200" b="1" kern="1200" dirty="0" smtClean="0">
                <a:solidFill>
                  <a:srgbClr val="FFCC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stStyle>
          <a:p>
            <a:r>
              <a:rPr lang="en-US" sz="2400" dirty="0">
                <a:solidFill>
                  <a:srgbClr val="002D62"/>
                </a:solidFill>
                <a:effectLst/>
              </a:rPr>
              <a:t> Task </a:t>
            </a:r>
            <a:r>
              <a:rPr lang="en-US" sz="2400" dirty="0" smtClean="0">
                <a:solidFill>
                  <a:srgbClr val="002D62"/>
                </a:solidFill>
                <a:effectLst/>
              </a:rPr>
              <a:t>18.1 </a:t>
            </a:r>
            <a:r>
              <a:rPr lang="en-US" sz="2400" dirty="0">
                <a:solidFill>
                  <a:srgbClr val="002D62"/>
                </a:solidFill>
                <a:effectLst/>
              </a:rPr>
              <a:t>- Evaluation of FIU’s 3D Sonar for Small Changes in Surface Layer of HLW as an Indicator of DSGREs</a:t>
            </a:r>
          </a:p>
        </p:txBody>
      </p:sp>
      <p:sp>
        <p:nvSpPr>
          <p:cNvPr id="7" name="Content Placeholder 2"/>
          <p:cNvSpPr txBox="1">
            <a:spLocks/>
          </p:cNvSpPr>
          <p:nvPr/>
        </p:nvSpPr>
        <p:spPr>
          <a:xfrm>
            <a:off x="413831" y="2286000"/>
            <a:ext cx="7852214" cy="190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600"/>
              </a:spcAft>
              <a:buNone/>
            </a:pPr>
            <a:r>
              <a:rPr lang="en-US" sz="2000" u="sng" dirty="0">
                <a:solidFill>
                  <a:srgbClr val="002D62"/>
                </a:solidFill>
                <a:effectLst/>
                <a:latin typeface="Arial" panose="020B0604020202020204" pitchFamily="34" charset="0"/>
                <a:cs typeface="Arial" panose="020B0604020202020204" pitchFamily="34" charset="0"/>
              </a:rPr>
              <a:t>Tasks for FIU Performance Year </a:t>
            </a:r>
            <a:r>
              <a:rPr lang="en-US" sz="2000" u="sng" dirty="0" smtClean="0">
                <a:solidFill>
                  <a:srgbClr val="002D62"/>
                </a:solidFill>
                <a:effectLst/>
                <a:latin typeface="Arial" panose="020B0604020202020204" pitchFamily="34" charset="0"/>
                <a:cs typeface="Arial" panose="020B0604020202020204" pitchFamily="34" charset="0"/>
              </a:rPr>
              <a:t>7</a:t>
            </a:r>
          </a:p>
          <a:p>
            <a:pPr marL="0" indent="0">
              <a:spcAft>
                <a:spcPts val="600"/>
              </a:spcAft>
              <a:buNone/>
            </a:pPr>
            <a:r>
              <a:rPr lang="en-US" sz="2000" dirty="0" smtClean="0">
                <a:solidFill>
                  <a:srgbClr val="002D62"/>
                </a:solidFill>
                <a:effectLst/>
                <a:latin typeface="Arial" panose="020B0604020202020204" pitchFamily="34" charset="0"/>
                <a:cs typeface="Arial" panose="020B0604020202020204" pitchFamily="34" charset="0"/>
              </a:rPr>
              <a:t>Effort has completed at the end of Performance Year 6.</a:t>
            </a:r>
          </a:p>
          <a:p>
            <a:pPr marL="0" indent="0">
              <a:spcAft>
                <a:spcPts val="600"/>
              </a:spcAft>
              <a:buNone/>
            </a:pPr>
            <a:endParaRPr lang="en-US" sz="2000" dirty="0">
              <a:solidFill>
                <a:srgbClr val="FF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525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33166" y="762000"/>
            <a:ext cx="6785331"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n-US" sz="3200" b="1" kern="1200" dirty="0" smtClean="0">
                <a:solidFill>
                  <a:srgbClr val="FFCC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stStyle>
          <a:p>
            <a:r>
              <a:rPr lang="en-US" sz="2400" dirty="0">
                <a:solidFill>
                  <a:srgbClr val="002D62"/>
                </a:solidFill>
                <a:effectLst/>
              </a:rPr>
              <a:t> Task </a:t>
            </a:r>
            <a:r>
              <a:rPr lang="en-US" sz="2400" dirty="0" smtClean="0">
                <a:solidFill>
                  <a:srgbClr val="002D62"/>
                </a:solidFill>
                <a:effectLst/>
              </a:rPr>
              <a:t>18.2 </a:t>
            </a:r>
            <a:r>
              <a:rPr lang="en-US" sz="2400" dirty="0">
                <a:solidFill>
                  <a:srgbClr val="002D62"/>
                </a:solidFill>
                <a:effectLst/>
              </a:rPr>
              <a:t>- Development of Inspection Tools for DST Primary Tanks</a:t>
            </a:r>
          </a:p>
        </p:txBody>
      </p:sp>
      <p:sp>
        <p:nvSpPr>
          <p:cNvPr id="4" name="Content Placeholder 2"/>
          <p:cNvSpPr txBox="1">
            <a:spLocks/>
          </p:cNvSpPr>
          <p:nvPr/>
        </p:nvSpPr>
        <p:spPr>
          <a:xfrm>
            <a:off x="16095" y="1676400"/>
            <a:ext cx="3641505"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Aft>
                <a:spcPts val="600"/>
              </a:spcAft>
              <a:buClr>
                <a:schemeClr val="bg1"/>
              </a:buClr>
              <a:buFont typeface="Arial" pitchFamily="34" charset="0"/>
              <a:buNone/>
            </a:pPr>
            <a:r>
              <a:rPr lang="en-US" sz="2000" u="sng" dirty="0" smtClean="0">
                <a:solidFill>
                  <a:srgbClr val="002D62"/>
                </a:solidFill>
                <a:effectLst/>
              </a:rPr>
              <a:t>Background</a:t>
            </a:r>
          </a:p>
          <a:p>
            <a:pPr>
              <a:spcAft>
                <a:spcPts val="600"/>
              </a:spcAft>
              <a:buClr>
                <a:schemeClr val="bg1"/>
              </a:buClr>
              <a:buFont typeface="Calibri" pitchFamily="34" charset="0"/>
              <a:buChar char="•"/>
            </a:pPr>
            <a:r>
              <a:rPr lang="en-US" sz="1700" dirty="0" smtClean="0">
                <a:solidFill>
                  <a:srgbClr val="002D62"/>
                </a:solidFill>
                <a:effectLst/>
              </a:rPr>
              <a:t>Tank waste was found in the annulus of tank AY-102.  </a:t>
            </a:r>
          </a:p>
          <a:p>
            <a:pPr>
              <a:spcAft>
                <a:spcPts val="600"/>
              </a:spcAft>
              <a:buClr>
                <a:schemeClr val="bg1"/>
              </a:buClr>
              <a:buFont typeface="Calibri" pitchFamily="34" charset="0"/>
              <a:buChar char="•"/>
            </a:pPr>
            <a:r>
              <a:rPr lang="en-US" sz="1700" dirty="0" smtClean="0">
                <a:solidFill>
                  <a:srgbClr val="002D62"/>
                </a:solidFill>
                <a:effectLst/>
              </a:rPr>
              <a:t>An inspection tool is required to isolate and pinpoint the source of the material entering Tank AY-102 annulus space</a:t>
            </a:r>
          </a:p>
          <a:p>
            <a:pPr>
              <a:spcAft>
                <a:spcPts val="600"/>
              </a:spcAft>
              <a:buClr>
                <a:schemeClr val="bg1"/>
              </a:buClr>
              <a:buFont typeface="Calibri" pitchFamily="34" charset="0"/>
              <a:buChar char="•"/>
            </a:pPr>
            <a:r>
              <a:rPr lang="en-US" sz="1700" dirty="0" smtClean="0">
                <a:solidFill>
                  <a:srgbClr val="002D62"/>
                </a:solidFill>
                <a:effectLst/>
              </a:rPr>
              <a:t>There are three possible entry points: (1) refractory air slots through the annulus, (2) 6” leak detection piping, (3) 4” air supply piping</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2362200"/>
            <a:ext cx="4818963" cy="3201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C:\Users\aabrahao\Desktop\Crawler Hose.PNG"/>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1752600"/>
            <a:ext cx="1295400" cy="762000"/>
          </a:xfrm>
          <a:prstGeom prst="rect">
            <a:avLst/>
          </a:prstGeom>
          <a:noFill/>
          <a:ln>
            <a:noFill/>
          </a:ln>
        </p:spPr>
      </p:pic>
      <p:pic>
        <p:nvPicPr>
          <p:cNvPr id="11" name="Picture 6" descr="C:\Users\aabrahao\Desktop\Had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2133600"/>
            <a:ext cx="426305" cy="26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599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832394" cy="838200"/>
          </a:xfrm>
        </p:spPr>
        <p:txBody>
          <a:bodyPr>
            <a:noAutofit/>
          </a:bodyPr>
          <a:lstStyle/>
          <a:p>
            <a:r>
              <a:rPr lang="en-US" sz="2400" dirty="0" smtClean="0">
                <a:effectLst/>
              </a:rPr>
              <a:t>Task 18.2 - Development of Inspection Tools for DST Primary Tanks</a:t>
            </a:r>
            <a:endParaRPr lang="en-US" sz="2400" dirty="0">
              <a:effectLst/>
            </a:endParaRPr>
          </a:p>
        </p:txBody>
      </p:sp>
      <p:sp>
        <p:nvSpPr>
          <p:cNvPr id="7" name="Content Placeholder 2"/>
          <p:cNvSpPr txBox="1">
            <a:spLocks/>
          </p:cNvSpPr>
          <p:nvPr/>
        </p:nvSpPr>
        <p:spPr>
          <a:xfrm>
            <a:off x="342900" y="1600200"/>
            <a:ext cx="84582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600"/>
              </a:spcAft>
              <a:buClr>
                <a:prstClr val="white"/>
              </a:buClr>
              <a:buFont typeface="Arial" pitchFamily="34" charset="0"/>
              <a:buNone/>
            </a:pPr>
            <a:r>
              <a:rPr lang="en-US" sz="2000" b="1" u="sng" dirty="0" smtClean="0">
                <a:solidFill>
                  <a:srgbClr val="002D62"/>
                </a:solidFill>
                <a:effectLst/>
                <a:latin typeface="Arial" panose="020B0604020202020204" pitchFamily="34" charset="0"/>
                <a:cs typeface="Arial" panose="020B0604020202020204" pitchFamily="34" charset="0"/>
              </a:rPr>
              <a:t>Mini Rover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6274" y="4362493"/>
            <a:ext cx="4418723" cy="2166162"/>
          </a:xfrm>
          <a:prstGeom prst="rect">
            <a:avLst/>
          </a:prstGeom>
        </p:spPr>
      </p:pic>
      <p:sp>
        <p:nvSpPr>
          <p:cNvPr id="6" name="Content Placeholder 2"/>
          <p:cNvSpPr txBox="1">
            <a:spLocks/>
          </p:cNvSpPr>
          <p:nvPr/>
        </p:nvSpPr>
        <p:spPr>
          <a:xfrm>
            <a:off x="111994" y="3166419"/>
            <a:ext cx="5603006" cy="32860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Clr>
                <a:prstClr val="white"/>
              </a:buClr>
              <a:buFont typeface="Arial" pitchFamily="34" charset="0"/>
              <a:buNone/>
            </a:pPr>
            <a:r>
              <a:rPr lang="en-US" sz="1800" u="sng" dirty="0" smtClean="0">
                <a:solidFill>
                  <a:srgbClr val="002D62"/>
                </a:solidFill>
                <a:effectLst/>
                <a:latin typeface="Arial" panose="020B0604020202020204" pitchFamily="34" charset="0"/>
                <a:cs typeface="Arial" panose="020B0604020202020204" pitchFamily="34" charset="0"/>
              </a:rPr>
              <a:t>Design parameters </a:t>
            </a:r>
          </a:p>
          <a:p>
            <a:pPr marL="0" indent="0">
              <a:spcAft>
                <a:spcPts val="600"/>
              </a:spcAft>
              <a:buClr>
                <a:prstClr val="white"/>
              </a:buClr>
              <a:buNone/>
            </a:pPr>
            <a:r>
              <a:rPr lang="en-US" sz="1400" dirty="0" smtClean="0">
                <a:solidFill>
                  <a:srgbClr val="002D62"/>
                </a:solidFill>
                <a:effectLst/>
                <a:latin typeface="Arial" panose="020B0604020202020204" pitchFamily="34" charset="0"/>
                <a:cs typeface="Arial" panose="020B0604020202020204" pitchFamily="34" charset="0"/>
              </a:rPr>
              <a:t>Travel </a:t>
            </a:r>
            <a:r>
              <a:rPr lang="en-US" sz="1400" dirty="0">
                <a:solidFill>
                  <a:srgbClr val="002D62"/>
                </a:solidFill>
                <a:effectLst/>
                <a:latin typeface="Arial" panose="020B0604020202020204" pitchFamily="34" charset="0"/>
                <a:cs typeface="Arial" panose="020B0604020202020204" pitchFamily="34" charset="0"/>
              </a:rPr>
              <a:t>through small cooling </a:t>
            </a:r>
            <a:r>
              <a:rPr lang="en-US" sz="1400" dirty="0" smtClean="0">
                <a:solidFill>
                  <a:srgbClr val="002D62"/>
                </a:solidFill>
                <a:effectLst/>
                <a:latin typeface="Arial" panose="020B0604020202020204" pitchFamily="34" charset="0"/>
                <a:cs typeface="Arial" panose="020B0604020202020204" pitchFamily="34" charset="0"/>
              </a:rPr>
              <a:t>channels </a:t>
            </a:r>
          </a:p>
          <a:p>
            <a:pPr marL="0" indent="0">
              <a:spcAft>
                <a:spcPts val="600"/>
              </a:spcAft>
              <a:buClr>
                <a:prstClr val="white"/>
              </a:buClr>
              <a:buNone/>
            </a:pPr>
            <a:r>
              <a:rPr lang="en-US" sz="1400" dirty="0" smtClean="0">
                <a:solidFill>
                  <a:srgbClr val="002D62"/>
                </a:solidFill>
                <a:effectLst/>
                <a:latin typeface="Arial" panose="020B0604020202020204" pitchFamily="34" charset="0"/>
                <a:cs typeface="Arial" panose="020B0604020202020204" pitchFamily="34" charset="0"/>
              </a:rPr>
              <a:t>Remote controlled</a:t>
            </a:r>
          </a:p>
          <a:p>
            <a:pPr marL="0" indent="0">
              <a:spcAft>
                <a:spcPts val="600"/>
              </a:spcAft>
              <a:buClr>
                <a:prstClr val="white"/>
              </a:buClr>
              <a:buNone/>
            </a:pPr>
            <a:r>
              <a:rPr lang="en-US" sz="1400" dirty="0" smtClean="0">
                <a:solidFill>
                  <a:srgbClr val="002D62"/>
                </a:solidFill>
                <a:effectLst/>
                <a:latin typeface="Arial" panose="020B0604020202020204" pitchFamily="34" charset="0"/>
                <a:cs typeface="Arial" panose="020B0604020202020204" pitchFamily="34" charset="0"/>
              </a:rPr>
              <a:t>Provide </a:t>
            </a:r>
            <a:r>
              <a:rPr lang="en-US" sz="1400" dirty="0">
                <a:solidFill>
                  <a:srgbClr val="002D62"/>
                </a:solidFill>
                <a:effectLst/>
                <a:latin typeface="Arial" panose="020B0604020202020204" pitchFamily="34" charset="0"/>
                <a:cs typeface="Arial" panose="020B0604020202020204" pitchFamily="34" charset="0"/>
              </a:rPr>
              <a:t>live video feedback</a:t>
            </a:r>
          </a:p>
          <a:p>
            <a:pPr marL="0" indent="0">
              <a:spcAft>
                <a:spcPts val="600"/>
              </a:spcAft>
              <a:buClr>
                <a:prstClr val="white"/>
              </a:buClr>
              <a:buNone/>
            </a:pPr>
            <a:r>
              <a:rPr lang="en-US" sz="1400" dirty="0" smtClean="0">
                <a:solidFill>
                  <a:srgbClr val="002D62"/>
                </a:solidFill>
                <a:effectLst/>
                <a:latin typeface="Arial" panose="020B0604020202020204" pitchFamily="34" charset="0"/>
                <a:cs typeface="Arial" panose="020B0604020202020204" pitchFamily="34" charset="0"/>
              </a:rPr>
              <a:t>Rad </a:t>
            </a:r>
            <a:r>
              <a:rPr lang="en-US" sz="1400" dirty="0">
                <a:solidFill>
                  <a:srgbClr val="002D62"/>
                </a:solidFill>
                <a:effectLst/>
                <a:latin typeface="Arial" panose="020B0604020202020204" pitchFamily="34" charset="0"/>
                <a:cs typeface="Arial" panose="020B0604020202020204" pitchFamily="34" charset="0"/>
              </a:rPr>
              <a:t>hardened (~ 80 rad/</a:t>
            </a:r>
            <a:r>
              <a:rPr lang="en-US" sz="1400" dirty="0" err="1">
                <a:solidFill>
                  <a:srgbClr val="002D62"/>
                </a:solidFill>
                <a:effectLst/>
                <a:latin typeface="Arial" panose="020B0604020202020204" pitchFamily="34" charset="0"/>
                <a:cs typeface="Arial" panose="020B0604020202020204" pitchFamily="34" charset="0"/>
              </a:rPr>
              <a:t>hr</a:t>
            </a:r>
            <a:r>
              <a:rPr lang="en-US" sz="1400" dirty="0">
                <a:solidFill>
                  <a:srgbClr val="002D62"/>
                </a:solidFill>
                <a:effectLst/>
                <a:latin typeface="Arial" panose="020B0604020202020204" pitchFamily="34" charset="0"/>
                <a:cs typeface="Arial" panose="020B0604020202020204" pitchFamily="34" charset="0"/>
              </a:rPr>
              <a:t>)</a:t>
            </a:r>
          </a:p>
          <a:p>
            <a:pPr marL="0" indent="0">
              <a:spcAft>
                <a:spcPts val="600"/>
              </a:spcAft>
              <a:buClr>
                <a:prstClr val="white"/>
              </a:buClr>
              <a:buNone/>
            </a:pPr>
            <a:r>
              <a:rPr lang="en-US" sz="1400" dirty="0" smtClean="0">
                <a:solidFill>
                  <a:srgbClr val="002D62"/>
                </a:solidFill>
                <a:effectLst/>
                <a:latin typeface="Arial" panose="020B0604020202020204" pitchFamily="34" charset="0"/>
                <a:cs typeface="Arial" panose="020B0604020202020204" pitchFamily="34" charset="0"/>
              </a:rPr>
              <a:t>Withstand </a:t>
            </a:r>
            <a:r>
              <a:rPr lang="en-US" sz="1400" dirty="0">
                <a:solidFill>
                  <a:srgbClr val="002D62"/>
                </a:solidFill>
                <a:effectLst/>
                <a:latin typeface="Arial" panose="020B0604020202020204" pitchFamily="34" charset="0"/>
                <a:cs typeface="Arial" panose="020B0604020202020204" pitchFamily="34" charset="0"/>
              </a:rPr>
              <a:t>relatively high temperatures (~ 170 °F)</a:t>
            </a:r>
          </a:p>
          <a:p>
            <a:pPr marL="0" indent="0">
              <a:spcAft>
                <a:spcPts val="600"/>
              </a:spcAft>
              <a:buClr>
                <a:prstClr val="white"/>
              </a:buClr>
              <a:buNone/>
            </a:pPr>
            <a:r>
              <a:rPr lang="en-US" sz="1400" dirty="0" smtClean="0">
                <a:solidFill>
                  <a:srgbClr val="002D62"/>
                </a:solidFill>
                <a:effectLst/>
                <a:latin typeface="Arial" panose="020B0604020202020204" pitchFamily="34" charset="0"/>
                <a:cs typeface="Arial" panose="020B0604020202020204" pitchFamily="34" charset="0"/>
              </a:rPr>
              <a:t>Navigate </a:t>
            </a:r>
            <a:r>
              <a:rPr lang="en-US" sz="1400" dirty="0">
                <a:solidFill>
                  <a:srgbClr val="002D62"/>
                </a:solidFill>
                <a:effectLst/>
                <a:latin typeface="Arial" panose="020B0604020202020204" pitchFamily="34" charset="0"/>
                <a:cs typeface="Arial" panose="020B0604020202020204" pitchFamily="34" charset="0"/>
              </a:rPr>
              <a:t>~ 50 feet to the tank </a:t>
            </a:r>
            <a:r>
              <a:rPr lang="en-US" sz="1400" dirty="0" smtClean="0">
                <a:solidFill>
                  <a:srgbClr val="002D62"/>
                </a:solidFill>
                <a:effectLst/>
                <a:latin typeface="Arial" panose="020B0604020202020204" pitchFamily="34" charset="0"/>
                <a:cs typeface="Arial" panose="020B0604020202020204" pitchFamily="34" charset="0"/>
              </a:rPr>
              <a:t>center</a:t>
            </a:r>
          </a:p>
          <a:p>
            <a:pPr marL="0" indent="0">
              <a:spcAft>
                <a:spcPts val="600"/>
              </a:spcAft>
              <a:buClr>
                <a:prstClr val="white"/>
              </a:buClr>
              <a:buNone/>
            </a:pPr>
            <a:r>
              <a:rPr lang="en-US" sz="1400" dirty="0" smtClean="0">
                <a:solidFill>
                  <a:srgbClr val="002D62"/>
                </a:solidFill>
                <a:effectLst/>
                <a:latin typeface="Arial" panose="020B0604020202020204" pitchFamily="34" charset="0"/>
                <a:cs typeface="Arial" panose="020B0604020202020204" pitchFamily="34" charset="0"/>
              </a:rPr>
              <a:t>Maneuver </a:t>
            </a:r>
            <a:r>
              <a:rPr lang="en-US" sz="1400" dirty="0">
                <a:solidFill>
                  <a:srgbClr val="002D62"/>
                </a:solidFill>
                <a:effectLst/>
                <a:latin typeface="Arial" panose="020B0604020202020204" pitchFamily="34" charset="0"/>
                <a:cs typeface="Arial" panose="020B0604020202020204" pitchFamily="34" charset="0"/>
              </a:rPr>
              <a:t>through four 90° </a:t>
            </a:r>
            <a:r>
              <a:rPr lang="en-US" sz="1400" dirty="0" smtClean="0">
                <a:solidFill>
                  <a:srgbClr val="002D62"/>
                </a:solidFill>
                <a:effectLst/>
                <a:latin typeface="Arial" panose="020B0604020202020204" pitchFamily="34" charset="0"/>
                <a:cs typeface="Arial" panose="020B0604020202020204" pitchFamily="34" charset="0"/>
              </a:rPr>
              <a:t>turns</a:t>
            </a:r>
          </a:p>
          <a:p>
            <a:pPr marL="0" indent="0">
              <a:spcAft>
                <a:spcPts val="600"/>
              </a:spcAft>
              <a:buClr>
                <a:prstClr val="white"/>
              </a:buClr>
              <a:buNone/>
            </a:pPr>
            <a:r>
              <a:rPr lang="en-US" sz="1400" dirty="0">
                <a:solidFill>
                  <a:srgbClr val="002D62"/>
                </a:solidFill>
                <a:effectLst/>
                <a:latin typeface="Arial" panose="020B0604020202020204" pitchFamily="34" charset="0"/>
                <a:cs typeface="Arial" panose="020B0604020202020204" pitchFamily="34" charset="0"/>
              </a:rPr>
              <a:t>Subject the channel </a:t>
            </a:r>
            <a:r>
              <a:rPr lang="en-US" sz="1400" dirty="0" smtClean="0">
                <a:solidFill>
                  <a:srgbClr val="002D62"/>
                </a:solidFill>
                <a:effectLst/>
                <a:latin typeface="Arial" panose="020B0604020202020204" pitchFamily="34" charset="0"/>
                <a:cs typeface="Arial" panose="020B0604020202020204" pitchFamily="34" charset="0"/>
              </a:rPr>
              <a:t>to </a:t>
            </a:r>
            <a:r>
              <a:rPr lang="en-US" sz="1400" dirty="0">
                <a:solidFill>
                  <a:srgbClr val="002D62"/>
                </a:solidFill>
                <a:effectLst/>
                <a:latin typeface="Arial" panose="020B0604020202020204" pitchFamily="34" charset="0"/>
                <a:cs typeface="Arial" panose="020B0604020202020204" pitchFamily="34" charset="0"/>
              </a:rPr>
              <a:t>pressures not greater than 200 psi</a:t>
            </a:r>
          </a:p>
          <a:p>
            <a:pPr marL="0" indent="0">
              <a:spcAft>
                <a:spcPts val="600"/>
              </a:spcAft>
              <a:buClr>
                <a:prstClr val="white"/>
              </a:buClr>
              <a:buNone/>
            </a:pPr>
            <a:endParaRPr lang="en-US" sz="1400" dirty="0" smtClean="0">
              <a:solidFill>
                <a:srgbClr val="002D62"/>
              </a:solidFill>
              <a:effectLst/>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138769" y="1817771"/>
            <a:ext cx="4357031" cy="13486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Clr>
                <a:prstClr val="white"/>
              </a:buClr>
              <a:buFont typeface="Arial" pitchFamily="34" charset="0"/>
              <a:buNone/>
            </a:pPr>
            <a:r>
              <a:rPr lang="en-US" sz="1800" u="sng" dirty="0" smtClean="0">
                <a:solidFill>
                  <a:srgbClr val="002D62"/>
                </a:solidFill>
                <a:effectLst/>
                <a:latin typeface="Arial" panose="020B0604020202020204" pitchFamily="34" charset="0"/>
                <a:cs typeface="Arial" panose="020B0604020202020204" pitchFamily="34" charset="0"/>
              </a:rPr>
              <a:t>Objective</a:t>
            </a:r>
            <a:r>
              <a:rPr lang="en-US" sz="2000" u="sng" dirty="0" smtClean="0">
                <a:solidFill>
                  <a:srgbClr val="002D62"/>
                </a:solidFill>
                <a:effectLst/>
                <a:latin typeface="Arial" panose="020B0604020202020204" pitchFamily="34" charset="0"/>
                <a:cs typeface="Arial" panose="020B0604020202020204" pitchFamily="34" charset="0"/>
              </a:rPr>
              <a:t> </a:t>
            </a:r>
          </a:p>
          <a:p>
            <a:pPr marL="0" indent="0">
              <a:spcAft>
                <a:spcPts val="600"/>
              </a:spcAft>
              <a:buClr>
                <a:prstClr val="white"/>
              </a:buClr>
              <a:buFont typeface="Arial" pitchFamily="34" charset="0"/>
              <a:buNone/>
            </a:pPr>
            <a:r>
              <a:rPr lang="en-US" sz="1400" dirty="0" smtClean="0">
                <a:solidFill>
                  <a:srgbClr val="002D62"/>
                </a:solidFill>
                <a:effectLst/>
                <a:latin typeface="Arial" panose="020B0604020202020204" pitchFamily="34" charset="0"/>
                <a:cs typeface="Arial" panose="020B0604020202020204" pitchFamily="34" charset="0"/>
              </a:rPr>
              <a:t>To </a:t>
            </a:r>
            <a:r>
              <a:rPr lang="en-US" sz="1400" dirty="0">
                <a:solidFill>
                  <a:srgbClr val="002D62"/>
                </a:solidFill>
                <a:effectLst/>
                <a:latin typeface="Arial" panose="020B0604020202020204" pitchFamily="34" charset="0"/>
                <a:cs typeface="Arial" panose="020B0604020202020204" pitchFamily="34" charset="0"/>
              </a:rPr>
              <a:t>develop an </a:t>
            </a:r>
            <a:r>
              <a:rPr lang="en-US" sz="1400" dirty="0" smtClean="0">
                <a:solidFill>
                  <a:srgbClr val="002D62"/>
                </a:solidFill>
                <a:effectLst/>
                <a:latin typeface="Arial" panose="020B0604020202020204" pitchFamily="34" charset="0"/>
                <a:cs typeface="Arial" panose="020B0604020202020204" pitchFamily="34" charset="0"/>
              </a:rPr>
              <a:t>inspection tool </a:t>
            </a:r>
            <a:r>
              <a:rPr lang="en-US" sz="1400" dirty="0">
                <a:solidFill>
                  <a:srgbClr val="002D62"/>
                </a:solidFill>
                <a:effectLst/>
                <a:latin typeface="Arial" panose="020B0604020202020204" pitchFamily="34" charset="0"/>
                <a:cs typeface="Arial" panose="020B0604020202020204" pitchFamily="34" charset="0"/>
              </a:rPr>
              <a:t>that navigates through the refractory pad air channels under </a:t>
            </a:r>
            <a:r>
              <a:rPr lang="en-US" sz="1400" dirty="0" smtClean="0">
                <a:solidFill>
                  <a:srgbClr val="002D62"/>
                </a:solidFill>
                <a:effectLst/>
                <a:latin typeface="Arial" panose="020B0604020202020204" pitchFamily="34" charset="0"/>
                <a:cs typeface="Arial" panose="020B0604020202020204" pitchFamily="34" charset="0"/>
              </a:rPr>
              <a:t>the primary liners of the DST’s at Hanford while providing live video feedback</a:t>
            </a:r>
            <a:endParaRPr lang="en-US" sz="1400" dirty="0">
              <a:solidFill>
                <a:srgbClr val="002D62"/>
              </a:solidFill>
              <a:effectLst/>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01" b="4087"/>
          <a:stretch/>
        </p:blipFill>
        <p:spPr bwMode="auto">
          <a:xfrm>
            <a:off x="6727692" y="2156130"/>
            <a:ext cx="2283664" cy="1714233"/>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5525" y="2021481"/>
            <a:ext cx="1858540" cy="1840174"/>
          </a:xfrm>
          <a:prstGeom prst="rect">
            <a:avLst/>
          </a:prstGeom>
        </p:spPr>
      </p:pic>
      <p:sp>
        <p:nvSpPr>
          <p:cNvPr id="11" name="Content Placeholder 2"/>
          <p:cNvSpPr txBox="1">
            <a:spLocks noChangeAspect="1"/>
          </p:cNvSpPr>
          <p:nvPr/>
        </p:nvSpPr>
        <p:spPr>
          <a:xfrm>
            <a:off x="7176153" y="6446604"/>
            <a:ext cx="1676400" cy="2705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Aft>
                <a:spcPts val="600"/>
              </a:spcAft>
              <a:buClr>
                <a:schemeClr val="bg1"/>
              </a:buClr>
              <a:buNone/>
            </a:pPr>
            <a:r>
              <a:rPr lang="en-US" sz="900" dirty="0">
                <a:solidFill>
                  <a:srgbClr val="002D62"/>
                </a:solidFill>
                <a:effectLst/>
              </a:rPr>
              <a:t>(Jason Gunter, WRPS 2015)</a:t>
            </a:r>
            <a:endParaRPr lang="en-US" sz="900" dirty="0" smtClean="0">
              <a:solidFill>
                <a:srgbClr val="002D62"/>
              </a:solidFill>
              <a:effectLst/>
            </a:endParaRPr>
          </a:p>
        </p:txBody>
      </p:sp>
      <p:sp>
        <p:nvSpPr>
          <p:cNvPr id="12" name="Content Placeholder 2"/>
          <p:cNvSpPr txBox="1">
            <a:spLocks/>
          </p:cNvSpPr>
          <p:nvPr/>
        </p:nvSpPr>
        <p:spPr>
          <a:xfrm>
            <a:off x="7358357" y="1886182"/>
            <a:ext cx="1706626" cy="2705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Aft>
                <a:spcPts val="600"/>
              </a:spcAft>
              <a:buClr>
                <a:schemeClr val="bg1"/>
              </a:buClr>
              <a:buNone/>
            </a:pPr>
            <a:r>
              <a:rPr lang="es-ES" sz="900" dirty="0">
                <a:solidFill>
                  <a:srgbClr val="002D62"/>
                </a:solidFill>
                <a:effectLst/>
              </a:rPr>
              <a:t>(</a:t>
            </a:r>
            <a:r>
              <a:rPr lang="es-ES" sz="900" dirty="0" err="1">
                <a:solidFill>
                  <a:srgbClr val="002D62"/>
                </a:solidFill>
                <a:effectLst/>
              </a:rPr>
              <a:t>Kayle</a:t>
            </a:r>
            <a:r>
              <a:rPr lang="es-ES" sz="900" dirty="0">
                <a:solidFill>
                  <a:srgbClr val="002D62"/>
                </a:solidFill>
                <a:effectLst/>
              </a:rPr>
              <a:t> </a:t>
            </a:r>
            <a:r>
              <a:rPr lang="es-ES" sz="900" dirty="0" err="1">
                <a:solidFill>
                  <a:srgbClr val="002D62"/>
                </a:solidFill>
                <a:effectLst/>
              </a:rPr>
              <a:t>Boomer</a:t>
            </a:r>
            <a:r>
              <a:rPr lang="es-ES" sz="900" dirty="0">
                <a:solidFill>
                  <a:srgbClr val="002D62"/>
                </a:solidFill>
                <a:effectLst/>
              </a:rPr>
              <a:t>, WRPS 2015</a:t>
            </a:r>
            <a:r>
              <a:rPr lang="es-ES" sz="900" dirty="0" smtClean="0">
                <a:solidFill>
                  <a:srgbClr val="002D62"/>
                </a:solidFill>
                <a:effectLst/>
              </a:rPr>
              <a:t>)</a:t>
            </a:r>
            <a:endParaRPr lang="en-US" sz="900" dirty="0" smtClean="0">
              <a:solidFill>
                <a:srgbClr val="002D62"/>
              </a:solidFill>
              <a:effectLst/>
            </a:endParaRPr>
          </a:p>
        </p:txBody>
      </p:sp>
      <p:sp>
        <p:nvSpPr>
          <p:cNvPr id="13" name="Content Placeholder 2"/>
          <p:cNvSpPr txBox="1">
            <a:spLocks/>
          </p:cNvSpPr>
          <p:nvPr/>
        </p:nvSpPr>
        <p:spPr>
          <a:xfrm>
            <a:off x="4724400" y="6446604"/>
            <a:ext cx="2192704" cy="2705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Aft>
                <a:spcPts val="600"/>
              </a:spcAft>
              <a:buClr>
                <a:schemeClr val="bg1"/>
              </a:buClr>
              <a:buNone/>
            </a:pPr>
            <a:r>
              <a:rPr lang="es-ES" sz="900" dirty="0">
                <a:solidFill>
                  <a:srgbClr val="002D62"/>
                </a:solidFill>
                <a:effectLst/>
              </a:rPr>
              <a:t>(Brandon J. </a:t>
            </a:r>
            <a:r>
              <a:rPr lang="es-ES" sz="900" dirty="0" err="1">
                <a:solidFill>
                  <a:srgbClr val="002D62"/>
                </a:solidFill>
                <a:effectLst/>
              </a:rPr>
              <a:t>Vazquez</a:t>
            </a:r>
            <a:r>
              <a:rPr lang="es-ES" sz="900" dirty="0">
                <a:solidFill>
                  <a:srgbClr val="002D62"/>
                </a:solidFill>
                <a:effectLst/>
              </a:rPr>
              <a:t>, WRPS 2015)</a:t>
            </a:r>
            <a:endParaRPr lang="en-US" sz="900" dirty="0" smtClean="0">
              <a:solidFill>
                <a:srgbClr val="002D62"/>
              </a:solidFill>
              <a:effectLst/>
            </a:endParaRPr>
          </a:p>
        </p:txBody>
      </p:sp>
      <p:sp>
        <p:nvSpPr>
          <p:cNvPr id="14" name="Content Placeholder 2"/>
          <p:cNvSpPr txBox="1">
            <a:spLocks/>
          </p:cNvSpPr>
          <p:nvPr/>
        </p:nvSpPr>
        <p:spPr>
          <a:xfrm>
            <a:off x="5013760" y="3870363"/>
            <a:ext cx="1295400" cy="5650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Clr>
                <a:prstClr val="white"/>
              </a:buClr>
              <a:buFont typeface="Arial" pitchFamily="34" charset="0"/>
              <a:buNone/>
            </a:pPr>
            <a:r>
              <a:rPr lang="en-US" sz="1200" dirty="0" smtClean="0">
                <a:solidFill>
                  <a:srgbClr val="002D62"/>
                </a:solidFill>
                <a:effectLst/>
                <a:latin typeface="Arial" panose="020B0604020202020204" pitchFamily="34" charset="0"/>
                <a:cs typeface="Arial" panose="020B0604020202020204" pitchFamily="34" charset="0"/>
              </a:rPr>
              <a:t>AY</a:t>
            </a:r>
            <a:r>
              <a:rPr lang="en-US" sz="1200" dirty="0">
                <a:solidFill>
                  <a:srgbClr val="002D62"/>
                </a:solidFill>
                <a:effectLst/>
                <a:latin typeface="Arial" panose="020B0604020202020204" pitchFamily="34" charset="0"/>
                <a:cs typeface="Arial" panose="020B0604020202020204" pitchFamily="34" charset="0"/>
              </a:rPr>
              <a:t> </a:t>
            </a:r>
            <a:endParaRPr lang="en-US" sz="1200" dirty="0" smtClean="0">
              <a:solidFill>
                <a:srgbClr val="002D62"/>
              </a:solidFill>
              <a:effectLst/>
              <a:latin typeface="Arial" panose="020B0604020202020204" pitchFamily="34" charset="0"/>
              <a:cs typeface="Arial" panose="020B0604020202020204" pitchFamily="34" charset="0"/>
            </a:endParaRPr>
          </a:p>
          <a:p>
            <a:pPr marL="0" indent="0" algn="ctr">
              <a:spcBef>
                <a:spcPts val="0"/>
              </a:spcBef>
              <a:buClr>
                <a:prstClr val="white"/>
              </a:buClr>
              <a:buFont typeface="Arial" pitchFamily="34" charset="0"/>
              <a:buNone/>
            </a:pPr>
            <a:r>
              <a:rPr lang="en-US" sz="1200" dirty="0" smtClean="0">
                <a:solidFill>
                  <a:srgbClr val="002D62"/>
                </a:solidFill>
                <a:effectLst/>
                <a:latin typeface="Arial" panose="020B0604020202020204" pitchFamily="34" charset="0"/>
                <a:cs typeface="Arial" panose="020B0604020202020204" pitchFamily="34" charset="0"/>
              </a:rPr>
              <a:t>Tank Farm</a:t>
            </a:r>
          </a:p>
        </p:txBody>
      </p:sp>
      <p:sp>
        <p:nvSpPr>
          <p:cNvPr id="15" name="Content Placeholder 2"/>
          <p:cNvSpPr txBox="1">
            <a:spLocks/>
          </p:cNvSpPr>
          <p:nvPr/>
        </p:nvSpPr>
        <p:spPr>
          <a:xfrm>
            <a:off x="7239001" y="3937855"/>
            <a:ext cx="1523999" cy="7238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Clr>
                <a:prstClr val="white"/>
              </a:buClr>
              <a:buFont typeface="Arial" pitchFamily="34" charset="0"/>
              <a:buNone/>
            </a:pPr>
            <a:r>
              <a:rPr lang="en-US" sz="1200" dirty="0" smtClean="0">
                <a:solidFill>
                  <a:srgbClr val="002D62"/>
                </a:solidFill>
                <a:effectLst/>
                <a:latin typeface="Arial" panose="020B0604020202020204" pitchFamily="34" charset="0"/>
                <a:cs typeface="Arial" panose="020B0604020202020204" pitchFamily="34" charset="0"/>
              </a:rPr>
              <a:t>AZ/SY/AW/AN/AP</a:t>
            </a:r>
          </a:p>
          <a:p>
            <a:pPr marL="0" indent="0" algn="ctr">
              <a:spcBef>
                <a:spcPts val="0"/>
              </a:spcBef>
              <a:buClr>
                <a:prstClr val="white"/>
              </a:buClr>
              <a:buFont typeface="Arial" pitchFamily="34" charset="0"/>
              <a:buNone/>
            </a:pPr>
            <a:r>
              <a:rPr lang="en-US" sz="1200" dirty="0" smtClean="0">
                <a:solidFill>
                  <a:srgbClr val="002D62"/>
                </a:solidFill>
                <a:effectLst/>
                <a:latin typeface="Arial" panose="020B0604020202020204" pitchFamily="34" charset="0"/>
                <a:cs typeface="Arial" panose="020B0604020202020204" pitchFamily="34" charset="0"/>
              </a:rPr>
              <a:t> Tank Farm</a:t>
            </a:r>
          </a:p>
        </p:txBody>
      </p:sp>
    </p:spTree>
    <p:extLst>
      <p:ext uri="{BB962C8B-B14F-4D97-AF65-F5344CB8AC3E}">
        <p14:creationId xmlns:p14="http://schemas.microsoft.com/office/powerpoint/2010/main" val="3796033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4964" r="14106" b="5357"/>
          <a:stretch/>
        </p:blipFill>
        <p:spPr>
          <a:xfrm>
            <a:off x="2146923" y="1846292"/>
            <a:ext cx="2362200" cy="2533113"/>
          </a:xfrm>
          <a:prstGeom prst="rect">
            <a:avLst/>
          </a:prstGeom>
        </p:spPr>
      </p:pic>
      <p:sp>
        <p:nvSpPr>
          <p:cNvPr id="2" name="Title 1"/>
          <p:cNvSpPr>
            <a:spLocks noGrp="1"/>
          </p:cNvSpPr>
          <p:nvPr>
            <p:ph type="title"/>
          </p:nvPr>
        </p:nvSpPr>
        <p:spPr>
          <a:xfrm>
            <a:off x="1066800" y="762000"/>
            <a:ext cx="6832394" cy="838200"/>
          </a:xfrm>
        </p:spPr>
        <p:txBody>
          <a:bodyPr>
            <a:noAutofit/>
          </a:bodyPr>
          <a:lstStyle/>
          <a:p>
            <a:r>
              <a:rPr lang="en-US" sz="2400" dirty="0" smtClean="0">
                <a:effectLst/>
              </a:rPr>
              <a:t>Task 18.2 - Development of Inspection Tools for DST Primary Tanks</a:t>
            </a:r>
            <a:endParaRPr lang="en-US" sz="2400" dirty="0">
              <a:effectLst/>
            </a:endParaRPr>
          </a:p>
        </p:txBody>
      </p:sp>
      <p:sp>
        <p:nvSpPr>
          <p:cNvPr id="7" name="Content Placeholder 2"/>
          <p:cNvSpPr txBox="1">
            <a:spLocks/>
          </p:cNvSpPr>
          <p:nvPr/>
        </p:nvSpPr>
        <p:spPr>
          <a:xfrm>
            <a:off x="326736" y="1600200"/>
            <a:ext cx="84582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600"/>
              </a:spcAft>
              <a:buClr>
                <a:prstClr val="white"/>
              </a:buClr>
              <a:buNone/>
            </a:pPr>
            <a:r>
              <a:rPr lang="en-US" sz="1800" b="1" u="sng" dirty="0">
                <a:solidFill>
                  <a:srgbClr val="002D62"/>
                </a:solidFill>
                <a:effectLst/>
                <a:latin typeface="Arial" panose="020B0604020202020204" pitchFamily="34" charset="0"/>
                <a:cs typeface="Arial" panose="020B0604020202020204" pitchFamily="34" charset="0"/>
              </a:rPr>
              <a:t>Mini Rover </a:t>
            </a:r>
            <a:endParaRPr lang="en-US" sz="1800" b="1" u="sng" dirty="0" smtClean="0">
              <a:solidFill>
                <a:srgbClr val="002D62"/>
              </a:solidFill>
              <a:effectLst/>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65547" y="1981200"/>
            <a:ext cx="3409616" cy="26740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Clr>
                <a:prstClr val="white"/>
              </a:buClr>
              <a:buNone/>
            </a:pPr>
            <a:r>
              <a:rPr lang="en-US" sz="1800" u="sng" dirty="0" smtClean="0">
                <a:solidFill>
                  <a:srgbClr val="002D62"/>
                </a:solidFill>
                <a:effectLst/>
                <a:latin typeface="Arial" panose="020B0604020202020204" pitchFamily="34" charset="0"/>
                <a:cs typeface="Arial" panose="020B0604020202020204" pitchFamily="34" charset="0"/>
              </a:rPr>
              <a:t>Results /Accomplishments</a:t>
            </a:r>
          </a:p>
          <a:p>
            <a:pPr marL="0" indent="0">
              <a:spcAft>
                <a:spcPts val="600"/>
              </a:spcAft>
              <a:buClr>
                <a:prstClr val="white"/>
              </a:buClr>
              <a:buNone/>
            </a:pPr>
            <a:r>
              <a:rPr lang="en-US" sz="1400" dirty="0" smtClean="0">
                <a:solidFill>
                  <a:srgbClr val="002D62"/>
                </a:solidFill>
                <a:effectLst/>
                <a:latin typeface="Arial" panose="020B0604020202020204" pitchFamily="34" charset="0"/>
                <a:cs typeface="Arial" panose="020B0604020202020204" pitchFamily="34" charset="0"/>
              </a:rPr>
              <a:t>Improved design:</a:t>
            </a:r>
          </a:p>
          <a:p>
            <a:pPr>
              <a:spcAft>
                <a:spcPts val="600"/>
              </a:spcAft>
              <a:buClr>
                <a:schemeClr val="tx2"/>
              </a:buClr>
            </a:pPr>
            <a:r>
              <a:rPr lang="en-US" sz="1400" dirty="0" smtClean="0">
                <a:solidFill>
                  <a:srgbClr val="002D62"/>
                </a:solidFill>
                <a:effectLst/>
                <a:latin typeface="Arial" panose="020B0604020202020204" pitchFamily="34" charset="0"/>
                <a:cs typeface="Arial" panose="020B0604020202020204" pitchFamily="34" charset="0"/>
              </a:rPr>
              <a:t>Stronger body</a:t>
            </a:r>
          </a:p>
          <a:p>
            <a:pPr>
              <a:spcAft>
                <a:spcPts val="600"/>
              </a:spcAft>
              <a:buClr>
                <a:schemeClr val="tx2"/>
              </a:buClr>
            </a:pPr>
            <a:r>
              <a:rPr lang="en-US" sz="1400" dirty="0" smtClean="0">
                <a:solidFill>
                  <a:srgbClr val="002D62"/>
                </a:solidFill>
                <a:effectLst/>
                <a:latin typeface="Arial" panose="020B0604020202020204" pitchFamily="34" charset="0"/>
                <a:cs typeface="Arial" panose="020B0604020202020204" pitchFamily="34" charset="0"/>
              </a:rPr>
              <a:t>Lighter tether</a:t>
            </a:r>
          </a:p>
          <a:p>
            <a:pPr>
              <a:spcAft>
                <a:spcPts val="600"/>
              </a:spcAft>
              <a:buClr>
                <a:schemeClr val="tx2"/>
              </a:buClr>
            </a:pPr>
            <a:r>
              <a:rPr lang="en-US" sz="1400" dirty="0" smtClean="0">
                <a:solidFill>
                  <a:srgbClr val="002D62"/>
                </a:solidFill>
                <a:effectLst/>
                <a:latin typeface="Arial" panose="020B0604020202020204" pitchFamily="34" charset="0"/>
                <a:cs typeface="Arial" panose="020B0604020202020204" pitchFamily="34" charset="0"/>
              </a:rPr>
              <a:t>Better controls</a:t>
            </a:r>
          </a:p>
          <a:p>
            <a:pPr marL="0" indent="0">
              <a:spcAft>
                <a:spcPts val="600"/>
              </a:spcAft>
              <a:buClr>
                <a:prstClr val="white"/>
              </a:buClr>
              <a:buNone/>
            </a:pPr>
            <a:r>
              <a:rPr lang="en-US" sz="1400" dirty="0" smtClean="0">
                <a:solidFill>
                  <a:srgbClr val="002D62"/>
                </a:solidFill>
                <a:effectLst/>
                <a:latin typeface="Arial" panose="020B0604020202020204" pitchFamily="34" charset="0"/>
                <a:cs typeface="Arial" panose="020B0604020202020204" pitchFamily="34" charset="0"/>
              </a:rPr>
              <a:t>Bench scale test</a:t>
            </a:r>
          </a:p>
          <a:p>
            <a:pPr marL="0" indent="0">
              <a:spcAft>
                <a:spcPts val="600"/>
              </a:spcAft>
              <a:buClr>
                <a:prstClr val="white"/>
              </a:buClr>
              <a:buNone/>
            </a:pPr>
            <a:r>
              <a:rPr lang="en-US" sz="1400" dirty="0" smtClean="0">
                <a:solidFill>
                  <a:srgbClr val="002D62"/>
                </a:solidFill>
                <a:effectLst/>
                <a:latin typeface="Arial" panose="020B0604020202020204" pitchFamily="34" charset="0"/>
                <a:cs typeface="Arial" panose="020B0604020202020204" pitchFamily="34" charset="0"/>
              </a:rPr>
              <a:t>Cable management</a:t>
            </a:r>
          </a:p>
          <a:p>
            <a:pPr marL="0" indent="0">
              <a:spcAft>
                <a:spcPts val="600"/>
              </a:spcAft>
              <a:buClr>
                <a:prstClr val="white"/>
              </a:buClr>
              <a:buNone/>
            </a:pPr>
            <a:endParaRPr lang="en-US" sz="1600" dirty="0" smtClean="0">
              <a:solidFill>
                <a:srgbClr val="002D62"/>
              </a:solidFill>
              <a:effectLst/>
              <a:latin typeface="Arial" panose="020B0604020202020204" pitchFamily="34" charset="0"/>
              <a:cs typeface="Arial" panose="020B0604020202020204" pitchFamily="34" charset="0"/>
            </a:endParaRPr>
          </a:p>
          <a:p>
            <a:pPr marL="0" indent="0">
              <a:spcAft>
                <a:spcPts val="600"/>
              </a:spcAft>
              <a:buClr>
                <a:prstClr val="white"/>
              </a:buClr>
              <a:buNone/>
            </a:pPr>
            <a:endParaRPr lang="en-US" sz="1600" dirty="0" smtClean="0">
              <a:solidFill>
                <a:srgbClr val="002D62"/>
              </a:solidFill>
              <a:effectLst/>
              <a:latin typeface="Arial" panose="020B0604020202020204" pitchFamily="34" charset="0"/>
              <a:cs typeface="Arial" panose="020B0604020202020204" pitchFamily="34" charset="0"/>
            </a:endParaRPr>
          </a:p>
          <a:p>
            <a:pPr marL="0" indent="0">
              <a:spcAft>
                <a:spcPts val="600"/>
              </a:spcAft>
              <a:buClr>
                <a:prstClr val="white"/>
              </a:buClr>
              <a:buNone/>
            </a:pPr>
            <a:endParaRPr lang="en-US" sz="1600" dirty="0" smtClean="0">
              <a:solidFill>
                <a:srgbClr val="002D62"/>
              </a:solidFill>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24407" b="5421"/>
          <a:stretch/>
        </p:blipFill>
        <p:spPr>
          <a:xfrm>
            <a:off x="222894" y="4520361"/>
            <a:ext cx="3330146" cy="1752600"/>
          </a:xfrm>
          <a:prstGeom prst="rect">
            <a:avLst/>
          </a:prstGeom>
          <a:noFill/>
          <a:ln>
            <a:noFill/>
          </a:ln>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2903" t="19355" b="16128"/>
          <a:stretch/>
        </p:blipFill>
        <p:spPr>
          <a:xfrm>
            <a:off x="5719191" y="1846292"/>
            <a:ext cx="3260355" cy="1811308"/>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8518" t="7778" r="5556" b="21111"/>
          <a:stretch/>
        </p:blipFill>
        <p:spPr>
          <a:xfrm>
            <a:off x="6754193" y="3817399"/>
            <a:ext cx="2225353" cy="2455562"/>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20761" t="12230" r="30798" b="8241"/>
          <a:stretch/>
        </p:blipFill>
        <p:spPr>
          <a:xfrm>
            <a:off x="3882765" y="3962400"/>
            <a:ext cx="2565401" cy="2413001"/>
          </a:xfrm>
          <a:prstGeom prst="rect">
            <a:avLst/>
          </a:prstGeom>
          <a:noFill/>
          <a:ln>
            <a:noFill/>
          </a:ln>
        </p:spPr>
      </p:pic>
    </p:spTree>
    <p:extLst>
      <p:ext uri="{BB962C8B-B14F-4D97-AF65-F5344CB8AC3E}">
        <p14:creationId xmlns:p14="http://schemas.microsoft.com/office/powerpoint/2010/main" val="986655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698" y="1905000"/>
            <a:ext cx="4642302" cy="3532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AEBDE"/>
                  </a:outerShdw>
                </a:effectLst>
              </a14:hiddenEffects>
            </a:ext>
          </a:extLst>
        </p:spPr>
      </p:pic>
      <p:sp>
        <p:nvSpPr>
          <p:cNvPr id="7" name="Content Placeholder 2"/>
          <p:cNvSpPr txBox="1">
            <a:spLocks/>
          </p:cNvSpPr>
          <p:nvPr/>
        </p:nvSpPr>
        <p:spPr>
          <a:xfrm>
            <a:off x="457200" y="1676400"/>
            <a:ext cx="3848100"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Clr>
                <a:prstClr val="white"/>
              </a:buClr>
              <a:buNone/>
            </a:pPr>
            <a:r>
              <a:rPr lang="en-US" sz="1800" u="sng" dirty="0" smtClean="0">
                <a:solidFill>
                  <a:srgbClr val="002D62"/>
                </a:solidFill>
                <a:effectLst/>
                <a:latin typeface="Arial" panose="020B0604020202020204" pitchFamily="34" charset="0"/>
                <a:cs typeface="Arial" panose="020B0604020202020204" pitchFamily="34" charset="0"/>
              </a:rPr>
              <a:t>Objective</a:t>
            </a:r>
            <a:r>
              <a:rPr lang="en-US" sz="1800" dirty="0" smtClean="0">
                <a:solidFill>
                  <a:srgbClr val="002D62"/>
                </a:solidFill>
                <a:effectLst/>
                <a:latin typeface="Arial" panose="020B0604020202020204" pitchFamily="34" charset="0"/>
                <a:cs typeface="Arial" panose="020B0604020202020204" pitchFamily="34" charset="0"/>
              </a:rPr>
              <a:t> </a:t>
            </a:r>
          </a:p>
          <a:p>
            <a:pPr marL="0" indent="0">
              <a:spcAft>
                <a:spcPts val="600"/>
              </a:spcAft>
              <a:buClr>
                <a:prstClr val="white"/>
              </a:buClr>
              <a:buNone/>
            </a:pPr>
            <a:r>
              <a:rPr lang="en-US" sz="1600" dirty="0" smtClean="0">
                <a:solidFill>
                  <a:srgbClr val="002D62"/>
                </a:solidFill>
                <a:effectLst/>
                <a:latin typeface="Arial" panose="020B0604020202020204" pitchFamily="34" charset="0"/>
                <a:cs typeface="Arial" panose="020B0604020202020204" pitchFamily="34" charset="0"/>
              </a:rPr>
              <a:t>To </a:t>
            </a:r>
            <a:r>
              <a:rPr lang="en-US" sz="1600" dirty="0">
                <a:solidFill>
                  <a:srgbClr val="002D62"/>
                </a:solidFill>
                <a:effectLst/>
                <a:latin typeface="Arial" panose="020B0604020202020204" pitchFamily="34" charset="0"/>
                <a:cs typeface="Arial" panose="020B0604020202020204" pitchFamily="34" charset="0"/>
              </a:rPr>
              <a:t>develop an </a:t>
            </a:r>
            <a:r>
              <a:rPr lang="en-US" sz="1600" dirty="0" smtClean="0">
                <a:solidFill>
                  <a:srgbClr val="002D62"/>
                </a:solidFill>
                <a:effectLst/>
                <a:latin typeface="Arial" panose="020B0604020202020204" pitchFamily="34" charset="0"/>
                <a:cs typeface="Arial" panose="020B0604020202020204" pitchFamily="34" charset="0"/>
              </a:rPr>
              <a:t>inspection tool </a:t>
            </a:r>
            <a:r>
              <a:rPr lang="en-US" sz="1600" dirty="0">
                <a:solidFill>
                  <a:srgbClr val="002D62"/>
                </a:solidFill>
                <a:effectLst/>
                <a:latin typeface="Arial" panose="020B0604020202020204" pitchFamily="34" charset="0"/>
                <a:cs typeface="Arial" panose="020B0604020202020204" pitchFamily="34" charset="0"/>
              </a:rPr>
              <a:t>that crawls through </a:t>
            </a:r>
            <a:r>
              <a:rPr lang="en-US" sz="1600" dirty="0" smtClean="0">
                <a:solidFill>
                  <a:srgbClr val="002D62"/>
                </a:solidFill>
                <a:effectLst/>
                <a:latin typeface="Arial" panose="020B0604020202020204" pitchFamily="34" charset="0"/>
                <a:cs typeface="Arial" panose="020B0604020202020204" pitchFamily="34" charset="0"/>
              </a:rPr>
              <a:t>the air </a:t>
            </a:r>
            <a:r>
              <a:rPr lang="en-US" sz="1600" dirty="0">
                <a:solidFill>
                  <a:srgbClr val="002D62"/>
                </a:solidFill>
                <a:effectLst/>
                <a:latin typeface="Arial" panose="020B0604020202020204" pitchFamily="34" charset="0"/>
                <a:cs typeface="Arial" panose="020B0604020202020204" pitchFamily="34" charset="0"/>
              </a:rPr>
              <a:t>supply pipe </a:t>
            </a:r>
            <a:r>
              <a:rPr lang="en-US" sz="1600" dirty="0" smtClean="0">
                <a:solidFill>
                  <a:srgbClr val="002D62"/>
                </a:solidFill>
                <a:effectLst/>
                <a:latin typeface="Arial" panose="020B0604020202020204" pitchFamily="34" charset="0"/>
                <a:cs typeface="Arial" panose="020B0604020202020204" pitchFamily="34" charset="0"/>
              </a:rPr>
              <a:t>that </a:t>
            </a:r>
            <a:r>
              <a:rPr lang="en-US" sz="1600" dirty="0">
                <a:solidFill>
                  <a:srgbClr val="002D62"/>
                </a:solidFill>
                <a:effectLst/>
                <a:latin typeface="Arial" panose="020B0604020202020204" pitchFamily="34" charset="0"/>
                <a:cs typeface="Arial" panose="020B0604020202020204" pitchFamily="34" charset="0"/>
              </a:rPr>
              <a:t>leads to the central </a:t>
            </a:r>
            <a:r>
              <a:rPr lang="en-US" sz="1600" dirty="0" smtClean="0">
                <a:solidFill>
                  <a:srgbClr val="002D62"/>
                </a:solidFill>
                <a:effectLst/>
                <a:latin typeface="Arial" panose="020B0604020202020204" pitchFamily="34" charset="0"/>
                <a:cs typeface="Arial" panose="020B0604020202020204" pitchFamily="34" charset="0"/>
              </a:rPr>
              <a:t>plenum of the primary tank of the DSTs at Hanford and provides video feedback</a:t>
            </a:r>
            <a:endParaRPr lang="en-US" sz="1600" u="sng" dirty="0" smtClean="0">
              <a:solidFill>
                <a:srgbClr val="002D62"/>
              </a:solidFill>
              <a:effectLst/>
              <a:latin typeface="Arial" panose="020B0604020202020204" pitchFamily="34" charset="0"/>
              <a:cs typeface="Arial" panose="020B0604020202020204" pitchFamily="34" charset="0"/>
            </a:endParaRPr>
          </a:p>
          <a:p>
            <a:pPr marL="0" indent="0">
              <a:spcAft>
                <a:spcPts val="600"/>
              </a:spcAft>
              <a:buClr>
                <a:prstClr val="white"/>
              </a:buClr>
              <a:buFont typeface="Arial" pitchFamily="34" charset="0"/>
              <a:buNone/>
            </a:pPr>
            <a:r>
              <a:rPr lang="en-US" sz="1800" u="sng" dirty="0" smtClean="0">
                <a:solidFill>
                  <a:srgbClr val="002D62"/>
                </a:solidFill>
                <a:effectLst/>
                <a:latin typeface="Arial" panose="020B0604020202020204" pitchFamily="34" charset="0"/>
                <a:cs typeface="Arial" panose="020B0604020202020204" pitchFamily="34" charset="0"/>
              </a:rPr>
              <a:t>Design parameters</a:t>
            </a:r>
          </a:p>
          <a:p>
            <a:pPr marL="166688" indent="-166688">
              <a:spcAft>
                <a:spcPts val="100"/>
              </a:spcAft>
              <a:buClr>
                <a:srgbClr val="002D62"/>
              </a:buClr>
            </a:pPr>
            <a:r>
              <a:rPr lang="en-US" sz="1600" dirty="0" smtClean="0">
                <a:solidFill>
                  <a:srgbClr val="002D62"/>
                </a:solidFill>
                <a:effectLst/>
                <a:latin typeface="Arial" panose="020B0604020202020204" pitchFamily="34" charset="0"/>
                <a:cs typeface="Arial" panose="020B0604020202020204" pitchFamily="34" charset="0"/>
              </a:rPr>
              <a:t>Remotely controlled</a:t>
            </a:r>
            <a:endParaRPr lang="en-US" sz="1600" dirty="0">
              <a:solidFill>
                <a:srgbClr val="002D62"/>
              </a:solidFill>
              <a:effectLst/>
              <a:latin typeface="Arial" panose="020B0604020202020204" pitchFamily="34" charset="0"/>
              <a:cs typeface="Arial" panose="020B0604020202020204" pitchFamily="34" charset="0"/>
            </a:endParaRPr>
          </a:p>
          <a:p>
            <a:pPr marL="166688" indent="-166688">
              <a:spcAft>
                <a:spcPts val="100"/>
              </a:spcAft>
              <a:buClr>
                <a:srgbClr val="002D62"/>
              </a:buClr>
              <a:tabLst>
                <a:tab pos="285750" algn="l"/>
              </a:tabLst>
            </a:pPr>
            <a:r>
              <a:rPr lang="en-US" sz="1600" dirty="0" smtClean="0">
                <a:solidFill>
                  <a:srgbClr val="002D62"/>
                </a:solidFill>
                <a:effectLst/>
                <a:latin typeface="Arial" panose="020B0604020202020204" pitchFamily="34" charset="0"/>
                <a:cs typeface="Arial" panose="020B0604020202020204" pitchFamily="34" charset="0"/>
              </a:rPr>
              <a:t>Video feedback recorded for future analysis  </a:t>
            </a:r>
          </a:p>
          <a:p>
            <a:pPr marL="166688" indent="-166688">
              <a:spcAft>
                <a:spcPts val="100"/>
              </a:spcAft>
              <a:buClr>
                <a:srgbClr val="002D62"/>
              </a:buClr>
              <a:tabLst>
                <a:tab pos="0" algn="l"/>
              </a:tabLst>
            </a:pPr>
            <a:r>
              <a:rPr lang="en-US" sz="1600" dirty="0">
                <a:solidFill>
                  <a:srgbClr val="002D62"/>
                </a:solidFill>
                <a:effectLst/>
                <a:latin typeface="Arial" panose="020B0604020202020204" pitchFamily="34" charset="0"/>
                <a:cs typeface="Arial" panose="020B0604020202020204" pitchFamily="34" charset="0"/>
              </a:rPr>
              <a:t>R</a:t>
            </a:r>
            <a:r>
              <a:rPr lang="en-US" sz="1600" dirty="0" smtClean="0">
                <a:solidFill>
                  <a:srgbClr val="002D62"/>
                </a:solidFill>
                <a:effectLst/>
                <a:latin typeface="Arial" panose="020B0604020202020204" pitchFamily="34" charset="0"/>
                <a:cs typeface="Arial" panose="020B0604020202020204" pitchFamily="34" charset="0"/>
              </a:rPr>
              <a:t>adiation hardened (~ </a:t>
            </a:r>
            <a:r>
              <a:rPr lang="en-US" sz="1600" dirty="0">
                <a:solidFill>
                  <a:srgbClr val="002D62"/>
                </a:solidFill>
                <a:effectLst/>
                <a:latin typeface="Arial" panose="020B0604020202020204" pitchFamily="34" charset="0"/>
                <a:cs typeface="Arial" panose="020B0604020202020204" pitchFamily="34" charset="0"/>
              </a:rPr>
              <a:t>8</a:t>
            </a:r>
            <a:r>
              <a:rPr lang="en-US" sz="1600" dirty="0" smtClean="0">
                <a:solidFill>
                  <a:srgbClr val="002D62"/>
                </a:solidFill>
                <a:effectLst/>
                <a:latin typeface="Arial" panose="020B0604020202020204" pitchFamily="34" charset="0"/>
                <a:cs typeface="Arial" panose="020B0604020202020204" pitchFamily="34" charset="0"/>
              </a:rPr>
              <a:t>0 rad/</a:t>
            </a:r>
            <a:r>
              <a:rPr lang="en-US" sz="1600" dirty="0" err="1" smtClean="0">
                <a:solidFill>
                  <a:srgbClr val="002D62"/>
                </a:solidFill>
                <a:effectLst/>
                <a:latin typeface="Arial" panose="020B0604020202020204" pitchFamily="34" charset="0"/>
                <a:cs typeface="Arial" panose="020B0604020202020204" pitchFamily="34" charset="0"/>
              </a:rPr>
              <a:t>hr</a:t>
            </a:r>
            <a:r>
              <a:rPr lang="en-US" sz="1600" dirty="0" smtClean="0">
                <a:solidFill>
                  <a:srgbClr val="002D62"/>
                </a:solidFill>
                <a:effectLst/>
                <a:latin typeface="Arial" panose="020B0604020202020204" pitchFamily="34" charset="0"/>
                <a:cs typeface="Arial" panose="020B0604020202020204" pitchFamily="34" charset="0"/>
              </a:rPr>
              <a:t>)</a:t>
            </a:r>
          </a:p>
          <a:p>
            <a:pPr marL="166688" lvl="1" indent="-166688">
              <a:spcAft>
                <a:spcPts val="100"/>
              </a:spcAft>
              <a:buClr>
                <a:srgbClr val="002D62"/>
              </a:buClr>
              <a:buFont typeface="Arial" panose="020B0604020202020204" pitchFamily="34" charset="0"/>
              <a:buChar char="•"/>
              <a:tabLst>
                <a:tab pos="0" algn="l"/>
              </a:tabLst>
            </a:pPr>
            <a:r>
              <a:rPr lang="en-US" sz="1600" dirty="0" smtClean="0">
                <a:solidFill>
                  <a:srgbClr val="002D62"/>
                </a:solidFill>
                <a:effectLst/>
                <a:latin typeface="Arial" panose="020B0604020202020204" pitchFamily="34" charset="0"/>
                <a:cs typeface="Arial" panose="020B0604020202020204" pitchFamily="34" charset="0"/>
              </a:rPr>
              <a:t>Exposure to elevated temperatures (~ 170 F)</a:t>
            </a:r>
          </a:p>
          <a:p>
            <a:pPr marL="166688" lvl="1" indent="-166688">
              <a:spcAft>
                <a:spcPts val="100"/>
              </a:spcAft>
              <a:buClr>
                <a:srgbClr val="002D62"/>
              </a:buClr>
              <a:buFont typeface="Arial" panose="020B0604020202020204" pitchFamily="34" charset="0"/>
              <a:buChar char="•"/>
              <a:tabLst>
                <a:tab pos="0" algn="l"/>
              </a:tabLst>
            </a:pPr>
            <a:r>
              <a:rPr lang="en-US" sz="1600" dirty="0" smtClean="0">
                <a:solidFill>
                  <a:srgbClr val="002D62"/>
                </a:solidFill>
                <a:effectLst/>
                <a:latin typeface="Arial" panose="020B0604020202020204" pitchFamily="34" charset="0"/>
                <a:cs typeface="Arial" panose="020B0604020202020204" pitchFamily="34" charset="0"/>
              </a:rPr>
              <a:t>Maneuver in pipes </a:t>
            </a:r>
            <a:r>
              <a:rPr lang="en-US" sz="1600" dirty="0">
                <a:solidFill>
                  <a:srgbClr val="002D62"/>
                </a:solidFill>
                <a:effectLst/>
                <a:latin typeface="Arial" panose="020B0604020202020204" pitchFamily="34" charset="0"/>
                <a:cs typeface="Arial" panose="020B0604020202020204" pitchFamily="34" charset="0"/>
              </a:rPr>
              <a:t>and </a:t>
            </a:r>
            <a:r>
              <a:rPr lang="en-US" sz="1600" dirty="0" smtClean="0">
                <a:solidFill>
                  <a:srgbClr val="002D62"/>
                </a:solidFill>
                <a:effectLst/>
                <a:latin typeface="Arial" panose="020B0604020202020204" pitchFamily="34" charset="0"/>
                <a:cs typeface="Arial" panose="020B0604020202020204" pitchFamily="34" charset="0"/>
              </a:rPr>
              <a:t>fittings </a:t>
            </a:r>
            <a:r>
              <a:rPr lang="en-US" sz="1600" dirty="0">
                <a:solidFill>
                  <a:srgbClr val="002D62"/>
                </a:solidFill>
                <a:effectLst/>
                <a:latin typeface="Arial" panose="020B0604020202020204" pitchFamily="34" charset="0"/>
                <a:cs typeface="Arial" panose="020B0604020202020204" pitchFamily="34" charset="0"/>
              </a:rPr>
              <a:t>with 3” and 4” </a:t>
            </a:r>
            <a:r>
              <a:rPr lang="en-US" sz="1600" dirty="0" smtClean="0">
                <a:solidFill>
                  <a:srgbClr val="002D62"/>
                </a:solidFill>
                <a:effectLst/>
                <a:latin typeface="Arial" panose="020B0604020202020204" pitchFamily="34" charset="0"/>
                <a:cs typeface="Arial" panose="020B0604020202020204" pitchFamily="34" charset="0"/>
              </a:rPr>
              <a:t>diameter</a:t>
            </a:r>
          </a:p>
          <a:p>
            <a:pPr marL="166688" lvl="1" indent="-166688">
              <a:spcAft>
                <a:spcPts val="100"/>
              </a:spcAft>
              <a:buClr>
                <a:srgbClr val="002D62"/>
              </a:buClr>
              <a:buFont typeface="Arial" panose="020B0604020202020204" pitchFamily="34" charset="0"/>
              <a:buChar char="•"/>
              <a:tabLst>
                <a:tab pos="0" algn="l"/>
              </a:tabLst>
            </a:pPr>
            <a:r>
              <a:rPr lang="en-US" sz="1600" dirty="0" smtClean="0">
                <a:solidFill>
                  <a:srgbClr val="002D62"/>
                </a:solidFill>
                <a:effectLst/>
                <a:latin typeface="Arial" panose="020B0604020202020204" pitchFamily="34" charset="0"/>
                <a:cs typeface="Arial" panose="020B0604020202020204" pitchFamily="34" charset="0"/>
              </a:rPr>
              <a:t>Navigate through elbows, bends, transitions and vertical runs</a:t>
            </a: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2006" y="4735892"/>
            <a:ext cx="2366554" cy="175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1066800" y="685800"/>
            <a:ext cx="6832394" cy="838200"/>
          </a:xfrm>
        </p:spPr>
        <p:txBody>
          <a:bodyPr>
            <a:noAutofit/>
          </a:bodyPr>
          <a:lstStyle/>
          <a:p>
            <a:r>
              <a:rPr lang="en-US" sz="2400" dirty="0" smtClean="0">
                <a:effectLst/>
              </a:rPr>
              <a:t>Task 18.2 - Development of Inspection Tools for DST Primary Tanks</a:t>
            </a:r>
            <a:endParaRPr lang="en-US" sz="2400" dirty="0">
              <a:effectLst/>
            </a:endParaRPr>
          </a:p>
        </p:txBody>
      </p:sp>
      <p:sp>
        <p:nvSpPr>
          <p:cNvPr id="6" name="Content Placeholder 2"/>
          <p:cNvSpPr txBox="1">
            <a:spLocks/>
          </p:cNvSpPr>
          <p:nvPr/>
        </p:nvSpPr>
        <p:spPr>
          <a:xfrm>
            <a:off x="457200" y="1524000"/>
            <a:ext cx="7696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600"/>
              </a:spcAft>
              <a:buClr>
                <a:prstClr val="white"/>
              </a:buClr>
              <a:buNone/>
            </a:pPr>
            <a:r>
              <a:rPr lang="en-US" sz="1800" b="1" u="sng" dirty="0" smtClean="0">
                <a:solidFill>
                  <a:srgbClr val="002D62"/>
                </a:solidFill>
                <a:effectLst/>
                <a:latin typeface="Arial" panose="020B0604020202020204" pitchFamily="34" charset="0"/>
                <a:cs typeface="Arial" panose="020B0604020202020204" pitchFamily="34" charset="0"/>
              </a:rPr>
              <a:t>Peristaltic Crawler</a:t>
            </a:r>
          </a:p>
        </p:txBody>
      </p:sp>
      <p:sp>
        <p:nvSpPr>
          <p:cNvPr id="4" name="Rectangle 3"/>
          <p:cNvSpPr/>
          <p:nvPr/>
        </p:nvSpPr>
        <p:spPr>
          <a:xfrm>
            <a:off x="6327549" y="5718154"/>
            <a:ext cx="2988516" cy="461665"/>
          </a:xfrm>
          <a:prstGeom prst="rect">
            <a:avLst/>
          </a:prstGeom>
        </p:spPr>
        <p:txBody>
          <a:bodyPr wrap="square">
            <a:spAutoFit/>
          </a:bodyPr>
          <a:lstStyle/>
          <a:p>
            <a:pPr>
              <a:spcAft>
                <a:spcPts val="600"/>
              </a:spcAft>
              <a:buClr>
                <a:schemeClr val="bg1"/>
              </a:buClr>
            </a:pPr>
            <a:r>
              <a:rPr lang="en-US" sz="1200" dirty="0" smtClean="0">
                <a:solidFill>
                  <a:srgbClr val="002D62"/>
                </a:solidFill>
                <a:latin typeface="Arial" panose="020B0604020202020204" pitchFamily="34" charset="0"/>
                <a:cs typeface="Arial" panose="020B0604020202020204" pitchFamily="34" charset="0"/>
              </a:rPr>
              <a:t>Proposed </a:t>
            </a:r>
            <a:r>
              <a:rPr lang="en-US" sz="1200" dirty="0">
                <a:solidFill>
                  <a:srgbClr val="002D62"/>
                </a:solidFill>
                <a:latin typeface="Arial" panose="020B0604020202020204" pitchFamily="34" charset="0"/>
                <a:cs typeface="Arial" panose="020B0604020202020204" pitchFamily="34" charset="0"/>
              </a:rPr>
              <a:t>inspection </a:t>
            </a:r>
            <a:r>
              <a:rPr lang="en-US" sz="1200" dirty="0" smtClean="0">
                <a:solidFill>
                  <a:srgbClr val="002D62"/>
                </a:solidFill>
                <a:latin typeface="Arial" panose="020B0604020202020204" pitchFamily="34" charset="0"/>
                <a:cs typeface="Arial" panose="020B0604020202020204" pitchFamily="34" charset="0"/>
              </a:rPr>
              <a:t>-approximately </a:t>
            </a:r>
            <a:r>
              <a:rPr lang="en-US" sz="1200" dirty="0">
                <a:solidFill>
                  <a:srgbClr val="002D62"/>
                </a:solidFill>
                <a:latin typeface="Arial" panose="020B0604020202020204" pitchFamily="34" charset="0"/>
                <a:cs typeface="Arial" panose="020B0604020202020204" pitchFamily="34" charset="0"/>
              </a:rPr>
              <a:t>100 feet </a:t>
            </a:r>
            <a:r>
              <a:rPr lang="en-US" sz="1200" dirty="0" smtClean="0">
                <a:solidFill>
                  <a:srgbClr val="002D62"/>
                </a:solidFill>
                <a:latin typeface="Arial" panose="020B0604020202020204" pitchFamily="34" charset="0"/>
                <a:cs typeface="Arial" panose="020B0604020202020204" pitchFamily="34" charset="0"/>
              </a:rPr>
              <a:t>(significant </a:t>
            </a:r>
            <a:r>
              <a:rPr lang="en-US" sz="1200" dirty="0">
                <a:solidFill>
                  <a:srgbClr val="002D62"/>
                </a:solidFill>
                <a:latin typeface="Arial" panose="020B0604020202020204" pitchFamily="34" charset="0"/>
                <a:cs typeface="Arial" panose="020B0604020202020204" pitchFamily="34" charset="0"/>
              </a:rPr>
              <a:t>portion </a:t>
            </a:r>
            <a:r>
              <a:rPr lang="en-US" sz="1200" dirty="0" smtClean="0">
                <a:solidFill>
                  <a:srgbClr val="002D62"/>
                </a:solidFill>
                <a:latin typeface="Arial" panose="020B0604020202020204" pitchFamily="34" charset="0"/>
                <a:cs typeface="Arial" panose="020B0604020202020204" pitchFamily="34" charset="0"/>
              </a:rPr>
              <a:t>is </a:t>
            </a:r>
            <a:r>
              <a:rPr lang="en-US" sz="1200" dirty="0">
                <a:solidFill>
                  <a:srgbClr val="002D62"/>
                </a:solidFill>
                <a:latin typeface="Arial" panose="020B0604020202020204" pitchFamily="34" charset="0"/>
                <a:cs typeface="Arial" panose="020B0604020202020204" pitchFamily="34" charset="0"/>
              </a:rPr>
              <a:t>gravity </a:t>
            </a:r>
            <a:r>
              <a:rPr lang="en-US" sz="1200" dirty="0" smtClean="0">
                <a:solidFill>
                  <a:srgbClr val="002D62"/>
                </a:solidFill>
                <a:latin typeface="Arial" panose="020B0604020202020204" pitchFamily="34" charset="0"/>
                <a:cs typeface="Arial" panose="020B0604020202020204" pitchFamily="34" charset="0"/>
              </a:rPr>
              <a:t>fed) </a:t>
            </a:r>
            <a:endParaRPr lang="en-US" sz="1200" dirty="0">
              <a:solidFill>
                <a:srgbClr val="00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400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243" y="762000"/>
            <a:ext cx="6832394" cy="838200"/>
          </a:xfrm>
        </p:spPr>
        <p:txBody>
          <a:bodyPr>
            <a:noAutofit/>
          </a:bodyPr>
          <a:lstStyle/>
          <a:p>
            <a:r>
              <a:rPr lang="en-US" sz="2400" dirty="0" smtClean="0">
                <a:effectLst/>
              </a:rPr>
              <a:t>Task 18.2 - Development of Inspection Tools for DST Primary Tanks</a:t>
            </a:r>
            <a:endParaRPr lang="en-US" sz="2400" dirty="0">
              <a:effectLst/>
            </a:endParaRPr>
          </a:p>
        </p:txBody>
      </p:sp>
      <p:sp>
        <p:nvSpPr>
          <p:cNvPr id="7" name="Content Placeholder 2"/>
          <p:cNvSpPr txBox="1">
            <a:spLocks/>
          </p:cNvSpPr>
          <p:nvPr/>
        </p:nvSpPr>
        <p:spPr>
          <a:xfrm>
            <a:off x="260340" y="1524000"/>
            <a:ext cx="84582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600"/>
              </a:spcAft>
              <a:buClr>
                <a:prstClr val="white"/>
              </a:buClr>
              <a:buNone/>
            </a:pPr>
            <a:r>
              <a:rPr lang="en-US" sz="1800" b="1" u="sng" dirty="0" smtClean="0">
                <a:solidFill>
                  <a:srgbClr val="002D62"/>
                </a:solidFill>
                <a:effectLst/>
                <a:latin typeface="Arial" panose="020B0604020202020204" pitchFamily="34" charset="0"/>
                <a:cs typeface="Arial" panose="020B0604020202020204" pitchFamily="34" charset="0"/>
              </a:rPr>
              <a:t>Peristaltic Crawler</a:t>
            </a:r>
          </a:p>
        </p:txBody>
      </p:sp>
      <p:pic>
        <p:nvPicPr>
          <p:cNvPr id="5" name="Picture 4" descr="C:\Users\aabrahao\Desktop\Polling Test\20160811_162623.jpg"/>
          <p:cNvPicPr>
            <a:picLocks noChangeAspect="1"/>
          </p:cNvPicPr>
          <p:nvPr/>
        </p:nvPicPr>
        <p:blipFill rotWithShape="1">
          <a:blip r:embed="rId3" cstate="print">
            <a:extLst>
              <a:ext uri="{28A0092B-C50C-407E-A947-70E740481C1C}">
                <a14:useLocalDpi xmlns:a14="http://schemas.microsoft.com/office/drawing/2010/main" val="0"/>
              </a:ext>
            </a:extLst>
          </a:blip>
          <a:srcRect t="14901" b="14775"/>
          <a:stretch/>
        </p:blipFill>
        <p:spPr bwMode="auto">
          <a:xfrm>
            <a:off x="4871669" y="1994811"/>
            <a:ext cx="4037330" cy="2128807"/>
          </a:xfrm>
          <a:prstGeom prst="rect">
            <a:avLst/>
          </a:prstGeom>
          <a:noFill/>
          <a:ln>
            <a:noFill/>
          </a:ln>
          <a:extLst>
            <a:ext uri="{53640926-AAD7-44D8-BBD7-CCE9431645EC}">
              <a14:shadowObscured xmlns:a14="http://schemas.microsoft.com/office/drawing/2010/main"/>
            </a:ext>
          </a:extLst>
        </p:spPr>
      </p:pic>
      <p:pic>
        <p:nvPicPr>
          <p:cNvPr id="6" name="Picture 5" descr="C:\Users\aabrahao\Documents\Projects\Crawler\Documents\Reports\Crawler - New Task\Figures\2015-08-05\Crontrol Box.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30503" y="4199347"/>
            <a:ext cx="2525452" cy="2430724"/>
          </a:xfrm>
          <a:prstGeom prst="rect">
            <a:avLst/>
          </a:prstGeom>
          <a:noFill/>
          <a:ln>
            <a:noFill/>
          </a:ln>
        </p:spPr>
      </p:pic>
      <p:pic>
        <p:nvPicPr>
          <p:cNvPr id="8" name="Picture 7" descr="C:\Users\aabrahao\Desktop\Instrumentation modul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867" y="4356928"/>
            <a:ext cx="6576630" cy="2273143"/>
          </a:xfrm>
          <a:prstGeom prst="rect">
            <a:avLst/>
          </a:prstGeom>
          <a:noFill/>
          <a:ln>
            <a:noFill/>
          </a:ln>
        </p:spPr>
      </p:pic>
      <p:sp>
        <p:nvSpPr>
          <p:cNvPr id="9" name="Content Placeholder 2"/>
          <p:cNvSpPr txBox="1">
            <a:spLocks/>
          </p:cNvSpPr>
          <p:nvPr/>
        </p:nvSpPr>
        <p:spPr>
          <a:xfrm>
            <a:off x="178185" y="1973114"/>
            <a:ext cx="3409616" cy="26740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Clr>
                <a:prstClr val="white"/>
              </a:buClr>
              <a:buNone/>
            </a:pPr>
            <a:r>
              <a:rPr lang="en-US" sz="1800" u="sng" dirty="0" smtClean="0">
                <a:solidFill>
                  <a:srgbClr val="002D62"/>
                </a:solidFill>
                <a:effectLst/>
                <a:latin typeface="Arial" panose="020B0604020202020204" pitchFamily="34" charset="0"/>
                <a:cs typeface="Arial" panose="020B0604020202020204" pitchFamily="34" charset="0"/>
              </a:rPr>
              <a:t>Results/Accomplishments</a:t>
            </a:r>
          </a:p>
          <a:p>
            <a:pPr marL="0" indent="0">
              <a:spcAft>
                <a:spcPts val="600"/>
              </a:spcAft>
              <a:buClr>
                <a:prstClr val="white"/>
              </a:buClr>
              <a:buNone/>
            </a:pPr>
            <a:r>
              <a:rPr lang="en-US" sz="1400" dirty="0" smtClean="0">
                <a:solidFill>
                  <a:srgbClr val="002D62"/>
                </a:solidFill>
                <a:effectLst/>
                <a:latin typeface="Arial" panose="020B0604020202020204" pitchFamily="34" charset="0"/>
                <a:cs typeface="Arial" panose="020B0604020202020204" pitchFamily="34" charset="0"/>
              </a:rPr>
              <a:t>Instrumentation:</a:t>
            </a:r>
          </a:p>
          <a:p>
            <a:pPr>
              <a:spcAft>
                <a:spcPts val="600"/>
              </a:spcAft>
              <a:buClr>
                <a:schemeClr val="tx2"/>
              </a:buClr>
            </a:pPr>
            <a:r>
              <a:rPr lang="en-US" sz="1400" dirty="0" smtClean="0">
                <a:solidFill>
                  <a:srgbClr val="002D62"/>
                </a:solidFill>
                <a:effectLst/>
                <a:latin typeface="Arial" panose="020B0604020202020204" pitchFamily="34" charset="0"/>
                <a:cs typeface="Arial" panose="020B0604020202020204" pitchFamily="34" charset="0"/>
              </a:rPr>
              <a:t>Embedded computer</a:t>
            </a:r>
          </a:p>
          <a:p>
            <a:pPr>
              <a:spcAft>
                <a:spcPts val="600"/>
              </a:spcAft>
              <a:buClr>
                <a:schemeClr val="tx2"/>
              </a:buClr>
            </a:pPr>
            <a:r>
              <a:rPr lang="en-US" sz="1400" dirty="0" smtClean="0">
                <a:solidFill>
                  <a:srgbClr val="002D62"/>
                </a:solidFill>
                <a:effectLst/>
                <a:latin typeface="Arial" panose="020B0604020202020204" pitchFamily="34" charset="0"/>
                <a:cs typeface="Arial" panose="020B0604020202020204" pitchFamily="34" charset="0"/>
              </a:rPr>
              <a:t>Tether load cell</a:t>
            </a:r>
          </a:p>
          <a:p>
            <a:pPr>
              <a:spcAft>
                <a:spcPts val="600"/>
              </a:spcAft>
              <a:buClr>
                <a:schemeClr val="tx2"/>
              </a:buClr>
            </a:pPr>
            <a:r>
              <a:rPr lang="en-US" sz="1400" dirty="0" smtClean="0">
                <a:solidFill>
                  <a:srgbClr val="002D62"/>
                </a:solidFill>
                <a:effectLst/>
                <a:latin typeface="Arial" panose="020B0604020202020204" pitchFamily="34" charset="0"/>
                <a:cs typeface="Arial" panose="020B0604020202020204" pitchFamily="34" charset="0"/>
              </a:rPr>
              <a:t>Additional sensors</a:t>
            </a:r>
          </a:p>
          <a:p>
            <a:pPr marL="0" indent="0">
              <a:spcAft>
                <a:spcPts val="600"/>
              </a:spcAft>
              <a:buClr>
                <a:prstClr val="white"/>
              </a:buClr>
              <a:buNone/>
            </a:pPr>
            <a:r>
              <a:rPr lang="en-US" sz="1400" dirty="0" smtClean="0">
                <a:solidFill>
                  <a:srgbClr val="002D62"/>
                </a:solidFill>
                <a:effectLst/>
                <a:latin typeface="Arial" panose="020B0604020202020204" pitchFamily="34" charset="0"/>
                <a:cs typeface="Arial" panose="020B0604020202020204" pitchFamily="34" charset="0"/>
              </a:rPr>
              <a:t>Bench scale test</a:t>
            </a:r>
          </a:p>
          <a:p>
            <a:pPr marL="0" indent="0">
              <a:spcAft>
                <a:spcPts val="600"/>
              </a:spcAft>
              <a:buClr>
                <a:prstClr val="white"/>
              </a:buClr>
              <a:buNone/>
            </a:pPr>
            <a:r>
              <a:rPr lang="en-US" sz="1400" dirty="0" smtClean="0">
                <a:solidFill>
                  <a:srgbClr val="002D62"/>
                </a:solidFill>
                <a:effectLst/>
                <a:latin typeface="Arial" panose="020B0604020202020204" pitchFamily="34" charset="0"/>
                <a:cs typeface="Arial" panose="020B0604020202020204" pitchFamily="34" charset="0"/>
              </a:rPr>
              <a:t>Portable control box</a:t>
            </a:r>
          </a:p>
          <a:p>
            <a:pPr marL="0" indent="0">
              <a:spcAft>
                <a:spcPts val="600"/>
              </a:spcAft>
              <a:buClr>
                <a:prstClr val="white"/>
              </a:buClr>
              <a:buNone/>
            </a:pPr>
            <a:endParaRPr lang="en-US" sz="1600" dirty="0" smtClean="0">
              <a:solidFill>
                <a:srgbClr val="002D62"/>
              </a:solidFill>
              <a:effectLst/>
              <a:latin typeface="Arial" panose="020B0604020202020204" pitchFamily="34" charset="0"/>
              <a:cs typeface="Arial" panose="020B0604020202020204" pitchFamily="34" charset="0"/>
            </a:endParaRPr>
          </a:p>
          <a:p>
            <a:pPr marL="0" indent="0">
              <a:spcAft>
                <a:spcPts val="600"/>
              </a:spcAft>
              <a:buClr>
                <a:prstClr val="white"/>
              </a:buClr>
              <a:buNone/>
            </a:pPr>
            <a:endParaRPr lang="en-US" sz="1600" dirty="0" smtClean="0">
              <a:solidFill>
                <a:srgbClr val="002D62"/>
              </a:solidFill>
              <a:effectLst/>
              <a:latin typeface="Arial" panose="020B0604020202020204" pitchFamily="34" charset="0"/>
              <a:cs typeface="Arial" panose="020B0604020202020204" pitchFamily="34" charset="0"/>
            </a:endParaRPr>
          </a:p>
        </p:txBody>
      </p:sp>
      <p:pic>
        <p:nvPicPr>
          <p:cNvPr id="10" name="Picture 9" descr="C:\Users\aabrahao\Desktop\Images\Guide v1.0.PNG"/>
          <p:cNvPicPr/>
          <p:nvPr/>
        </p:nvPicPr>
        <p:blipFill rotWithShape="1">
          <a:blip r:embed="rId6" cstate="print">
            <a:extLst>
              <a:ext uri="{28A0092B-C50C-407E-A947-70E740481C1C}">
                <a14:useLocalDpi xmlns:a14="http://schemas.microsoft.com/office/drawing/2010/main" val="0"/>
              </a:ext>
            </a:extLst>
          </a:blip>
          <a:srcRect l="28695" t="14980" b="15177"/>
          <a:stretch/>
        </p:blipFill>
        <p:spPr bwMode="auto">
          <a:xfrm>
            <a:off x="2496091" y="2173672"/>
            <a:ext cx="2472055" cy="24212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9682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832394" cy="838200"/>
          </a:xfrm>
        </p:spPr>
        <p:txBody>
          <a:bodyPr>
            <a:noAutofit/>
          </a:bodyPr>
          <a:lstStyle/>
          <a:p>
            <a:r>
              <a:rPr lang="en-US" sz="2400" dirty="0" smtClean="0">
                <a:effectLst/>
              </a:rPr>
              <a:t>Task 18.2 - Development of Inspection Tools for DST Primary Tanks</a:t>
            </a:r>
            <a:endParaRPr lang="en-US" sz="2400" dirty="0">
              <a:effectLst/>
            </a:endParaRPr>
          </a:p>
        </p:txBody>
      </p:sp>
      <p:sp>
        <p:nvSpPr>
          <p:cNvPr id="4" name="Content Placeholder 2"/>
          <p:cNvSpPr txBox="1">
            <a:spLocks/>
          </p:cNvSpPr>
          <p:nvPr/>
        </p:nvSpPr>
        <p:spPr>
          <a:xfrm>
            <a:off x="2611271" y="1554480"/>
            <a:ext cx="4073828" cy="4727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Clr>
                <a:prstClr val="white"/>
              </a:buClr>
              <a:buNone/>
            </a:pPr>
            <a:r>
              <a:rPr lang="en-US" sz="1800" u="sng" dirty="0" smtClean="0">
                <a:solidFill>
                  <a:srgbClr val="002D62"/>
                </a:solidFill>
                <a:effectLst/>
                <a:latin typeface="Arial" panose="020B0604020202020204" pitchFamily="34" charset="0"/>
                <a:cs typeface="Arial" panose="020B0604020202020204" pitchFamily="34" charset="0"/>
              </a:rPr>
              <a:t>Sectional Mock-up of DSTs</a:t>
            </a:r>
          </a:p>
        </p:txBody>
      </p:sp>
      <p:pic>
        <p:nvPicPr>
          <p:cNvPr id="5" name="Picture 4" descr="C:\Users\aabrahao\Desktop\Tank + Wall1.PNG"/>
          <p:cNvPicPr>
            <a:picLocks noChangeAspect="1"/>
          </p:cNvPicPr>
          <p:nvPr/>
        </p:nvPicPr>
        <p:blipFill rotWithShape="1">
          <a:blip r:embed="rId3">
            <a:extLst>
              <a:ext uri="{28A0092B-C50C-407E-A947-70E740481C1C}">
                <a14:useLocalDpi xmlns:a14="http://schemas.microsoft.com/office/drawing/2010/main" val="0"/>
              </a:ext>
            </a:extLst>
          </a:blip>
          <a:srcRect t="12481" b="12830"/>
          <a:stretch/>
        </p:blipFill>
        <p:spPr bwMode="auto">
          <a:xfrm>
            <a:off x="1524000" y="2743200"/>
            <a:ext cx="7529448" cy="3352800"/>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96355" l="9335" r="71030"/>
                    </a14:imgEffect>
                  </a14:imgLayer>
                </a14:imgProps>
              </a:ext>
              <a:ext uri="{28A0092B-C50C-407E-A947-70E740481C1C}">
                <a14:useLocalDpi xmlns:a14="http://schemas.microsoft.com/office/drawing/2010/main" val="0"/>
              </a:ext>
            </a:extLst>
          </a:blip>
          <a:srcRect l="8353" r="30101" b="4254"/>
          <a:stretch/>
        </p:blipFill>
        <p:spPr>
          <a:xfrm flipH="1">
            <a:off x="0" y="3792467"/>
            <a:ext cx="2057399" cy="2826192"/>
          </a:xfrm>
          <a:prstGeom prst="rect">
            <a:avLst/>
          </a:prstGeom>
          <a:noFill/>
          <a:ln>
            <a:noFill/>
          </a:ln>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5834" r="27646" b="4943"/>
          <a:stretch/>
        </p:blipFill>
        <p:spPr>
          <a:xfrm>
            <a:off x="2057399" y="5472632"/>
            <a:ext cx="1083045" cy="1146028"/>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r="16255"/>
          <a:stretch/>
        </p:blipFill>
        <p:spPr bwMode="auto">
          <a:xfrm>
            <a:off x="3345764" y="5784692"/>
            <a:ext cx="888028" cy="775016"/>
          </a:xfrm>
          <a:prstGeom prst="rect">
            <a:avLst/>
          </a:prstGeom>
          <a:ln>
            <a:noFill/>
          </a:ln>
          <a:extLst>
            <a:ext uri="{53640926-AAD7-44D8-BBD7-CCE9431645EC}">
              <a14:shadowObscured xmlns:a14="http://schemas.microsoft.com/office/drawing/2010/main"/>
            </a:ext>
          </a:extLst>
        </p:spPr>
      </p:pic>
      <p:sp>
        <p:nvSpPr>
          <p:cNvPr id="10" name="Content Placeholder 2"/>
          <p:cNvSpPr txBox="1">
            <a:spLocks/>
          </p:cNvSpPr>
          <p:nvPr/>
        </p:nvSpPr>
        <p:spPr>
          <a:xfrm>
            <a:off x="201796" y="1735566"/>
            <a:ext cx="4370204"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Clr>
                <a:prstClr val="white"/>
              </a:buClr>
              <a:buNone/>
            </a:pPr>
            <a:r>
              <a:rPr lang="en-US" sz="1600" u="sng" dirty="0" smtClean="0">
                <a:solidFill>
                  <a:srgbClr val="002D62"/>
                </a:solidFill>
                <a:effectLst/>
                <a:latin typeface="Arial" panose="020B0604020202020204" pitchFamily="34" charset="0"/>
                <a:cs typeface="Arial" panose="020B0604020202020204" pitchFamily="34" charset="0"/>
              </a:rPr>
              <a:t>Objective</a:t>
            </a:r>
            <a:r>
              <a:rPr lang="en-US" sz="1600" dirty="0" smtClean="0">
                <a:solidFill>
                  <a:srgbClr val="002D62"/>
                </a:solidFill>
                <a:effectLst/>
                <a:latin typeface="Arial" panose="020B0604020202020204" pitchFamily="34" charset="0"/>
                <a:cs typeface="Arial" panose="020B0604020202020204" pitchFamily="34" charset="0"/>
              </a:rPr>
              <a:t> </a:t>
            </a:r>
          </a:p>
          <a:p>
            <a:pPr marL="0" indent="0">
              <a:spcAft>
                <a:spcPts val="600"/>
              </a:spcAft>
              <a:buClr>
                <a:prstClr val="white"/>
              </a:buClr>
              <a:buNone/>
            </a:pPr>
            <a:r>
              <a:rPr lang="en-US" sz="1400" dirty="0" smtClean="0">
                <a:solidFill>
                  <a:srgbClr val="002D62"/>
                </a:solidFill>
                <a:effectLst/>
                <a:latin typeface="Arial" panose="020B0604020202020204" pitchFamily="34" charset="0"/>
                <a:cs typeface="Arial" panose="020B0604020202020204" pitchFamily="34" charset="0"/>
              </a:rPr>
              <a:t>To design a full scale mockup of the DST to evaluate inspection </a:t>
            </a:r>
            <a:r>
              <a:rPr lang="en-US" sz="1400" dirty="0">
                <a:solidFill>
                  <a:srgbClr val="002D62"/>
                </a:solidFill>
                <a:effectLst/>
                <a:latin typeface="Arial" panose="020B0604020202020204" pitchFamily="34" charset="0"/>
                <a:cs typeface="Arial" panose="020B0604020202020204" pitchFamily="34" charset="0"/>
              </a:rPr>
              <a:t>technologies and robotic </a:t>
            </a:r>
            <a:r>
              <a:rPr lang="en-US" sz="1400" dirty="0" smtClean="0">
                <a:solidFill>
                  <a:srgbClr val="002D62"/>
                </a:solidFill>
                <a:effectLst/>
                <a:latin typeface="Arial" panose="020B0604020202020204" pitchFamily="34" charset="0"/>
                <a:cs typeface="Arial" panose="020B0604020202020204" pitchFamily="34" charset="0"/>
              </a:rPr>
              <a:t>devices</a:t>
            </a:r>
          </a:p>
          <a:p>
            <a:pPr marL="0" indent="0">
              <a:spcAft>
                <a:spcPts val="600"/>
              </a:spcAft>
              <a:buClr>
                <a:prstClr val="white"/>
              </a:buClr>
              <a:buNone/>
            </a:pPr>
            <a:r>
              <a:rPr lang="en-US" sz="1600" u="sng" dirty="0" smtClean="0">
                <a:solidFill>
                  <a:srgbClr val="002D62"/>
                </a:solidFill>
                <a:effectLst/>
                <a:latin typeface="Arial" panose="020B0604020202020204" pitchFamily="34" charset="0"/>
                <a:cs typeface="Arial" panose="020B0604020202020204" pitchFamily="34" charset="0"/>
              </a:rPr>
              <a:t>Design parameters</a:t>
            </a:r>
          </a:p>
          <a:p>
            <a:pPr marL="0" indent="0">
              <a:spcAft>
                <a:spcPts val="100"/>
              </a:spcAft>
              <a:buClr>
                <a:prstClr val="white"/>
              </a:buClr>
              <a:buNone/>
            </a:pPr>
            <a:r>
              <a:rPr lang="en-US" sz="1400" dirty="0" smtClean="0">
                <a:solidFill>
                  <a:srgbClr val="002D62"/>
                </a:solidFill>
                <a:effectLst/>
                <a:latin typeface="Arial" panose="020B0604020202020204" pitchFamily="34" charset="0"/>
                <a:cs typeface="Arial" panose="020B0604020202020204" pitchFamily="34" charset="0"/>
              </a:rPr>
              <a:t>Modular design </a:t>
            </a:r>
          </a:p>
          <a:p>
            <a:pPr marL="0" indent="0">
              <a:spcAft>
                <a:spcPts val="100"/>
              </a:spcAft>
              <a:buClr>
                <a:prstClr val="white"/>
              </a:buClr>
              <a:buNone/>
            </a:pPr>
            <a:r>
              <a:rPr lang="en-US" sz="1400" dirty="0" smtClean="0">
                <a:solidFill>
                  <a:srgbClr val="002D62"/>
                </a:solidFill>
                <a:effectLst/>
                <a:latin typeface="Arial" panose="020B0604020202020204" pitchFamily="34" charset="0"/>
                <a:cs typeface="Arial" panose="020B0604020202020204" pitchFamily="34" charset="0"/>
              </a:rPr>
              <a:t>Dimensions 36’ length x 5’ width x 17’ height</a:t>
            </a:r>
          </a:p>
        </p:txBody>
      </p:sp>
      <p:sp>
        <p:nvSpPr>
          <p:cNvPr id="11" name="Content Placeholder 2"/>
          <p:cNvSpPr txBox="1">
            <a:spLocks/>
          </p:cNvSpPr>
          <p:nvPr/>
        </p:nvSpPr>
        <p:spPr>
          <a:xfrm>
            <a:off x="4773796" y="2057400"/>
            <a:ext cx="4237658" cy="411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00"/>
              </a:spcAft>
              <a:buClr>
                <a:prstClr val="white"/>
              </a:buClr>
              <a:buNone/>
            </a:pPr>
            <a:r>
              <a:rPr lang="en-US" sz="1400" dirty="0" smtClean="0">
                <a:solidFill>
                  <a:srgbClr val="002D62"/>
                </a:solidFill>
                <a:effectLst/>
                <a:latin typeface="Arial" panose="020B0604020202020204" pitchFamily="34" charset="0"/>
                <a:cs typeface="Arial" panose="020B0604020202020204" pitchFamily="34" charset="0"/>
              </a:rPr>
              <a:t>Simulate </a:t>
            </a:r>
            <a:r>
              <a:rPr lang="en-US" sz="1400" dirty="0">
                <a:solidFill>
                  <a:srgbClr val="002D62"/>
                </a:solidFill>
                <a:effectLst/>
                <a:latin typeface="Arial" panose="020B0604020202020204" pitchFamily="34" charset="0"/>
                <a:cs typeface="Arial" panose="020B0604020202020204" pitchFamily="34" charset="0"/>
              </a:rPr>
              <a:t>several inspection </a:t>
            </a:r>
            <a:r>
              <a:rPr lang="en-US" sz="1400" dirty="0" smtClean="0">
                <a:solidFill>
                  <a:srgbClr val="002D62"/>
                </a:solidFill>
                <a:effectLst/>
                <a:latin typeface="Arial" panose="020B0604020202020204" pitchFamily="34" charset="0"/>
                <a:cs typeface="Arial" panose="020B0604020202020204" pitchFamily="34" charset="0"/>
              </a:rPr>
              <a:t>conditions:</a:t>
            </a:r>
          </a:p>
          <a:p>
            <a:pPr>
              <a:spcAft>
                <a:spcPts val="100"/>
              </a:spcAft>
              <a:buClr>
                <a:schemeClr val="tx2"/>
              </a:buClr>
            </a:pPr>
            <a:r>
              <a:rPr lang="en-US" sz="1400" dirty="0" smtClean="0">
                <a:solidFill>
                  <a:srgbClr val="002D62"/>
                </a:solidFill>
                <a:effectLst/>
                <a:latin typeface="Arial" panose="020B0604020202020204" pitchFamily="34" charset="0"/>
                <a:cs typeface="Arial" panose="020B0604020202020204" pitchFamily="34" charset="0"/>
              </a:rPr>
              <a:t>Refractory pad</a:t>
            </a:r>
          </a:p>
          <a:p>
            <a:pPr>
              <a:spcAft>
                <a:spcPts val="100"/>
              </a:spcAft>
              <a:buClr>
                <a:schemeClr val="tx2"/>
              </a:buClr>
            </a:pPr>
            <a:r>
              <a:rPr lang="en-US" sz="1400" dirty="0" smtClean="0">
                <a:solidFill>
                  <a:srgbClr val="002D62"/>
                </a:solidFill>
                <a:effectLst/>
                <a:latin typeface="Arial" panose="020B0604020202020204" pitchFamily="34" charset="0"/>
                <a:cs typeface="Arial" panose="020B0604020202020204" pitchFamily="34" charset="0"/>
              </a:rPr>
              <a:t>Wall thickness</a:t>
            </a:r>
          </a:p>
          <a:p>
            <a:pPr>
              <a:spcAft>
                <a:spcPts val="100"/>
              </a:spcAft>
              <a:buClr>
                <a:schemeClr val="tx2"/>
              </a:buClr>
            </a:pPr>
            <a:r>
              <a:rPr lang="en-US" sz="1400" dirty="0" smtClean="0">
                <a:solidFill>
                  <a:srgbClr val="002D62"/>
                </a:solidFill>
                <a:effectLst/>
                <a:latin typeface="Arial" panose="020B0604020202020204" pitchFamily="34" charset="0"/>
                <a:cs typeface="Arial" panose="020B0604020202020204" pitchFamily="34" charset="0"/>
              </a:rPr>
              <a:t>Center plenum access</a:t>
            </a:r>
          </a:p>
          <a:p>
            <a:pPr>
              <a:spcAft>
                <a:spcPts val="100"/>
              </a:spcAft>
              <a:buClr>
                <a:schemeClr val="tx2"/>
              </a:buClr>
            </a:pPr>
            <a:r>
              <a:rPr lang="en-US" sz="1400" dirty="0" smtClean="0">
                <a:solidFill>
                  <a:srgbClr val="002D62"/>
                </a:solidFill>
                <a:effectLst/>
                <a:latin typeface="Arial" panose="020B0604020202020204" pitchFamily="34" charset="0"/>
                <a:cs typeface="Arial" panose="020B0604020202020204" pitchFamily="34" charset="0"/>
              </a:rPr>
              <a:t>Cooling channels geometry</a:t>
            </a:r>
          </a:p>
          <a:p>
            <a:pPr>
              <a:spcAft>
                <a:spcPts val="100"/>
              </a:spcAft>
              <a:buClr>
                <a:schemeClr val="tx2"/>
              </a:buClr>
            </a:pPr>
            <a:r>
              <a:rPr lang="en-US" sz="1400" dirty="0" smtClean="0">
                <a:solidFill>
                  <a:srgbClr val="002D62"/>
                </a:solidFill>
                <a:effectLst/>
                <a:latin typeface="Arial" panose="020B0604020202020204" pitchFamily="34" charset="0"/>
                <a:cs typeface="Arial" panose="020B0604020202020204" pitchFamily="34" charset="0"/>
              </a:rPr>
              <a:t>Defects</a:t>
            </a:r>
          </a:p>
          <a:p>
            <a:pPr>
              <a:spcAft>
                <a:spcPts val="100"/>
              </a:spcAft>
              <a:buClr>
                <a:schemeClr val="tx2"/>
              </a:buClr>
            </a:pPr>
            <a:r>
              <a:rPr lang="en-US" sz="1400" dirty="0" smtClean="0">
                <a:solidFill>
                  <a:srgbClr val="002D62"/>
                </a:solidFill>
                <a:effectLst/>
                <a:latin typeface="Arial" panose="020B0604020202020204" pitchFamily="34" charset="0"/>
                <a:cs typeface="Arial" panose="020B0604020202020204" pitchFamily="34" charset="0"/>
              </a:rPr>
              <a:t>Damaged </a:t>
            </a:r>
            <a:r>
              <a:rPr lang="en-US" sz="1400" dirty="0">
                <a:solidFill>
                  <a:srgbClr val="002D62"/>
                </a:solidFill>
                <a:effectLst/>
                <a:latin typeface="Arial" panose="020B0604020202020204" pitchFamily="34" charset="0"/>
                <a:cs typeface="Arial" panose="020B0604020202020204" pitchFamily="34" charset="0"/>
              </a:rPr>
              <a:t>weld beds, </a:t>
            </a:r>
            <a:r>
              <a:rPr lang="en-US" sz="1400" dirty="0" smtClean="0">
                <a:solidFill>
                  <a:srgbClr val="002D62"/>
                </a:solidFill>
                <a:effectLst/>
                <a:latin typeface="Arial" panose="020B0604020202020204" pitchFamily="34" charset="0"/>
                <a:cs typeface="Arial" panose="020B0604020202020204" pitchFamily="34" charset="0"/>
              </a:rPr>
              <a:t>and</a:t>
            </a:r>
          </a:p>
          <a:p>
            <a:pPr>
              <a:spcAft>
                <a:spcPts val="100"/>
              </a:spcAft>
              <a:buClr>
                <a:schemeClr val="tx2"/>
              </a:buClr>
            </a:pPr>
            <a:r>
              <a:rPr lang="en-US" sz="1400" dirty="0" smtClean="0">
                <a:solidFill>
                  <a:srgbClr val="002D62"/>
                </a:solidFill>
                <a:effectLst/>
                <a:latin typeface="Arial" panose="020B0604020202020204" pitchFamily="34" charset="0"/>
                <a:cs typeface="Arial" panose="020B0604020202020204" pitchFamily="34" charset="0"/>
              </a:rPr>
              <a:t>bottom cracks.</a:t>
            </a:r>
          </a:p>
        </p:txBody>
      </p:sp>
    </p:spTree>
    <p:extLst>
      <p:ext uri="{BB962C8B-B14F-4D97-AF65-F5344CB8AC3E}">
        <p14:creationId xmlns:p14="http://schemas.microsoft.com/office/powerpoint/2010/main" val="1410662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400"/>
            <a:ext cx="6679994" cy="609600"/>
          </a:xfrm>
        </p:spPr>
        <p:txBody>
          <a:bodyPr vert="horz" lIns="91440" tIns="45720" rIns="91440" bIns="45720" rtlCol="0" anchor="ctr">
            <a:normAutofit fontScale="90000"/>
          </a:bodyPr>
          <a:lstStyle/>
          <a:p>
            <a:r>
              <a:rPr lang="en-US" dirty="0">
                <a:latin typeface="Arial" panose="020B0604020202020204" pitchFamily="34" charset="0"/>
                <a:cs typeface="Arial" panose="020B0604020202020204" pitchFamily="34" charset="0"/>
              </a:rPr>
              <a:t>FIU-DOE </a:t>
            </a:r>
            <a:r>
              <a:rPr lang="en-US" dirty="0" smtClean="0">
                <a:latin typeface="Arial" panose="020B0604020202020204" pitchFamily="34" charset="0"/>
                <a:cs typeface="Arial" panose="020B0604020202020204" pitchFamily="34" charset="0"/>
              </a:rPr>
              <a:t>Year End Research </a:t>
            </a:r>
            <a:r>
              <a:rPr lang="en-US" dirty="0">
                <a:latin typeface="Arial" panose="020B0604020202020204" pitchFamily="34" charset="0"/>
                <a:cs typeface="Arial" panose="020B0604020202020204" pitchFamily="34" charset="0"/>
              </a:rPr>
              <a:t>Review</a:t>
            </a:r>
          </a:p>
        </p:txBody>
      </p:sp>
      <p:graphicFrame>
        <p:nvGraphicFramePr>
          <p:cNvPr id="3" name="Table 2"/>
          <p:cNvGraphicFramePr>
            <a:graphicFrameLocks noGrp="1"/>
          </p:cNvGraphicFramePr>
          <p:nvPr>
            <p:extLst>
              <p:ext uri="{D42A27DB-BD31-4B8C-83A1-F6EECF244321}">
                <p14:modId xmlns:p14="http://schemas.microsoft.com/office/powerpoint/2010/main" val="271392754"/>
              </p:ext>
            </p:extLst>
          </p:nvPr>
        </p:nvGraphicFramePr>
        <p:xfrm>
          <a:off x="2461260" y="1828800"/>
          <a:ext cx="4053840" cy="3916680"/>
        </p:xfrm>
        <a:graphic>
          <a:graphicData uri="http://schemas.openxmlformats.org/drawingml/2006/table">
            <a:tbl>
              <a:tblPr firstRow="1" firstCol="1" bandRow="1">
                <a:tableStyleId>{5C22544A-7EE6-4342-B048-85BDC9FD1C3A}</a:tableStyleId>
              </a:tblPr>
              <a:tblGrid>
                <a:gridCol w="2026920"/>
                <a:gridCol w="2026920"/>
              </a:tblGrid>
              <a:tr h="30480">
                <a:tc>
                  <a:txBody>
                    <a:bodyPr/>
                    <a:lstStyle/>
                    <a:p>
                      <a:pPr marL="0" marR="0" algn="ctr">
                        <a:spcBef>
                          <a:spcPts val="600"/>
                        </a:spcBef>
                        <a:spcAft>
                          <a:spcPts val="0"/>
                        </a:spcAft>
                        <a:tabLst>
                          <a:tab pos="457200" algn="l"/>
                          <a:tab pos="1600200" algn="ctr"/>
                        </a:tabLst>
                      </a:pPr>
                      <a:r>
                        <a:rPr lang="en-US" sz="1800" dirty="0" smtClean="0">
                          <a:solidFill>
                            <a:schemeClr val="tx1"/>
                          </a:solidFill>
                          <a:effectLst/>
                        </a:rPr>
                        <a:t>Wednesday</a:t>
                      </a:r>
                    </a:p>
                    <a:p>
                      <a:pPr marL="0" marR="0" algn="ctr">
                        <a:spcBef>
                          <a:spcPts val="600"/>
                        </a:spcBef>
                        <a:spcAft>
                          <a:spcPts val="0"/>
                        </a:spcAft>
                        <a:tabLst>
                          <a:tab pos="457200" algn="l"/>
                          <a:tab pos="1600200" algn="ctr"/>
                        </a:tabLst>
                      </a:pPr>
                      <a:r>
                        <a:rPr lang="en-US" sz="1800" dirty="0" smtClean="0">
                          <a:solidFill>
                            <a:schemeClr val="tx1"/>
                          </a:solidFill>
                          <a:effectLst/>
                        </a:rPr>
                        <a:t>Sept 21, 2016</a:t>
                      </a:r>
                    </a:p>
                    <a:p>
                      <a:pPr marL="0" marR="0" algn="ctr">
                        <a:spcBef>
                          <a:spcPts val="600"/>
                        </a:spcBef>
                        <a:spcAft>
                          <a:spcPts val="0"/>
                        </a:spcAft>
                        <a:tabLst>
                          <a:tab pos="457200" algn="l"/>
                          <a:tab pos="1600200" algn="ctr"/>
                        </a:tabLst>
                      </a:pPr>
                      <a:r>
                        <a:rPr lang="en-US" sz="1800" b="1" kern="1200" dirty="0" smtClean="0">
                          <a:solidFill>
                            <a:schemeClr val="tx1"/>
                          </a:solidFill>
                          <a:effectLst/>
                          <a:latin typeface="+mn-lt"/>
                          <a:ea typeface="+mn-ea"/>
                          <a:cs typeface="+mn-cs"/>
                        </a:rPr>
                        <a:t>Morning</a:t>
                      </a:r>
                      <a:endParaRPr lang="en-US" sz="1800" b="1"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600"/>
                        </a:spcBef>
                        <a:spcAft>
                          <a:spcPts val="0"/>
                        </a:spcAft>
                        <a:tabLst>
                          <a:tab pos="457200" algn="l"/>
                          <a:tab pos="1600200" algn="ctr"/>
                        </a:tabLst>
                      </a:pPr>
                      <a:r>
                        <a:rPr lang="en-US" sz="1800" dirty="0" smtClean="0">
                          <a:solidFill>
                            <a:schemeClr val="bg1"/>
                          </a:solidFill>
                          <a:effectLst/>
                        </a:rPr>
                        <a:t>Wednesday</a:t>
                      </a:r>
                    </a:p>
                    <a:p>
                      <a:pPr marL="0" marR="0" algn="ctr">
                        <a:spcBef>
                          <a:spcPts val="600"/>
                        </a:spcBef>
                        <a:spcAft>
                          <a:spcPts val="0"/>
                        </a:spcAft>
                        <a:tabLst>
                          <a:tab pos="457200" algn="l"/>
                          <a:tab pos="1600200" algn="ctr"/>
                        </a:tabLst>
                      </a:pPr>
                      <a:r>
                        <a:rPr lang="en-US" sz="1800" dirty="0" smtClean="0">
                          <a:solidFill>
                            <a:schemeClr val="bg1"/>
                          </a:solidFill>
                          <a:effectLst/>
                        </a:rPr>
                        <a:t>Sept 21, 2016</a:t>
                      </a:r>
                    </a:p>
                    <a:p>
                      <a:pPr marL="0" marR="0" algn="ctr">
                        <a:spcBef>
                          <a:spcPts val="600"/>
                        </a:spcBef>
                        <a:spcAft>
                          <a:spcPts val="0"/>
                        </a:spcAft>
                        <a:tabLst>
                          <a:tab pos="457200" algn="l"/>
                          <a:tab pos="1600200" algn="ctr"/>
                        </a:tabLst>
                      </a:pPr>
                      <a:r>
                        <a:rPr lang="en-US" sz="1800" b="1" kern="1200" dirty="0" smtClean="0">
                          <a:solidFill>
                            <a:schemeClr val="bg1"/>
                          </a:solidFill>
                          <a:effectLst/>
                          <a:latin typeface="+mn-lt"/>
                          <a:ea typeface="+mn-ea"/>
                          <a:cs typeface="+mn-cs"/>
                        </a:rPr>
                        <a:t>Afternoon</a:t>
                      </a:r>
                      <a:endParaRPr lang="en-US" sz="1800" b="1" kern="1200" dirty="0">
                        <a:solidFill>
                          <a:schemeClr val="bg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r>
              <a:tr h="1508760">
                <a:tc>
                  <a:txBody>
                    <a:bodyPr/>
                    <a:lstStyle/>
                    <a:p>
                      <a:pPr marL="0" marR="0" algn="ctr">
                        <a:spcBef>
                          <a:spcPts val="1200"/>
                        </a:spcBef>
                        <a:spcAft>
                          <a:spcPts val="1200"/>
                        </a:spcAft>
                        <a:tabLst>
                          <a:tab pos="457200" algn="l"/>
                          <a:tab pos="1600200" algn="ctr"/>
                        </a:tabLst>
                      </a:pPr>
                      <a:r>
                        <a:rPr lang="en-US" sz="1800" b="0" dirty="0" smtClean="0">
                          <a:solidFill>
                            <a:schemeClr val="tx1"/>
                          </a:solidFill>
                          <a:effectLst/>
                        </a:rPr>
                        <a:t>9:00 - 10:00 </a:t>
                      </a:r>
                      <a:r>
                        <a:rPr lang="en-US" sz="1800" b="0" dirty="0">
                          <a:solidFill>
                            <a:schemeClr val="tx1"/>
                          </a:solidFill>
                          <a:effectLst/>
                        </a:rPr>
                        <a:t/>
                      </a:r>
                      <a:br>
                        <a:rPr lang="en-US" sz="1800" b="0" dirty="0">
                          <a:solidFill>
                            <a:schemeClr val="tx1"/>
                          </a:solidFill>
                          <a:effectLst/>
                        </a:rPr>
                      </a:br>
                      <a:r>
                        <a:rPr lang="en-US" sz="1800" b="0" dirty="0" smtClean="0">
                          <a:solidFill>
                            <a:schemeClr val="tx1"/>
                          </a:solidFill>
                          <a:effectLst/>
                        </a:rPr>
                        <a:t>Workforce Development &amp; Training</a:t>
                      </a:r>
                      <a:r>
                        <a:rPr lang="en-US" sz="1800" b="0" dirty="0">
                          <a:solidFill>
                            <a:schemeClr val="tx1"/>
                          </a:solidFill>
                          <a:effectLst/>
                        </a:rPr>
                        <a:t/>
                      </a:r>
                      <a:br>
                        <a:rPr lang="en-US" sz="1800" b="0" dirty="0">
                          <a:solidFill>
                            <a:schemeClr val="tx1"/>
                          </a:solidFill>
                          <a:effectLst/>
                        </a:rPr>
                      </a:br>
                      <a:r>
                        <a:rPr lang="en-US" sz="1800" b="0" dirty="0">
                          <a:solidFill>
                            <a:schemeClr val="tx1"/>
                          </a:solidFill>
                          <a:effectLst/>
                        </a:rPr>
                        <a:t>(FIU Project 4)</a:t>
                      </a:r>
                      <a:endParaRPr lang="en-US" sz="18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1200"/>
                        </a:spcBef>
                        <a:spcAft>
                          <a:spcPts val="1200"/>
                        </a:spcAft>
                        <a:tabLst>
                          <a:tab pos="457200" algn="l"/>
                          <a:tab pos="1600200" algn="ctr"/>
                        </a:tabLst>
                      </a:pPr>
                      <a:r>
                        <a:rPr lang="en-US" sz="1800" dirty="0" smtClean="0">
                          <a:solidFill>
                            <a:schemeClr val="bg1"/>
                          </a:solidFill>
                          <a:effectLst/>
                        </a:rPr>
                        <a:t>1:00 - 2:00 </a:t>
                      </a:r>
                      <a:r>
                        <a:rPr lang="en-US" sz="1800" dirty="0">
                          <a:solidFill>
                            <a:schemeClr val="bg1"/>
                          </a:solidFill>
                          <a:effectLst/>
                        </a:rPr>
                        <a:t/>
                      </a:r>
                      <a:br>
                        <a:rPr lang="en-US" sz="1800" dirty="0">
                          <a:solidFill>
                            <a:schemeClr val="bg1"/>
                          </a:solidFill>
                          <a:effectLst/>
                        </a:rPr>
                      </a:br>
                      <a:r>
                        <a:rPr lang="en-US" sz="1800" b="0" dirty="0" smtClean="0">
                          <a:solidFill>
                            <a:schemeClr val="bg1"/>
                          </a:solidFill>
                          <a:effectLst/>
                        </a:rPr>
                        <a:t>High Level Waste / Waste Processing</a:t>
                      </a:r>
                      <a:br>
                        <a:rPr lang="en-US" sz="1800" b="0" dirty="0" smtClean="0">
                          <a:solidFill>
                            <a:schemeClr val="bg1"/>
                          </a:solidFill>
                          <a:effectLst/>
                        </a:rPr>
                      </a:br>
                      <a:r>
                        <a:rPr lang="en-US" sz="1800" b="0" dirty="0" smtClean="0">
                          <a:solidFill>
                            <a:schemeClr val="bg1"/>
                          </a:solidFill>
                          <a:effectLst/>
                        </a:rPr>
                        <a:t>(FIU Project 1)</a:t>
                      </a:r>
                      <a:endParaRPr lang="en-US" sz="1800" b="0" dirty="0">
                        <a:solidFill>
                          <a:schemeClr val="bg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r>
              <a:tr h="1432560">
                <a:tc>
                  <a:txBody>
                    <a:bodyPr/>
                    <a:lstStyle/>
                    <a:p>
                      <a:pPr marL="0" marR="0" algn="ctr">
                        <a:spcBef>
                          <a:spcPts val="1200"/>
                        </a:spcBef>
                        <a:spcAft>
                          <a:spcPts val="1200"/>
                        </a:spcAft>
                        <a:tabLst>
                          <a:tab pos="457200" algn="l"/>
                          <a:tab pos="1600200" algn="ctr"/>
                        </a:tabLst>
                      </a:pPr>
                      <a:r>
                        <a:rPr lang="en-US" sz="1800" b="0" dirty="0" smtClean="0">
                          <a:solidFill>
                            <a:schemeClr val="tx1"/>
                          </a:solidFill>
                          <a:effectLst/>
                        </a:rPr>
                        <a:t>10:00 </a:t>
                      </a:r>
                      <a:r>
                        <a:rPr lang="en-US" sz="1800" b="0" dirty="0">
                          <a:solidFill>
                            <a:schemeClr val="tx1"/>
                          </a:solidFill>
                          <a:effectLst/>
                        </a:rPr>
                        <a:t>- </a:t>
                      </a:r>
                      <a:r>
                        <a:rPr lang="en-US" sz="1800" b="0" dirty="0" smtClean="0">
                          <a:solidFill>
                            <a:schemeClr val="tx1"/>
                          </a:solidFill>
                          <a:effectLst/>
                        </a:rPr>
                        <a:t>11:00 </a:t>
                      </a:r>
                      <a:r>
                        <a:rPr lang="en-US" sz="1800" b="0" dirty="0">
                          <a:solidFill>
                            <a:schemeClr val="tx1"/>
                          </a:solidFill>
                          <a:effectLst/>
                        </a:rPr>
                        <a:t/>
                      </a:r>
                      <a:br>
                        <a:rPr lang="en-US" sz="1800" b="0" dirty="0">
                          <a:solidFill>
                            <a:schemeClr val="tx1"/>
                          </a:solidFill>
                          <a:effectLst/>
                        </a:rPr>
                      </a:br>
                      <a:r>
                        <a:rPr lang="en-US" sz="1800" b="0" dirty="0" smtClean="0">
                          <a:solidFill>
                            <a:schemeClr val="tx1"/>
                          </a:solidFill>
                          <a:effectLst/>
                        </a:rPr>
                        <a:t>D&amp;D</a:t>
                      </a:r>
                      <a:r>
                        <a:rPr lang="en-US" sz="1800" b="0" baseline="0" dirty="0" smtClean="0">
                          <a:solidFill>
                            <a:schemeClr val="tx1"/>
                          </a:solidFill>
                          <a:effectLst/>
                        </a:rPr>
                        <a:t> and </a:t>
                      </a:r>
                      <a:r>
                        <a:rPr lang="en-US" sz="1800" b="0" dirty="0" smtClean="0">
                          <a:solidFill>
                            <a:schemeClr val="tx1"/>
                          </a:solidFill>
                          <a:effectLst/>
                        </a:rPr>
                        <a:t>IT  for EM</a:t>
                      </a:r>
                      <a:br>
                        <a:rPr lang="en-US" sz="1800" b="0" dirty="0" smtClean="0">
                          <a:solidFill>
                            <a:schemeClr val="tx1"/>
                          </a:solidFill>
                          <a:effectLst/>
                        </a:rPr>
                      </a:br>
                      <a:r>
                        <a:rPr lang="en-US" sz="1800" b="0" dirty="0" smtClean="0">
                          <a:solidFill>
                            <a:schemeClr val="tx1"/>
                          </a:solidFill>
                          <a:effectLst/>
                        </a:rPr>
                        <a:t>(FIU Project 3)</a:t>
                      </a:r>
                      <a:endParaRPr lang="en-US" sz="18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1200"/>
                        </a:spcBef>
                        <a:spcAft>
                          <a:spcPts val="1200"/>
                        </a:spcAft>
                        <a:tabLst>
                          <a:tab pos="457200" algn="l"/>
                          <a:tab pos="1600200" algn="ctr"/>
                        </a:tabLst>
                      </a:pPr>
                      <a:r>
                        <a:rPr lang="en-US" sz="1800" dirty="0">
                          <a:solidFill>
                            <a:schemeClr val="bg1"/>
                          </a:solidFill>
                          <a:effectLst/>
                        </a:rPr>
                        <a:t>2</a:t>
                      </a:r>
                      <a:r>
                        <a:rPr lang="en-US" sz="1800" dirty="0" smtClean="0">
                          <a:solidFill>
                            <a:schemeClr val="bg1"/>
                          </a:solidFill>
                          <a:effectLst/>
                        </a:rPr>
                        <a:t>:00 </a:t>
                      </a:r>
                      <a:r>
                        <a:rPr lang="en-US" sz="1800" dirty="0">
                          <a:solidFill>
                            <a:schemeClr val="bg1"/>
                          </a:solidFill>
                          <a:effectLst/>
                        </a:rPr>
                        <a:t>- 3:00 </a:t>
                      </a:r>
                      <a:br>
                        <a:rPr lang="en-US" sz="1800" dirty="0">
                          <a:solidFill>
                            <a:schemeClr val="bg1"/>
                          </a:solidFill>
                          <a:effectLst/>
                        </a:rPr>
                      </a:br>
                      <a:r>
                        <a:rPr lang="en-US" sz="1800" dirty="0">
                          <a:solidFill>
                            <a:schemeClr val="bg1"/>
                          </a:solidFill>
                          <a:effectLst/>
                        </a:rPr>
                        <a:t>Soil/Groundwater </a:t>
                      </a:r>
                      <a:br>
                        <a:rPr lang="en-US" sz="1800" dirty="0">
                          <a:solidFill>
                            <a:schemeClr val="bg1"/>
                          </a:solidFill>
                          <a:effectLst/>
                        </a:rPr>
                      </a:br>
                      <a:r>
                        <a:rPr lang="en-US" sz="1800" dirty="0">
                          <a:solidFill>
                            <a:schemeClr val="bg1"/>
                          </a:solidFill>
                          <a:effectLst/>
                        </a:rPr>
                        <a:t>(FIU Project 2)</a:t>
                      </a:r>
                      <a:endParaRPr lang="en-US" sz="1800" dirty="0">
                        <a:solidFill>
                          <a:schemeClr val="bg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r>
            </a:tbl>
          </a:graphicData>
        </a:graphic>
      </p:graphicFrame>
      <p:sp>
        <p:nvSpPr>
          <p:cNvPr id="4" name="TextBox 3"/>
          <p:cNvSpPr txBox="1"/>
          <p:nvPr/>
        </p:nvSpPr>
        <p:spPr>
          <a:xfrm>
            <a:off x="1447800" y="6096000"/>
            <a:ext cx="6080760" cy="461665"/>
          </a:xfrm>
          <a:prstGeom prst="rect">
            <a:avLst/>
          </a:prstGeom>
          <a:noFill/>
        </p:spPr>
        <p:txBody>
          <a:bodyPr wrap="square" rtlCol="0">
            <a:spAutoFit/>
          </a:bodyPr>
          <a:lstStyle/>
          <a:p>
            <a:r>
              <a:rPr lang="en-US" sz="2400" dirty="0" smtClean="0">
                <a:solidFill>
                  <a:srgbClr val="002060"/>
                </a:solidFill>
              </a:rPr>
              <a:t>Presentations available at doeresearch.fiu.edu</a:t>
            </a:r>
            <a:endParaRPr lang="en-US" sz="2400" dirty="0">
              <a:solidFill>
                <a:srgbClr val="002060"/>
              </a:solidFill>
            </a:endParaRPr>
          </a:p>
        </p:txBody>
      </p:sp>
    </p:spTree>
    <p:extLst>
      <p:ext uri="{BB962C8B-B14F-4D97-AF65-F5344CB8AC3E}">
        <p14:creationId xmlns:p14="http://schemas.microsoft.com/office/powerpoint/2010/main" val="816470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40335" y="1828800"/>
            <a:ext cx="5891886" cy="44957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600"/>
              </a:spcAft>
              <a:buNone/>
            </a:pPr>
            <a:r>
              <a:rPr lang="en-US" sz="2000" u="sng" dirty="0">
                <a:solidFill>
                  <a:srgbClr val="002D62"/>
                </a:solidFill>
                <a:effectLst/>
                <a:latin typeface="Arial" panose="020B0604020202020204" pitchFamily="34" charset="0"/>
                <a:cs typeface="Arial" panose="020B0604020202020204" pitchFamily="34" charset="0"/>
              </a:rPr>
              <a:t>Tasks for FIU Performance Year </a:t>
            </a:r>
            <a:r>
              <a:rPr lang="en-US" sz="2000" u="sng" dirty="0" smtClean="0">
                <a:solidFill>
                  <a:srgbClr val="002D62"/>
                </a:solidFill>
                <a:effectLst/>
                <a:latin typeface="Arial" panose="020B0604020202020204" pitchFamily="34" charset="0"/>
                <a:cs typeface="Arial" panose="020B0604020202020204" pitchFamily="34" charset="0"/>
              </a:rPr>
              <a:t>7</a:t>
            </a:r>
          </a:p>
          <a:p>
            <a:pPr marL="0" lvl="0" indent="0">
              <a:spcBef>
                <a:spcPts val="0"/>
              </a:spcBef>
              <a:buNone/>
            </a:pPr>
            <a:r>
              <a:rPr lang="en-US" sz="1800" u="sng" dirty="0" smtClean="0">
                <a:solidFill>
                  <a:srgbClr val="002D62"/>
                </a:solidFill>
                <a:effectLst/>
                <a:latin typeface="Arial" panose="020B0604020202020204" pitchFamily="34" charset="0"/>
                <a:cs typeface="Arial" panose="020B0604020202020204" pitchFamily="34" charset="0"/>
              </a:rPr>
              <a:t>Crawler</a:t>
            </a:r>
          </a:p>
          <a:p>
            <a:pPr marL="0" lvl="0" indent="0">
              <a:spcBef>
                <a:spcPts val="0"/>
              </a:spcBef>
              <a:buNone/>
            </a:pPr>
            <a:endParaRPr lang="en-US" sz="1800" u="sng" dirty="0">
              <a:solidFill>
                <a:srgbClr val="002D62"/>
              </a:solidFill>
              <a:effectLst/>
              <a:latin typeface="Arial" panose="020B0604020202020204" pitchFamily="34" charset="0"/>
              <a:cs typeface="Arial" panose="020B0604020202020204" pitchFamily="34" charset="0"/>
            </a:endParaRPr>
          </a:p>
          <a:p>
            <a:pPr marL="285750" lvl="0" indent="-285750">
              <a:spcBef>
                <a:spcPts val="0"/>
              </a:spcBef>
              <a:spcAft>
                <a:spcPts val="200"/>
              </a:spcAft>
            </a:pPr>
            <a:r>
              <a:rPr lang="en-US" sz="1800" dirty="0" smtClean="0">
                <a:solidFill>
                  <a:srgbClr val="002D62"/>
                </a:solidFill>
                <a:effectLst/>
                <a:latin typeface="Arial" panose="020B0604020202020204" pitchFamily="34" charset="0"/>
                <a:cs typeface="Arial" panose="020B0604020202020204" pitchFamily="34" charset="0"/>
              </a:rPr>
              <a:t>Assemble </a:t>
            </a:r>
            <a:r>
              <a:rPr lang="en-US" sz="1800" dirty="0">
                <a:solidFill>
                  <a:srgbClr val="002D62"/>
                </a:solidFill>
                <a:effectLst/>
                <a:latin typeface="Arial" panose="020B0604020202020204" pitchFamily="34" charset="0"/>
                <a:cs typeface="Arial" panose="020B0604020202020204" pitchFamily="34" charset="0"/>
              </a:rPr>
              <a:t>full-scale mock up test bed</a:t>
            </a:r>
          </a:p>
          <a:p>
            <a:pPr marL="285750" lvl="0" indent="-285750">
              <a:spcBef>
                <a:spcPts val="0"/>
              </a:spcBef>
              <a:spcAft>
                <a:spcPts val="200"/>
              </a:spcAft>
            </a:pPr>
            <a:r>
              <a:rPr lang="en-US" sz="1800" dirty="0" smtClean="0">
                <a:solidFill>
                  <a:srgbClr val="002D62"/>
                </a:solidFill>
                <a:effectLst/>
                <a:latin typeface="Arial" panose="020B0604020202020204" pitchFamily="34" charset="0"/>
                <a:cs typeface="Arial" panose="020B0604020202020204" pitchFamily="34" charset="0"/>
              </a:rPr>
              <a:t>Validate system in mock up</a:t>
            </a:r>
          </a:p>
          <a:p>
            <a:pPr marL="285750" lvl="0" indent="-285750">
              <a:spcBef>
                <a:spcPts val="0"/>
              </a:spcBef>
              <a:spcAft>
                <a:spcPts val="200"/>
              </a:spcAft>
            </a:pPr>
            <a:r>
              <a:rPr lang="en-US" sz="1800" dirty="0" smtClean="0">
                <a:solidFill>
                  <a:srgbClr val="002D62"/>
                </a:solidFill>
                <a:effectLst/>
                <a:latin typeface="Arial" panose="020B0604020202020204" pitchFamily="34" charset="0"/>
                <a:cs typeface="Arial" panose="020B0604020202020204" pitchFamily="34" charset="0"/>
              </a:rPr>
              <a:t>Investigate sensor integration - temperature, radiation, UT</a:t>
            </a:r>
            <a:endParaRPr lang="en-US" sz="800" dirty="0">
              <a:solidFill>
                <a:srgbClr val="002D62"/>
              </a:solidFill>
              <a:effectLst/>
              <a:latin typeface="Arial" panose="020B0604020202020204" pitchFamily="34" charset="0"/>
              <a:cs typeface="Arial" panose="020B0604020202020204" pitchFamily="34" charset="0"/>
            </a:endParaRPr>
          </a:p>
          <a:p>
            <a:pPr marL="285750" lvl="0" indent="-285750">
              <a:spcBef>
                <a:spcPts val="0"/>
              </a:spcBef>
              <a:spcAft>
                <a:spcPts val="200"/>
              </a:spcAft>
            </a:pPr>
            <a:r>
              <a:rPr lang="en-US" sz="1800" dirty="0" smtClean="0">
                <a:solidFill>
                  <a:srgbClr val="002D62"/>
                </a:solidFill>
                <a:effectLst/>
                <a:latin typeface="Arial" panose="020B0604020202020204" pitchFamily="34" charset="0"/>
                <a:cs typeface="Arial" panose="020B0604020202020204" pitchFamily="34" charset="0"/>
              </a:rPr>
              <a:t>Scale design </a:t>
            </a:r>
            <a:r>
              <a:rPr lang="en-US" sz="1800" dirty="0">
                <a:solidFill>
                  <a:srgbClr val="002D62"/>
                </a:solidFill>
                <a:effectLst/>
                <a:latin typeface="Arial" panose="020B0604020202020204" pitchFamily="34" charset="0"/>
                <a:cs typeface="Arial" panose="020B0604020202020204" pitchFamily="34" charset="0"/>
              </a:rPr>
              <a:t>for inspection in </a:t>
            </a:r>
            <a:r>
              <a:rPr lang="en-US" sz="1800" dirty="0" smtClean="0">
                <a:solidFill>
                  <a:srgbClr val="002D62"/>
                </a:solidFill>
                <a:effectLst/>
                <a:latin typeface="Arial" panose="020B0604020202020204" pitchFamily="34" charset="0"/>
                <a:cs typeface="Arial" panose="020B0604020202020204" pitchFamily="34" charset="0"/>
              </a:rPr>
              <a:t>6 inch leak detection line</a:t>
            </a:r>
            <a:endParaRPr lang="en-US" sz="800" dirty="0">
              <a:solidFill>
                <a:srgbClr val="002D62"/>
              </a:solidFill>
              <a:effectLst/>
              <a:latin typeface="Arial" panose="020B0604020202020204" pitchFamily="34" charset="0"/>
              <a:cs typeface="Arial" panose="020B0604020202020204" pitchFamily="34" charset="0"/>
            </a:endParaRPr>
          </a:p>
          <a:p>
            <a:pPr marL="0" lvl="0" indent="0">
              <a:spcBef>
                <a:spcPts val="0"/>
              </a:spcBef>
              <a:buNone/>
            </a:pPr>
            <a:endParaRPr lang="en-US" sz="800" dirty="0">
              <a:solidFill>
                <a:srgbClr val="002D62"/>
              </a:solidFill>
              <a:effectLst/>
              <a:latin typeface="Arial" panose="020B0604020202020204" pitchFamily="34" charset="0"/>
              <a:cs typeface="Arial" panose="020B0604020202020204" pitchFamily="34" charset="0"/>
            </a:endParaRPr>
          </a:p>
          <a:p>
            <a:pPr marL="0" lvl="0" indent="0">
              <a:spcBef>
                <a:spcPts val="0"/>
              </a:spcBef>
              <a:buNone/>
            </a:pPr>
            <a:r>
              <a:rPr lang="en-US" sz="1800" u="sng" dirty="0" smtClean="0">
                <a:solidFill>
                  <a:srgbClr val="002D62"/>
                </a:solidFill>
                <a:effectLst/>
                <a:latin typeface="Arial" panose="020B0604020202020204" pitchFamily="34" charset="0"/>
                <a:cs typeface="Arial" panose="020B0604020202020204" pitchFamily="34" charset="0"/>
              </a:rPr>
              <a:t>Rover</a:t>
            </a:r>
          </a:p>
          <a:p>
            <a:pPr marL="0" lvl="0" indent="0">
              <a:spcBef>
                <a:spcPts val="0"/>
              </a:spcBef>
              <a:buNone/>
            </a:pPr>
            <a:endParaRPr lang="en-US" sz="1800" u="sng" dirty="0">
              <a:solidFill>
                <a:srgbClr val="002D62"/>
              </a:solidFill>
              <a:effectLst/>
              <a:latin typeface="Arial" panose="020B0604020202020204" pitchFamily="34" charset="0"/>
              <a:cs typeface="Arial" panose="020B0604020202020204" pitchFamily="34" charset="0"/>
            </a:endParaRPr>
          </a:p>
          <a:p>
            <a:pPr marL="285750" lvl="0" indent="-285750">
              <a:spcBef>
                <a:spcPts val="0"/>
              </a:spcBef>
              <a:spcAft>
                <a:spcPts val="200"/>
              </a:spcAft>
            </a:pPr>
            <a:r>
              <a:rPr lang="en-US" sz="1800" dirty="0" smtClean="0">
                <a:solidFill>
                  <a:srgbClr val="002D62"/>
                </a:solidFill>
                <a:effectLst/>
                <a:latin typeface="Arial" panose="020B0604020202020204" pitchFamily="34" charset="0"/>
                <a:cs typeface="Arial" panose="020B0604020202020204" pitchFamily="34" charset="0"/>
              </a:rPr>
              <a:t>Complete design and development of the cable management system</a:t>
            </a:r>
            <a:endParaRPr lang="en-US" sz="1800" dirty="0">
              <a:solidFill>
                <a:srgbClr val="002D62"/>
              </a:solidFill>
              <a:effectLst/>
              <a:latin typeface="Arial" panose="020B0604020202020204" pitchFamily="34" charset="0"/>
              <a:cs typeface="Arial" panose="020B0604020202020204" pitchFamily="34" charset="0"/>
            </a:endParaRPr>
          </a:p>
          <a:p>
            <a:pPr marL="285750" lvl="0" indent="-285750">
              <a:spcBef>
                <a:spcPts val="0"/>
              </a:spcBef>
              <a:spcAft>
                <a:spcPts val="200"/>
              </a:spcAft>
            </a:pPr>
            <a:r>
              <a:rPr lang="en-US" sz="1800" dirty="0" smtClean="0">
                <a:solidFill>
                  <a:srgbClr val="002D62"/>
                </a:solidFill>
                <a:effectLst/>
                <a:latin typeface="Arial" panose="020B0604020202020204" pitchFamily="34" charset="0"/>
                <a:cs typeface="Arial" panose="020B0604020202020204" pitchFamily="34" charset="0"/>
              </a:rPr>
              <a:t>Investigate and develop </a:t>
            </a:r>
            <a:r>
              <a:rPr lang="en-US" sz="1800" dirty="0">
                <a:solidFill>
                  <a:srgbClr val="002D62"/>
                </a:solidFill>
                <a:effectLst/>
                <a:latin typeface="Arial" panose="020B0604020202020204" pitchFamily="34" charset="0"/>
                <a:cs typeface="Arial" panose="020B0604020202020204" pitchFamily="34" charset="0"/>
              </a:rPr>
              <a:t>delivery mechanism for easy deployment </a:t>
            </a:r>
            <a:endParaRPr lang="en-US" sz="800" dirty="0">
              <a:solidFill>
                <a:srgbClr val="002D62"/>
              </a:solidFill>
              <a:effectLst/>
              <a:latin typeface="Arial" panose="020B0604020202020204" pitchFamily="34" charset="0"/>
              <a:cs typeface="Arial" panose="020B0604020202020204" pitchFamily="34" charset="0"/>
            </a:endParaRPr>
          </a:p>
          <a:p>
            <a:pPr marL="285750" lvl="0" indent="-285750">
              <a:spcBef>
                <a:spcPts val="0"/>
              </a:spcBef>
              <a:spcAft>
                <a:spcPts val="200"/>
              </a:spcAft>
            </a:pPr>
            <a:r>
              <a:rPr lang="en-US" sz="1800" dirty="0">
                <a:solidFill>
                  <a:srgbClr val="002D62"/>
                </a:solidFill>
                <a:effectLst/>
                <a:latin typeface="Arial" panose="020B0604020202020204" pitchFamily="34" charset="0"/>
                <a:cs typeface="Arial" panose="020B0604020202020204" pitchFamily="34" charset="0"/>
              </a:rPr>
              <a:t>Investigate sensor integration - temperature, radiation, </a:t>
            </a:r>
            <a:r>
              <a:rPr lang="en-US" sz="1800" dirty="0" smtClean="0">
                <a:solidFill>
                  <a:srgbClr val="002D62"/>
                </a:solidFill>
                <a:effectLst/>
                <a:latin typeface="Arial" panose="020B0604020202020204" pitchFamily="34" charset="0"/>
                <a:cs typeface="Arial" panose="020B0604020202020204" pitchFamily="34" charset="0"/>
              </a:rPr>
              <a:t>UT </a:t>
            </a:r>
          </a:p>
          <a:p>
            <a:pPr marL="285750" lvl="0" indent="-285750">
              <a:spcBef>
                <a:spcPts val="0"/>
              </a:spcBef>
              <a:spcAft>
                <a:spcPts val="200"/>
              </a:spcAft>
            </a:pPr>
            <a:r>
              <a:rPr lang="en-US" sz="1800" dirty="0" smtClean="0">
                <a:solidFill>
                  <a:srgbClr val="002D62"/>
                </a:solidFill>
                <a:effectLst/>
                <a:latin typeface="Arial" panose="020B0604020202020204" pitchFamily="34" charset="0"/>
                <a:cs typeface="Arial" panose="020B0604020202020204" pitchFamily="34" charset="0"/>
              </a:rPr>
              <a:t>Validate system in mock with various refractory pad configurations</a:t>
            </a:r>
          </a:p>
          <a:p>
            <a:pPr marL="285750" lvl="0" indent="-285750">
              <a:spcBef>
                <a:spcPts val="0"/>
              </a:spcBef>
              <a:spcAft>
                <a:spcPts val="200"/>
              </a:spcAft>
            </a:pPr>
            <a:endParaRPr lang="en-US" sz="800" dirty="0">
              <a:solidFill>
                <a:srgbClr val="002D62"/>
              </a:solidFill>
              <a:effectLst/>
              <a:latin typeface="Arial" panose="020B0604020202020204" pitchFamily="34" charset="0"/>
              <a:cs typeface="Arial" panose="020B0604020202020204" pitchFamily="34" charset="0"/>
            </a:endParaRPr>
          </a:p>
          <a:p>
            <a:pPr marL="285750" lvl="0" indent="-285750">
              <a:spcBef>
                <a:spcPts val="0"/>
              </a:spcBef>
            </a:pPr>
            <a:endParaRPr lang="en-US" sz="1800" dirty="0">
              <a:effectLst/>
            </a:endParaRPr>
          </a:p>
        </p:txBody>
      </p:sp>
      <p:sp>
        <p:nvSpPr>
          <p:cNvPr id="4" name="Title 1"/>
          <p:cNvSpPr>
            <a:spLocks noGrp="1"/>
          </p:cNvSpPr>
          <p:nvPr>
            <p:ph type="title"/>
          </p:nvPr>
        </p:nvSpPr>
        <p:spPr>
          <a:xfrm>
            <a:off x="1066800" y="762000"/>
            <a:ext cx="6832394" cy="838200"/>
          </a:xfrm>
        </p:spPr>
        <p:txBody>
          <a:bodyPr>
            <a:noAutofit/>
          </a:bodyPr>
          <a:lstStyle/>
          <a:p>
            <a:r>
              <a:rPr lang="en-US" sz="2400" dirty="0" smtClean="0">
                <a:effectLst/>
              </a:rPr>
              <a:t>Task 18.2 - Development of Inspection Tools for DST Primary Tanks</a:t>
            </a:r>
            <a:endParaRPr lang="en-US" sz="2400" dirty="0">
              <a:effectLst/>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2221" y="2010440"/>
            <a:ext cx="2777366" cy="205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810"/>
          <a:stretch/>
        </p:blipFill>
        <p:spPr>
          <a:xfrm>
            <a:off x="6579797" y="4343400"/>
            <a:ext cx="2529790" cy="1835877"/>
          </a:xfrm>
          <a:prstGeom prst="rect">
            <a:avLst/>
          </a:prstGeom>
        </p:spPr>
      </p:pic>
    </p:spTree>
    <p:extLst>
      <p:ext uri="{BB962C8B-B14F-4D97-AF65-F5344CB8AC3E}">
        <p14:creationId xmlns:p14="http://schemas.microsoft.com/office/powerpoint/2010/main" val="4194575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914400"/>
            <a:ext cx="6679994" cy="838200"/>
          </a:xfrm>
        </p:spPr>
        <p:txBody>
          <a:bodyPr>
            <a:normAutofit fontScale="90000"/>
          </a:bodyPr>
          <a:lstStyle/>
          <a:p>
            <a:r>
              <a:rPr lang="en-US" sz="2400" dirty="0" smtClean="0">
                <a:effectLst/>
              </a:rPr>
              <a:t>Task 18.3 - Investigation </a:t>
            </a:r>
            <a:r>
              <a:rPr lang="en-US" sz="2400" dirty="0">
                <a:effectLst/>
              </a:rPr>
              <a:t>Using an Infrared Temperature Sensor to Determine the Inside Wall Temperature of DSTs </a:t>
            </a:r>
          </a:p>
        </p:txBody>
      </p:sp>
      <p:sp>
        <p:nvSpPr>
          <p:cNvPr id="10" name="Content Placeholder 9"/>
          <p:cNvSpPr>
            <a:spLocks noGrp="1"/>
          </p:cNvSpPr>
          <p:nvPr>
            <p:ph idx="1"/>
          </p:nvPr>
        </p:nvSpPr>
        <p:spPr>
          <a:xfrm>
            <a:off x="457200" y="1981200"/>
            <a:ext cx="8229600" cy="4525963"/>
          </a:xfrm>
        </p:spPr>
        <p:txBody>
          <a:bodyPr>
            <a:normAutofit/>
          </a:bodyPr>
          <a:lstStyle/>
          <a:p>
            <a:pPr marL="0" indent="0">
              <a:buNone/>
            </a:pPr>
            <a:r>
              <a:rPr lang="en-US" sz="2000" u="sng" dirty="0" smtClean="0">
                <a:effectLst/>
              </a:rPr>
              <a:t>Background</a:t>
            </a:r>
          </a:p>
          <a:p>
            <a:pPr marL="0" indent="0">
              <a:buNone/>
            </a:pPr>
            <a:r>
              <a:rPr lang="en-US" sz="1800" dirty="0" smtClean="0">
                <a:effectLst/>
              </a:rPr>
              <a:t>Operating </a:t>
            </a:r>
            <a:r>
              <a:rPr lang="en-US" sz="1800" dirty="0">
                <a:effectLst/>
              </a:rPr>
              <a:t>Specifications for the </a:t>
            </a:r>
            <a:r>
              <a:rPr lang="en-US" sz="1800" dirty="0" smtClean="0">
                <a:effectLst/>
              </a:rPr>
              <a:t>DSTs (OSD-T-151-00007</a:t>
            </a:r>
            <a:r>
              <a:rPr lang="en-US" sz="1800" dirty="0">
                <a:effectLst/>
              </a:rPr>
              <a:t>) specifies the temperature requirements for waste </a:t>
            </a:r>
          </a:p>
          <a:p>
            <a:r>
              <a:rPr lang="en-US" sz="1800" dirty="0">
                <a:effectLst/>
              </a:rPr>
              <a:t>Current temperature methods</a:t>
            </a:r>
          </a:p>
          <a:p>
            <a:pPr lvl="1"/>
            <a:r>
              <a:rPr lang="en-US" sz="1600" dirty="0">
                <a:effectLst/>
              </a:rPr>
              <a:t>process knowledge, approximations, measuring devices and modeling</a:t>
            </a:r>
          </a:p>
          <a:p>
            <a:pPr lvl="1"/>
            <a:r>
              <a:rPr lang="en-US" sz="1600" dirty="0">
                <a:effectLst/>
              </a:rPr>
              <a:t>at least10 feet from the wall due to equipment and technical constraints </a:t>
            </a:r>
          </a:p>
          <a:p>
            <a:r>
              <a:rPr lang="en-US" sz="1800" dirty="0"/>
              <a:t>M</a:t>
            </a:r>
            <a:r>
              <a:rPr lang="en-US" sz="1800" dirty="0" smtClean="0">
                <a:effectLst/>
              </a:rPr>
              <a:t>odels </a:t>
            </a:r>
            <a:r>
              <a:rPr lang="en-US" sz="1800" dirty="0">
                <a:effectLst/>
              </a:rPr>
              <a:t>estimate wall conditions  </a:t>
            </a:r>
          </a:p>
          <a:p>
            <a:pPr lvl="2"/>
            <a:r>
              <a:rPr lang="en-US" sz="1400" dirty="0" smtClean="0">
                <a:effectLst/>
              </a:rPr>
              <a:t>Typically not validated </a:t>
            </a:r>
            <a:r>
              <a:rPr lang="en-US" sz="1400" dirty="0">
                <a:effectLst/>
              </a:rPr>
              <a:t>with </a:t>
            </a:r>
            <a:r>
              <a:rPr lang="en-US" sz="1400" dirty="0" smtClean="0">
                <a:effectLst/>
              </a:rPr>
              <a:t>field data</a:t>
            </a:r>
          </a:p>
          <a:p>
            <a:pPr marL="0" indent="0">
              <a:buNone/>
            </a:pPr>
            <a:r>
              <a:rPr lang="en-US" sz="2000" u="sng" dirty="0" smtClean="0">
                <a:effectLst/>
              </a:rPr>
              <a:t>Objective</a:t>
            </a:r>
          </a:p>
          <a:p>
            <a:pPr marL="0" indent="0">
              <a:buNone/>
            </a:pPr>
            <a:r>
              <a:rPr lang="en-US" sz="1800" dirty="0" smtClean="0">
                <a:effectLst/>
              </a:rPr>
              <a:t>Demonstrate </a:t>
            </a:r>
            <a:r>
              <a:rPr lang="en-US" sz="1800" dirty="0">
                <a:effectLst/>
              </a:rPr>
              <a:t>the use of an IR sensor to approximate the inside wall </a:t>
            </a:r>
            <a:r>
              <a:rPr lang="en-US" sz="1800" dirty="0" smtClean="0">
                <a:effectLst/>
              </a:rPr>
              <a:t>temperature </a:t>
            </a:r>
            <a:r>
              <a:rPr lang="en-US" sz="1800" dirty="0">
                <a:effectLst/>
              </a:rPr>
              <a:t>of DSTs</a:t>
            </a:r>
          </a:p>
          <a:p>
            <a:pPr lvl="1"/>
            <a:r>
              <a:rPr lang="en-US" sz="1600" dirty="0" smtClean="0">
                <a:effectLst/>
              </a:rPr>
              <a:t>Utilize </a:t>
            </a:r>
            <a:r>
              <a:rPr lang="en-US" sz="1600" dirty="0">
                <a:effectLst/>
              </a:rPr>
              <a:t>bench scale tests and heat transfer calculations</a:t>
            </a:r>
          </a:p>
          <a:p>
            <a:pPr marL="0" indent="0">
              <a:buNone/>
            </a:pPr>
            <a:endParaRPr lang="en-US" sz="1800" dirty="0">
              <a:effectLst/>
            </a:endParaRPr>
          </a:p>
        </p:txBody>
      </p:sp>
    </p:spTree>
    <p:extLst>
      <p:ext uri="{BB962C8B-B14F-4D97-AF65-F5344CB8AC3E}">
        <p14:creationId xmlns:p14="http://schemas.microsoft.com/office/powerpoint/2010/main" val="705650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6679994" cy="838200"/>
          </a:xfrm>
        </p:spPr>
        <p:txBody>
          <a:bodyPr>
            <a:normAutofit fontScale="90000"/>
          </a:bodyPr>
          <a:lstStyle/>
          <a:p>
            <a:r>
              <a:rPr lang="en-US" sz="2400" dirty="0" smtClean="0"/>
              <a:t>Task </a:t>
            </a:r>
            <a:r>
              <a:rPr lang="en-US" sz="2400" dirty="0"/>
              <a:t>18.3 </a:t>
            </a:r>
            <a:r>
              <a:rPr lang="en-US" sz="2400" dirty="0" smtClean="0"/>
              <a:t>- </a:t>
            </a:r>
            <a:r>
              <a:rPr lang="en-US" sz="2400" dirty="0" smtClean="0">
                <a:effectLst/>
              </a:rPr>
              <a:t>Investigation </a:t>
            </a:r>
            <a:r>
              <a:rPr lang="en-US" sz="2400" dirty="0">
                <a:effectLst/>
              </a:rPr>
              <a:t>Using an Infrared Temperature Sensor to Determine the Inside Wall Temperature of DSTs </a:t>
            </a:r>
            <a:endParaRPr lang="en-US" dirty="0"/>
          </a:p>
        </p:txBody>
      </p:sp>
      <p:sp>
        <p:nvSpPr>
          <p:cNvPr id="5" name="Content Placeholder 2"/>
          <p:cNvSpPr txBox="1">
            <a:spLocks/>
          </p:cNvSpPr>
          <p:nvPr/>
        </p:nvSpPr>
        <p:spPr>
          <a:xfrm>
            <a:off x="152400" y="1741260"/>
            <a:ext cx="5715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pitchFamily="34" charset="0"/>
              <a:buNone/>
            </a:pPr>
            <a:r>
              <a:rPr lang="en-US" sz="2000" u="sng" dirty="0" smtClean="0">
                <a:solidFill>
                  <a:srgbClr val="002D62"/>
                </a:solidFill>
                <a:effectLst/>
              </a:rPr>
              <a:t>Results/Accomplishments</a:t>
            </a: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406" y="5008026"/>
            <a:ext cx="2703184" cy="157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 descr="H:\IR sensor task\Tank drawing_v1.png"/>
          <p:cNvPicPr>
            <a:picLocks noChangeAspect="1" noChangeArrowheads="1"/>
          </p:cNvPicPr>
          <p:nvPr/>
        </p:nvPicPr>
        <p:blipFill>
          <a:blip r:embed="rId4" cstate="print">
            <a:extLst>
              <a:ext uri="{28A0092B-C50C-407E-A947-70E740481C1C}">
                <a14:useLocalDpi xmlns:a14="http://schemas.microsoft.com/office/drawing/2010/main" val="0"/>
              </a:ext>
            </a:extLst>
          </a:blip>
          <a:srcRect l="1183" t="5933" r="3784" b="14496"/>
          <a:stretch>
            <a:fillRect/>
          </a:stretch>
        </p:blipFill>
        <p:spPr bwMode="auto">
          <a:xfrm>
            <a:off x="6554624" y="1741260"/>
            <a:ext cx="2226637" cy="17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C:\Users\aaravell\AppData\Local\Microsoft\Windows\Temporary Internet Files\Content.Outlook\U43SRBKB\20160822_162249 (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9098" y="3537544"/>
            <a:ext cx="2108810" cy="1438527"/>
          </a:xfrm>
          <a:prstGeom prst="rect">
            <a:avLst/>
          </a:prstGeom>
          <a:noFill/>
          <a:ln>
            <a:noFill/>
          </a:ln>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7892" y="1832916"/>
            <a:ext cx="1734106" cy="168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idx="1"/>
          </p:nvPr>
        </p:nvSpPr>
        <p:spPr>
          <a:xfrm>
            <a:off x="-31956" y="2209800"/>
            <a:ext cx="4680155" cy="4343400"/>
          </a:xfrm>
        </p:spPr>
        <p:txBody>
          <a:bodyPr>
            <a:normAutofit/>
          </a:bodyPr>
          <a:lstStyle/>
          <a:p>
            <a:pPr marL="569913" indent="-279400"/>
            <a:r>
              <a:rPr lang="en-US" sz="1800" dirty="0" smtClean="0"/>
              <a:t>Developed test plan to evaluate IR sensor </a:t>
            </a:r>
          </a:p>
          <a:p>
            <a:pPr marL="969963" lvl="1" indent="-279400"/>
            <a:r>
              <a:rPr lang="en-US" sz="1600" dirty="0" smtClean="0"/>
              <a:t>Vary plate thickness, water temperature, sensor elevation, distance of sensor to tank wall</a:t>
            </a:r>
          </a:p>
          <a:p>
            <a:pPr marL="569913" indent="-279400"/>
            <a:r>
              <a:rPr lang="en-US" sz="1800" dirty="0" smtClean="0"/>
              <a:t>Procured IR Sensor </a:t>
            </a:r>
            <a:r>
              <a:rPr lang="en-US" sz="1800" dirty="0"/>
              <a:t>(</a:t>
            </a:r>
            <a:r>
              <a:rPr lang="en-US" sz="1800" dirty="0" err="1"/>
              <a:t>Raytek</a:t>
            </a:r>
            <a:r>
              <a:rPr lang="en-US" sz="1800" dirty="0"/>
              <a:t> MI3) </a:t>
            </a:r>
            <a:endParaRPr lang="en-US" sz="1800" dirty="0" smtClean="0"/>
          </a:p>
          <a:p>
            <a:pPr marL="969963" lvl="1" indent="-279400"/>
            <a:r>
              <a:rPr lang="en-US" sz="1600" dirty="0" smtClean="0"/>
              <a:t>Initial system configuration</a:t>
            </a:r>
          </a:p>
          <a:p>
            <a:pPr marL="569913" indent="-279400"/>
            <a:r>
              <a:rPr lang="en-US" sz="1800" dirty="0" smtClean="0"/>
              <a:t>Conducted emissivity tests </a:t>
            </a:r>
          </a:p>
          <a:p>
            <a:pPr marL="969963" lvl="1" indent="-279400"/>
            <a:r>
              <a:rPr lang="en-US" sz="1600" dirty="0" smtClean="0"/>
              <a:t>material calibration (carbon steel)</a:t>
            </a:r>
          </a:p>
          <a:p>
            <a:pPr marL="569913" indent="-279400"/>
            <a:r>
              <a:rPr lang="en-US" sz="1800" dirty="0" smtClean="0"/>
              <a:t>Completed bench scale testing  </a:t>
            </a:r>
          </a:p>
          <a:p>
            <a:pPr marL="969963" lvl="1" indent="-279400"/>
            <a:r>
              <a:rPr lang="en-US" sz="1600" dirty="0" smtClean="0"/>
              <a:t>construction of the bench scale test bed  and executing the test plan</a:t>
            </a:r>
          </a:p>
        </p:txBody>
      </p:sp>
    </p:spTree>
    <p:extLst>
      <p:ext uri="{BB962C8B-B14F-4D97-AF65-F5344CB8AC3E}">
        <p14:creationId xmlns:p14="http://schemas.microsoft.com/office/powerpoint/2010/main" val="1731904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760" y="838200"/>
            <a:ext cx="6679994" cy="838200"/>
          </a:xfrm>
        </p:spPr>
        <p:txBody>
          <a:bodyPr>
            <a:noAutofit/>
          </a:bodyPr>
          <a:lstStyle/>
          <a:p>
            <a:r>
              <a:rPr lang="en-US" sz="2200" dirty="0"/>
              <a:t>Task </a:t>
            </a:r>
            <a:r>
              <a:rPr lang="en-US" sz="2200" dirty="0" smtClean="0"/>
              <a:t>18.3 - </a:t>
            </a:r>
            <a:r>
              <a:rPr lang="en-US" sz="2200" dirty="0"/>
              <a:t>Investigation Using an Infrared Temperature Sensor to Determine the Inside Wall Temperature of DSTs </a:t>
            </a:r>
          </a:p>
        </p:txBody>
      </p:sp>
      <p:sp>
        <p:nvSpPr>
          <p:cNvPr id="6" name="Rectangle 5"/>
          <p:cNvSpPr/>
          <p:nvPr/>
        </p:nvSpPr>
        <p:spPr>
          <a:xfrm>
            <a:off x="3542637" y="5775354"/>
            <a:ext cx="6096000" cy="246221"/>
          </a:xfrm>
          <a:prstGeom prst="rect">
            <a:avLst/>
          </a:prstGeom>
        </p:spPr>
        <p:txBody>
          <a:bodyPr wrap="square">
            <a:spAutoFit/>
          </a:bodyPr>
          <a:lstStyle/>
          <a:p>
            <a:r>
              <a:rPr lang="en-US" sz="1000" b="1" i="1" dirty="0">
                <a:solidFill>
                  <a:prstClr val="white"/>
                </a:solidFill>
              </a:rPr>
              <a:t>X - horizontal distance in the annulus (ft.); Y- vertical height (ft.); T -temperature of water (</a:t>
            </a:r>
            <a:r>
              <a:rPr lang="en-US" sz="1000" b="1" i="1" baseline="30000" dirty="0">
                <a:solidFill>
                  <a:prstClr val="white"/>
                </a:solidFill>
              </a:rPr>
              <a:t>0</a:t>
            </a:r>
            <a:r>
              <a:rPr lang="en-US" sz="1000" b="1" i="1" dirty="0">
                <a:solidFill>
                  <a:prstClr val="white"/>
                </a:solidFill>
              </a:rPr>
              <a:t>F)</a:t>
            </a:r>
            <a:endParaRPr lang="en-US" sz="1000" baseline="30000" dirty="0">
              <a:solidFill>
                <a:prstClr val="white"/>
              </a:solidFill>
            </a:endParaRPr>
          </a:p>
        </p:txBody>
      </p:sp>
      <p:pic>
        <p:nvPicPr>
          <p:cNvPr id="307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13992" b="27829"/>
          <a:stretch>
            <a:fillRect/>
          </a:stretch>
        </p:blipFill>
        <p:spPr bwMode="auto">
          <a:xfrm>
            <a:off x="5562600" y="1899805"/>
            <a:ext cx="2805776" cy="1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Aparna new study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5678" y="3924368"/>
            <a:ext cx="3132698" cy="184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04800" y="3442577"/>
            <a:ext cx="3962400" cy="369332"/>
          </a:xfrm>
          <a:prstGeom prst="rect">
            <a:avLst/>
          </a:prstGeom>
          <a:noFill/>
        </p:spPr>
        <p:txBody>
          <a:bodyPr wrap="square" rtlCol="0">
            <a:spAutoFit/>
          </a:bodyPr>
          <a:lstStyle/>
          <a:p>
            <a:r>
              <a:rPr lang="en-US" dirty="0" smtClean="0">
                <a:solidFill>
                  <a:srgbClr val="002D62"/>
                </a:solidFill>
                <a:latin typeface="Arial" panose="020B0604020202020204" pitchFamily="34" charset="0"/>
                <a:cs typeface="Arial" panose="020B0604020202020204" pitchFamily="34" charset="0"/>
              </a:rPr>
              <a:t>Fundamental Heat Transfer Theory</a:t>
            </a:r>
            <a:endParaRPr lang="en-US" dirty="0">
              <a:solidFill>
                <a:srgbClr val="002D6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Content Placeholder 2"/>
              <p:cNvSpPr>
                <a:spLocks noGrp="1"/>
              </p:cNvSpPr>
              <p:nvPr>
                <p:ph idx="1"/>
              </p:nvPr>
            </p:nvSpPr>
            <p:spPr>
              <a:xfrm>
                <a:off x="723900" y="3806643"/>
                <a:ext cx="3124200" cy="1547826"/>
              </a:xfrm>
            </p:spPr>
            <p:txBody>
              <a:bodyPr>
                <a:normAutofit fontScale="77500" lnSpcReduction="20000"/>
              </a:bodyPr>
              <a:lstStyle/>
              <a:p>
                <a:pPr marL="457200" lvl="1" indent="0">
                  <a:buNone/>
                </a:pPr>
                <a:endParaRPr lang="en-US" sz="1800" i="1" dirty="0" smtClean="0">
                  <a:solidFill>
                    <a:srgbClr val="002D62"/>
                  </a:solidFill>
                  <a:effectLst/>
                </a:endParaRPr>
              </a:p>
              <a:p>
                <a:pPr marL="457200" lvl="1" indent="0">
                  <a:buNone/>
                </a:pPr>
                <a14:m>
                  <m:oMath xmlns:m="http://schemas.openxmlformats.org/officeDocument/2006/math">
                    <m:r>
                      <a:rPr lang="en-US" sz="1800" b="0" i="1">
                        <a:solidFill>
                          <a:srgbClr val="002D62"/>
                        </a:solidFill>
                        <a:effectLst/>
                        <a:latin typeface="Cambria Math"/>
                      </a:rPr>
                      <m:t>𝑄</m:t>
                    </m:r>
                    <m:r>
                      <a:rPr lang="en-US" sz="1800" b="0" i="1">
                        <a:solidFill>
                          <a:srgbClr val="002D62"/>
                        </a:solidFill>
                        <a:effectLst/>
                        <a:latin typeface="Cambria Math"/>
                      </a:rPr>
                      <m:t>=</m:t>
                    </m:r>
                    <m:r>
                      <a:rPr lang="en-US" sz="1800" b="0" i="1">
                        <a:solidFill>
                          <a:srgbClr val="002D62"/>
                        </a:solidFill>
                        <a:effectLst/>
                        <a:latin typeface="Cambria Math"/>
                      </a:rPr>
                      <m:t>𝑈</m:t>
                    </m:r>
                    <m:r>
                      <a:rPr lang="en-US" sz="1800" b="0" i="1">
                        <a:solidFill>
                          <a:srgbClr val="002D62"/>
                        </a:solidFill>
                        <a:effectLst/>
                        <a:latin typeface="Cambria Math"/>
                      </a:rPr>
                      <m:t>∙</m:t>
                    </m:r>
                    <m:r>
                      <a:rPr lang="en-US" sz="1800" b="0" i="1">
                        <a:solidFill>
                          <a:srgbClr val="002D62"/>
                        </a:solidFill>
                        <a:effectLst/>
                        <a:latin typeface="Cambria Math"/>
                      </a:rPr>
                      <m:t>𝐴</m:t>
                    </m:r>
                    <m:r>
                      <a:rPr lang="en-US" sz="1800" b="0" i="1">
                        <a:solidFill>
                          <a:srgbClr val="002D62"/>
                        </a:solidFill>
                        <a:effectLst/>
                        <a:latin typeface="Cambria Math"/>
                      </a:rPr>
                      <m:t>∙(</m:t>
                    </m:r>
                    <m:sSub>
                      <m:sSubPr>
                        <m:ctrlPr>
                          <a:rPr lang="en-US" sz="1800" i="1">
                            <a:solidFill>
                              <a:srgbClr val="002D62"/>
                            </a:solidFill>
                            <a:effectLst/>
                            <a:latin typeface="Cambria Math" panose="02040503050406030204" pitchFamily="18" charset="0"/>
                          </a:rPr>
                        </m:ctrlPr>
                      </m:sSubPr>
                      <m:e>
                        <m:r>
                          <a:rPr lang="en-US" sz="1800" b="0" i="1">
                            <a:solidFill>
                              <a:srgbClr val="002D62"/>
                            </a:solidFill>
                            <a:effectLst/>
                            <a:latin typeface="Cambria Math"/>
                          </a:rPr>
                          <m:t>𝑇</m:t>
                        </m:r>
                      </m:e>
                      <m:sub>
                        <m:r>
                          <a:rPr lang="en-US" sz="1800" b="0" i="1">
                            <a:solidFill>
                              <a:srgbClr val="002D62"/>
                            </a:solidFill>
                            <a:effectLst/>
                            <a:latin typeface="Cambria Math"/>
                          </a:rPr>
                          <m:t>𝑤</m:t>
                        </m:r>
                        <m:r>
                          <a:rPr lang="en-US" sz="1800" b="0" i="1">
                            <a:solidFill>
                              <a:srgbClr val="002D62"/>
                            </a:solidFill>
                            <a:effectLst/>
                            <a:latin typeface="Cambria Math"/>
                          </a:rPr>
                          <m:t>_</m:t>
                        </m:r>
                        <m:r>
                          <a:rPr lang="en-US" sz="1800" b="0" i="1">
                            <a:solidFill>
                              <a:srgbClr val="002D62"/>
                            </a:solidFill>
                            <a:effectLst/>
                            <a:latin typeface="Cambria Math"/>
                          </a:rPr>
                          <m:t>h</m:t>
                        </m:r>
                      </m:sub>
                    </m:sSub>
                    <m:r>
                      <a:rPr lang="en-US" sz="1800" b="0" i="1">
                        <a:solidFill>
                          <a:srgbClr val="002D62"/>
                        </a:solidFill>
                        <a:effectLst/>
                        <a:latin typeface="Cambria Math"/>
                      </a:rPr>
                      <m:t>−</m:t>
                    </m:r>
                    <m:sSub>
                      <m:sSubPr>
                        <m:ctrlPr>
                          <a:rPr lang="en-US" sz="1800" i="1">
                            <a:solidFill>
                              <a:srgbClr val="002D62"/>
                            </a:solidFill>
                            <a:effectLst/>
                            <a:latin typeface="Cambria Math" panose="02040503050406030204" pitchFamily="18" charset="0"/>
                          </a:rPr>
                        </m:ctrlPr>
                      </m:sSubPr>
                      <m:e>
                        <m:r>
                          <a:rPr lang="en-US" sz="1800" b="0" i="1">
                            <a:solidFill>
                              <a:srgbClr val="002D62"/>
                            </a:solidFill>
                            <a:effectLst/>
                            <a:latin typeface="Cambria Math"/>
                          </a:rPr>
                          <m:t>𝑇</m:t>
                        </m:r>
                      </m:e>
                      <m:sub>
                        <m:r>
                          <a:rPr lang="en-US" sz="1800" b="0" i="1">
                            <a:solidFill>
                              <a:srgbClr val="002D62"/>
                            </a:solidFill>
                            <a:effectLst/>
                            <a:latin typeface="Cambria Math"/>
                          </a:rPr>
                          <m:t>𝑏</m:t>
                        </m:r>
                        <m:r>
                          <a:rPr lang="en-US" sz="1800" b="0" i="1">
                            <a:solidFill>
                              <a:srgbClr val="002D62"/>
                            </a:solidFill>
                            <a:effectLst/>
                            <a:latin typeface="Cambria Math"/>
                          </a:rPr>
                          <m:t>_</m:t>
                        </m:r>
                        <m:r>
                          <a:rPr lang="en-US" sz="1800" b="0" i="1">
                            <a:solidFill>
                              <a:srgbClr val="002D62"/>
                            </a:solidFill>
                            <a:effectLst/>
                            <a:latin typeface="Cambria Math"/>
                          </a:rPr>
                          <m:t>𝑐</m:t>
                        </m:r>
                      </m:sub>
                    </m:sSub>
                    <m:r>
                      <a:rPr lang="en-US" sz="1800" b="0" i="1">
                        <a:solidFill>
                          <a:srgbClr val="002D62"/>
                        </a:solidFill>
                        <a:effectLst/>
                        <a:latin typeface="Cambria Math"/>
                      </a:rPr>
                      <m:t>)</m:t>
                    </m:r>
                  </m:oMath>
                </a14:m>
                <a:r>
                  <a:rPr lang="en-US" sz="1800" i="1" dirty="0">
                    <a:solidFill>
                      <a:srgbClr val="002D62"/>
                    </a:solidFill>
                    <a:effectLst/>
                  </a:rPr>
                  <a:t> </a:t>
                </a:r>
                <a:endParaRPr lang="en-US" sz="1800" i="1" dirty="0" smtClean="0">
                  <a:solidFill>
                    <a:srgbClr val="002D62"/>
                  </a:solidFill>
                  <a:effectLst/>
                </a:endParaRPr>
              </a:p>
              <a:p>
                <a:pPr marL="457200" lvl="1" indent="0">
                  <a:buNone/>
                </a:pPr>
                <a14:m>
                  <m:oMathPara xmlns:m="http://schemas.openxmlformats.org/officeDocument/2006/math">
                    <m:oMathParaPr>
                      <m:jc m:val="left"/>
                    </m:oMathParaPr>
                    <m:oMath xmlns:m="http://schemas.openxmlformats.org/officeDocument/2006/math">
                      <m:r>
                        <a:rPr lang="en-US" sz="1800" b="0" i="1">
                          <a:solidFill>
                            <a:srgbClr val="002D62"/>
                          </a:solidFill>
                          <a:effectLst/>
                          <a:latin typeface="Cambria Math"/>
                        </a:rPr>
                        <m:t>𝑈</m:t>
                      </m:r>
                      <m:r>
                        <a:rPr lang="en-US" sz="1800" b="0" i="1">
                          <a:solidFill>
                            <a:srgbClr val="002D62"/>
                          </a:solidFill>
                          <a:effectLst/>
                          <a:latin typeface="Cambria Math"/>
                        </a:rPr>
                        <m:t>=</m:t>
                      </m:r>
                      <m:f>
                        <m:fPr>
                          <m:ctrlPr>
                            <a:rPr lang="en-US" sz="1800" i="1">
                              <a:solidFill>
                                <a:srgbClr val="002D62"/>
                              </a:solidFill>
                              <a:effectLst/>
                              <a:latin typeface="Cambria Math" panose="02040503050406030204" pitchFamily="18" charset="0"/>
                            </a:rPr>
                          </m:ctrlPr>
                        </m:fPr>
                        <m:num>
                          <m:r>
                            <a:rPr lang="en-US" sz="1800" b="0" i="1">
                              <a:solidFill>
                                <a:srgbClr val="002D62"/>
                              </a:solidFill>
                              <a:effectLst/>
                              <a:latin typeface="Cambria Math"/>
                            </a:rPr>
                            <m:t>1</m:t>
                          </m:r>
                        </m:num>
                        <m:den>
                          <m:f>
                            <m:fPr>
                              <m:ctrlPr>
                                <a:rPr lang="en-US" sz="1800" i="1">
                                  <a:solidFill>
                                    <a:srgbClr val="002D62"/>
                                  </a:solidFill>
                                  <a:effectLst/>
                                  <a:latin typeface="Cambria Math" panose="02040503050406030204" pitchFamily="18" charset="0"/>
                                </a:rPr>
                              </m:ctrlPr>
                            </m:fPr>
                            <m:num>
                              <m:r>
                                <a:rPr lang="en-US" sz="1800" b="0" i="1">
                                  <a:solidFill>
                                    <a:srgbClr val="002D62"/>
                                  </a:solidFill>
                                  <a:effectLst/>
                                  <a:latin typeface="Cambria Math"/>
                                </a:rPr>
                                <m:t>1</m:t>
                              </m:r>
                            </m:num>
                            <m:den>
                              <m:sSub>
                                <m:sSubPr>
                                  <m:ctrlPr>
                                    <a:rPr lang="en-US" sz="1800" i="1">
                                      <a:solidFill>
                                        <a:srgbClr val="002D62"/>
                                      </a:solidFill>
                                      <a:effectLst/>
                                      <a:latin typeface="Cambria Math" panose="02040503050406030204" pitchFamily="18" charset="0"/>
                                    </a:rPr>
                                  </m:ctrlPr>
                                </m:sSubPr>
                                <m:e>
                                  <m:r>
                                    <a:rPr lang="en-US" sz="1800" b="0" i="1">
                                      <a:solidFill>
                                        <a:srgbClr val="002D62"/>
                                      </a:solidFill>
                                      <a:effectLst/>
                                      <a:latin typeface="Cambria Math"/>
                                    </a:rPr>
                                    <m:t>h</m:t>
                                  </m:r>
                                </m:e>
                                <m:sub>
                                  <m:r>
                                    <a:rPr lang="en-US" sz="1800" b="0" i="1">
                                      <a:solidFill>
                                        <a:srgbClr val="002D62"/>
                                      </a:solidFill>
                                      <a:effectLst/>
                                      <a:latin typeface="Cambria Math"/>
                                    </a:rPr>
                                    <m:t>𝑤</m:t>
                                  </m:r>
                                </m:sub>
                              </m:sSub>
                            </m:den>
                          </m:f>
                          <m:r>
                            <a:rPr lang="en-US" sz="1800" b="0" i="1">
                              <a:solidFill>
                                <a:srgbClr val="002D62"/>
                              </a:solidFill>
                              <a:effectLst/>
                              <a:latin typeface="Cambria Math"/>
                            </a:rPr>
                            <m:t>+</m:t>
                          </m:r>
                          <m:f>
                            <m:fPr>
                              <m:ctrlPr>
                                <a:rPr lang="en-US" sz="1800" i="1">
                                  <a:solidFill>
                                    <a:srgbClr val="002D62"/>
                                  </a:solidFill>
                                  <a:effectLst/>
                                  <a:latin typeface="Cambria Math" panose="02040503050406030204" pitchFamily="18" charset="0"/>
                                </a:rPr>
                              </m:ctrlPr>
                            </m:fPr>
                            <m:num>
                              <m:r>
                                <a:rPr lang="en-US" sz="1800" b="0" i="1">
                                  <a:solidFill>
                                    <a:srgbClr val="002D62"/>
                                  </a:solidFill>
                                  <a:effectLst/>
                                  <a:latin typeface="Cambria Math"/>
                                </a:rPr>
                                <m:t>𝑑</m:t>
                              </m:r>
                            </m:num>
                            <m:den>
                              <m:r>
                                <a:rPr lang="en-US" sz="1800" b="0" i="1">
                                  <a:solidFill>
                                    <a:srgbClr val="002D62"/>
                                  </a:solidFill>
                                  <a:effectLst/>
                                  <a:latin typeface="Cambria Math"/>
                                </a:rPr>
                                <m:t>𝑘</m:t>
                              </m:r>
                            </m:den>
                          </m:f>
                          <m:r>
                            <a:rPr lang="en-US" sz="1800" b="0" i="1">
                              <a:solidFill>
                                <a:srgbClr val="002D62"/>
                              </a:solidFill>
                              <a:effectLst/>
                              <a:latin typeface="Cambria Math"/>
                            </a:rPr>
                            <m:t>+</m:t>
                          </m:r>
                          <m:f>
                            <m:fPr>
                              <m:ctrlPr>
                                <a:rPr lang="en-US" sz="1800" i="1">
                                  <a:solidFill>
                                    <a:srgbClr val="002D62"/>
                                  </a:solidFill>
                                  <a:effectLst/>
                                  <a:latin typeface="Cambria Math" panose="02040503050406030204" pitchFamily="18" charset="0"/>
                                </a:rPr>
                              </m:ctrlPr>
                            </m:fPr>
                            <m:num>
                              <m:r>
                                <a:rPr lang="en-US" sz="1800" b="0" i="1">
                                  <a:solidFill>
                                    <a:srgbClr val="002D62"/>
                                  </a:solidFill>
                                  <a:effectLst/>
                                  <a:latin typeface="Cambria Math"/>
                                </a:rPr>
                                <m:t>1</m:t>
                              </m:r>
                            </m:num>
                            <m:den>
                              <m:sSub>
                                <m:sSubPr>
                                  <m:ctrlPr>
                                    <a:rPr lang="en-US" sz="1800" i="1">
                                      <a:solidFill>
                                        <a:srgbClr val="002D62"/>
                                      </a:solidFill>
                                      <a:effectLst/>
                                      <a:latin typeface="Cambria Math" panose="02040503050406030204" pitchFamily="18" charset="0"/>
                                    </a:rPr>
                                  </m:ctrlPr>
                                </m:sSubPr>
                                <m:e>
                                  <m:r>
                                    <a:rPr lang="en-US" sz="1800" b="0" i="1">
                                      <a:solidFill>
                                        <a:srgbClr val="002D62"/>
                                      </a:solidFill>
                                      <a:effectLst/>
                                      <a:latin typeface="Cambria Math"/>
                                    </a:rPr>
                                    <m:t>h</m:t>
                                  </m:r>
                                </m:e>
                                <m:sub>
                                  <m:r>
                                    <a:rPr lang="en-US" sz="1800" b="0" i="1">
                                      <a:solidFill>
                                        <a:srgbClr val="002D62"/>
                                      </a:solidFill>
                                      <a:effectLst/>
                                      <a:latin typeface="Cambria Math"/>
                                    </a:rPr>
                                    <m:t>𝑎</m:t>
                                  </m:r>
                                </m:sub>
                              </m:sSub>
                            </m:den>
                          </m:f>
                        </m:den>
                      </m:f>
                    </m:oMath>
                  </m:oMathPara>
                </a14:m>
                <a:endParaRPr lang="en-US" sz="1800" dirty="0" smtClean="0">
                  <a:solidFill>
                    <a:srgbClr val="002D62"/>
                  </a:solidFill>
                  <a:effectLst/>
                </a:endParaRPr>
              </a:p>
              <a:p>
                <a:pPr marL="457200" lvl="1" indent="0">
                  <a:buNone/>
                </a:pPr>
                <a14:m>
                  <m:oMathPara xmlns:m="http://schemas.openxmlformats.org/officeDocument/2006/math">
                    <m:oMathParaPr>
                      <m:jc m:val="left"/>
                    </m:oMathParaPr>
                    <m:oMath xmlns:m="http://schemas.openxmlformats.org/officeDocument/2006/math">
                      <m:sSub>
                        <m:sSubPr>
                          <m:ctrlPr>
                            <a:rPr lang="en-US" sz="1800" i="1">
                              <a:solidFill>
                                <a:srgbClr val="002D62"/>
                              </a:solidFill>
                              <a:effectLst/>
                              <a:latin typeface="Cambria Math" panose="02040503050406030204" pitchFamily="18" charset="0"/>
                            </a:rPr>
                          </m:ctrlPr>
                        </m:sSubPr>
                        <m:e>
                          <m:r>
                            <a:rPr lang="en-US" sz="1800" b="0" i="1">
                              <a:solidFill>
                                <a:srgbClr val="002D62"/>
                              </a:solidFill>
                              <a:effectLst/>
                              <a:latin typeface="Cambria Math"/>
                            </a:rPr>
                            <m:t>𝑇</m:t>
                          </m:r>
                        </m:e>
                        <m:sub>
                          <m:r>
                            <a:rPr lang="en-US" sz="1800" b="0" i="1">
                              <a:solidFill>
                                <a:srgbClr val="002D62"/>
                              </a:solidFill>
                              <a:effectLst/>
                              <a:latin typeface="Cambria Math"/>
                            </a:rPr>
                            <m:t>𝑤</m:t>
                          </m:r>
                          <m:r>
                            <a:rPr lang="en-US" sz="1800" b="0" i="1">
                              <a:solidFill>
                                <a:srgbClr val="002D62"/>
                              </a:solidFill>
                              <a:effectLst/>
                              <a:latin typeface="Cambria Math"/>
                            </a:rPr>
                            <m:t>_</m:t>
                          </m:r>
                          <m:r>
                            <a:rPr lang="en-US" sz="1800" b="0" i="1">
                              <a:solidFill>
                                <a:srgbClr val="002D62"/>
                              </a:solidFill>
                              <a:effectLst/>
                              <a:latin typeface="Cambria Math"/>
                            </a:rPr>
                            <m:t>𝑐</m:t>
                          </m:r>
                        </m:sub>
                      </m:sSub>
                      <m:r>
                        <a:rPr lang="en-US" sz="1800" b="0" i="1">
                          <a:solidFill>
                            <a:srgbClr val="002D62"/>
                          </a:solidFill>
                          <a:effectLst/>
                          <a:latin typeface="Cambria Math"/>
                        </a:rPr>
                        <m:t>=</m:t>
                      </m:r>
                      <m:sSub>
                        <m:sSubPr>
                          <m:ctrlPr>
                            <a:rPr lang="en-US" sz="1800" i="1">
                              <a:solidFill>
                                <a:srgbClr val="002D62"/>
                              </a:solidFill>
                              <a:effectLst/>
                              <a:latin typeface="Cambria Math" panose="02040503050406030204" pitchFamily="18" charset="0"/>
                            </a:rPr>
                          </m:ctrlPr>
                        </m:sSubPr>
                        <m:e>
                          <m:r>
                            <a:rPr lang="en-US" sz="1800" b="0" i="1">
                              <a:solidFill>
                                <a:srgbClr val="002D62"/>
                              </a:solidFill>
                              <a:effectLst/>
                              <a:latin typeface="Cambria Math"/>
                            </a:rPr>
                            <m:t>𝑇</m:t>
                          </m:r>
                        </m:e>
                        <m:sub>
                          <m:r>
                            <a:rPr lang="en-US" sz="1800" b="0" i="1">
                              <a:solidFill>
                                <a:srgbClr val="002D62"/>
                              </a:solidFill>
                              <a:effectLst/>
                              <a:latin typeface="Cambria Math"/>
                            </a:rPr>
                            <m:t>𝑤</m:t>
                          </m:r>
                          <m:r>
                            <a:rPr lang="en-US" sz="1800" b="0" i="1">
                              <a:solidFill>
                                <a:srgbClr val="002D62"/>
                              </a:solidFill>
                              <a:effectLst/>
                              <a:latin typeface="Cambria Math"/>
                            </a:rPr>
                            <m:t>_</m:t>
                          </m:r>
                          <m:r>
                            <a:rPr lang="en-US" sz="1800" b="0" i="1">
                              <a:solidFill>
                                <a:srgbClr val="002D62"/>
                              </a:solidFill>
                              <a:effectLst/>
                              <a:latin typeface="Cambria Math"/>
                            </a:rPr>
                            <m:t>h</m:t>
                          </m:r>
                        </m:sub>
                      </m:sSub>
                      <m:r>
                        <a:rPr lang="en-US" sz="1800" b="0" i="1">
                          <a:solidFill>
                            <a:srgbClr val="002D62"/>
                          </a:solidFill>
                          <a:effectLst/>
                          <a:latin typeface="Cambria Math"/>
                        </a:rPr>
                        <m:t>−</m:t>
                      </m:r>
                      <m:f>
                        <m:fPr>
                          <m:ctrlPr>
                            <a:rPr lang="en-US" sz="1800" i="1">
                              <a:solidFill>
                                <a:srgbClr val="002D62"/>
                              </a:solidFill>
                              <a:effectLst/>
                              <a:latin typeface="Cambria Math" panose="02040503050406030204" pitchFamily="18" charset="0"/>
                            </a:rPr>
                          </m:ctrlPr>
                        </m:fPr>
                        <m:num>
                          <m:r>
                            <a:rPr lang="en-US" sz="1800" b="0" i="1">
                              <a:solidFill>
                                <a:srgbClr val="002D62"/>
                              </a:solidFill>
                              <a:effectLst/>
                              <a:latin typeface="Cambria Math"/>
                            </a:rPr>
                            <m:t>𝑄</m:t>
                          </m:r>
                          <m:r>
                            <a:rPr lang="en-US" sz="1800" b="0" i="1">
                              <a:solidFill>
                                <a:srgbClr val="002D62"/>
                              </a:solidFill>
                              <a:effectLst/>
                              <a:latin typeface="Cambria Math"/>
                            </a:rPr>
                            <m:t>∙</m:t>
                          </m:r>
                          <m:r>
                            <a:rPr lang="en-US" sz="1800" b="0" i="1">
                              <a:solidFill>
                                <a:srgbClr val="002D62"/>
                              </a:solidFill>
                              <a:effectLst/>
                              <a:latin typeface="Cambria Math"/>
                            </a:rPr>
                            <m:t>𝑑</m:t>
                          </m:r>
                        </m:num>
                        <m:den>
                          <m:r>
                            <a:rPr lang="en-US" sz="1800" b="0" i="1">
                              <a:solidFill>
                                <a:srgbClr val="002D62"/>
                              </a:solidFill>
                              <a:effectLst/>
                              <a:latin typeface="Cambria Math"/>
                            </a:rPr>
                            <m:t>𝑘</m:t>
                          </m:r>
                          <m:r>
                            <a:rPr lang="en-US" sz="1800" b="0" i="1">
                              <a:solidFill>
                                <a:srgbClr val="002D62"/>
                              </a:solidFill>
                              <a:effectLst/>
                              <a:latin typeface="Cambria Math"/>
                            </a:rPr>
                            <m:t>∙</m:t>
                          </m:r>
                          <m:r>
                            <a:rPr lang="en-US" sz="1800" b="0" i="1">
                              <a:solidFill>
                                <a:srgbClr val="002D62"/>
                              </a:solidFill>
                              <a:effectLst/>
                              <a:latin typeface="Cambria Math"/>
                            </a:rPr>
                            <m:t>𝐴</m:t>
                          </m:r>
                        </m:den>
                      </m:f>
                    </m:oMath>
                  </m:oMathPara>
                </a14:m>
                <a:endParaRPr lang="en-US" sz="1800" dirty="0" smtClean="0">
                  <a:solidFill>
                    <a:srgbClr val="002D62"/>
                  </a:solidFill>
                  <a:effectLst/>
                </a:endParaRPr>
              </a:p>
            </p:txBody>
          </p:sp>
        </mc:Choice>
        <mc:Fallback xmlns="">
          <p:sp>
            <p:nvSpPr>
              <p:cNvPr id="10" name="Content Placeholder 2"/>
              <p:cNvSpPr>
                <a:spLocks noGrp="1" noRot="1" noChangeAspect="1" noMove="1" noResize="1" noEditPoints="1" noAdjustHandles="1" noChangeArrowheads="1" noChangeShapeType="1" noTextEdit="1"/>
              </p:cNvSpPr>
              <p:nvPr>
                <p:ph idx="1"/>
              </p:nvPr>
            </p:nvSpPr>
            <p:spPr>
              <a:xfrm>
                <a:off x="723900" y="3806643"/>
                <a:ext cx="3124200" cy="1547826"/>
              </a:xfr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72845" y="5382842"/>
                <a:ext cx="5773479" cy="1031244"/>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US" sz="1000" i="1" smtClean="0">
                            <a:solidFill>
                              <a:srgbClr val="002D62"/>
                            </a:solidFill>
                            <a:latin typeface="Cambria Math" panose="02040503050406030204" pitchFamily="18" charset="0"/>
                          </a:rPr>
                        </m:ctrlPr>
                      </m:sSubPr>
                      <m:e>
                        <m:r>
                          <a:rPr lang="en-US" sz="1000" i="1">
                            <a:solidFill>
                              <a:srgbClr val="002D62"/>
                            </a:solidFill>
                            <a:latin typeface="Cambria Math"/>
                          </a:rPr>
                          <m:t>𝑇</m:t>
                        </m:r>
                      </m:e>
                      <m:sub>
                        <m:r>
                          <a:rPr lang="en-US" sz="1000" i="1">
                            <a:solidFill>
                              <a:srgbClr val="002D62"/>
                            </a:solidFill>
                            <a:latin typeface="Cambria Math"/>
                          </a:rPr>
                          <m:t>𝑏</m:t>
                        </m:r>
                        <m:r>
                          <a:rPr lang="en-US" sz="1000" i="1">
                            <a:solidFill>
                              <a:srgbClr val="002D62"/>
                            </a:solidFill>
                            <a:latin typeface="Cambria Math"/>
                          </a:rPr>
                          <m:t>_</m:t>
                        </m:r>
                        <m:r>
                          <a:rPr lang="en-US" sz="1000" i="1">
                            <a:solidFill>
                              <a:srgbClr val="002D62"/>
                            </a:solidFill>
                            <a:latin typeface="Cambria Math"/>
                          </a:rPr>
                          <m:t>𝑐</m:t>
                        </m:r>
                      </m:sub>
                    </m:sSub>
                  </m:oMath>
                </a14:m>
                <a:r>
                  <a:rPr lang="en-US" sz="1000" dirty="0">
                    <a:solidFill>
                      <a:srgbClr val="002D62"/>
                    </a:solidFill>
                    <a:latin typeface="Arial" panose="020B0604020202020204" pitchFamily="34" charset="0"/>
                    <a:cs typeface="Arial" panose="020B0604020202020204" pitchFamily="34" charset="0"/>
                  </a:rPr>
                  <a:t> </a:t>
                </a:r>
                <a:r>
                  <a:rPr lang="en-US" sz="1000" dirty="0" smtClean="0">
                    <a:solidFill>
                      <a:srgbClr val="002D62"/>
                    </a:solidFill>
                    <a:latin typeface="Arial" panose="020B0604020202020204" pitchFamily="34" charset="0"/>
                    <a:cs typeface="Arial" panose="020B0604020202020204" pitchFamily="34" charset="0"/>
                  </a:rPr>
                  <a:t>– Bulk mean temperature of cold air in the annulus </a:t>
                </a:r>
              </a:p>
              <a:p>
                <a:pPr marL="285750" indent="-285750">
                  <a:buFont typeface="Arial" panose="020B0604020202020204" pitchFamily="34" charset="0"/>
                  <a:buChar char="•"/>
                </a:pPr>
                <a14:m>
                  <m:oMath xmlns:m="http://schemas.openxmlformats.org/officeDocument/2006/math">
                    <m:sSub>
                      <m:sSubPr>
                        <m:ctrlPr>
                          <a:rPr lang="en-US" sz="1000" i="1">
                            <a:solidFill>
                              <a:srgbClr val="002D62"/>
                            </a:solidFill>
                            <a:latin typeface="Cambria Math" panose="02040503050406030204" pitchFamily="18" charset="0"/>
                          </a:rPr>
                        </m:ctrlPr>
                      </m:sSubPr>
                      <m:e>
                        <m:r>
                          <a:rPr lang="en-US" sz="1000" i="1">
                            <a:solidFill>
                              <a:srgbClr val="002D62"/>
                            </a:solidFill>
                            <a:latin typeface="Cambria Math"/>
                          </a:rPr>
                          <m:t>𝑇</m:t>
                        </m:r>
                      </m:e>
                      <m:sub>
                        <m:r>
                          <a:rPr lang="en-US" sz="1000" i="1" smtClean="0">
                            <a:solidFill>
                              <a:srgbClr val="002D62"/>
                            </a:solidFill>
                            <a:latin typeface="Cambria Math"/>
                          </a:rPr>
                          <m:t>𝑤</m:t>
                        </m:r>
                        <m:r>
                          <a:rPr lang="en-US" sz="1000" i="1">
                            <a:solidFill>
                              <a:srgbClr val="002D62"/>
                            </a:solidFill>
                            <a:latin typeface="Cambria Math"/>
                          </a:rPr>
                          <m:t>_</m:t>
                        </m:r>
                        <m:r>
                          <a:rPr lang="en-US" sz="1000" i="1">
                            <a:solidFill>
                              <a:srgbClr val="002D62"/>
                            </a:solidFill>
                            <a:latin typeface="Cambria Math"/>
                          </a:rPr>
                          <m:t>𝑐</m:t>
                        </m:r>
                      </m:sub>
                    </m:sSub>
                  </m:oMath>
                </a14:m>
                <a:r>
                  <a:rPr lang="en-US" sz="1000" dirty="0" smtClean="0">
                    <a:solidFill>
                      <a:srgbClr val="002D62"/>
                    </a:solidFill>
                    <a:latin typeface="Arial" panose="020B0604020202020204" pitchFamily="34" charset="0"/>
                    <a:cs typeface="Arial" panose="020B0604020202020204" pitchFamily="34" charset="0"/>
                  </a:rPr>
                  <a:t> – Boundary Temperature on the outer side of the primary tank</a:t>
                </a:r>
              </a:p>
              <a:p>
                <a:pPr marL="285750" indent="-285750">
                  <a:buFont typeface="Arial" panose="020B0604020202020204" pitchFamily="34" charset="0"/>
                  <a:buChar char="•"/>
                </a:pPr>
                <a14:m>
                  <m:oMath xmlns:m="http://schemas.openxmlformats.org/officeDocument/2006/math">
                    <m:sSub>
                      <m:sSubPr>
                        <m:ctrlPr>
                          <a:rPr lang="en-US" sz="1000" i="1">
                            <a:solidFill>
                              <a:srgbClr val="002D62"/>
                            </a:solidFill>
                            <a:latin typeface="Cambria Math" panose="02040503050406030204" pitchFamily="18" charset="0"/>
                          </a:rPr>
                        </m:ctrlPr>
                      </m:sSubPr>
                      <m:e>
                        <m:r>
                          <a:rPr lang="en-US" sz="1000" i="1">
                            <a:solidFill>
                              <a:srgbClr val="002D62"/>
                            </a:solidFill>
                            <a:latin typeface="Cambria Math"/>
                          </a:rPr>
                          <m:t>𝑇</m:t>
                        </m:r>
                      </m:e>
                      <m:sub>
                        <m:r>
                          <a:rPr lang="en-US" sz="1000" i="1" smtClean="0">
                            <a:solidFill>
                              <a:srgbClr val="002D62"/>
                            </a:solidFill>
                            <a:latin typeface="Cambria Math"/>
                          </a:rPr>
                          <m:t>h</m:t>
                        </m:r>
                        <m:r>
                          <a:rPr lang="en-US" sz="1000" i="1">
                            <a:solidFill>
                              <a:srgbClr val="002D62"/>
                            </a:solidFill>
                            <a:latin typeface="Cambria Math"/>
                          </a:rPr>
                          <m:t>_</m:t>
                        </m:r>
                        <m:r>
                          <a:rPr lang="en-US" sz="1000" i="1">
                            <a:solidFill>
                              <a:srgbClr val="002D62"/>
                            </a:solidFill>
                            <a:latin typeface="Cambria Math"/>
                          </a:rPr>
                          <m:t>𝑐</m:t>
                        </m:r>
                      </m:sub>
                    </m:sSub>
                  </m:oMath>
                </a14:m>
                <a:r>
                  <a:rPr lang="en-US" sz="1000" dirty="0" smtClean="0">
                    <a:solidFill>
                      <a:srgbClr val="002D62"/>
                    </a:solidFill>
                    <a:latin typeface="Arial" panose="020B0604020202020204" pitchFamily="34" charset="0"/>
                    <a:cs typeface="Arial" panose="020B0604020202020204" pitchFamily="34" charset="0"/>
                  </a:rPr>
                  <a:t> –Temperature </a:t>
                </a:r>
                <a:r>
                  <a:rPr lang="en-US" sz="1000" dirty="0">
                    <a:solidFill>
                      <a:srgbClr val="002D62"/>
                    </a:solidFill>
                    <a:latin typeface="Arial" panose="020B0604020202020204" pitchFamily="34" charset="0"/>
                    <a:cs typeface="Arial" panose="020B0604020202020204" pitchFamily="34" charset="0"/>
                  </a:rPr>
                  <a:t>on the </a:t>
                </a:r>
                <a:r>
                  <a:rPr lang="en-US" sz="1000" dirty="0" smtClean="0">
                    <a:solidFill>
                      <a:srgbClr val="002D62"/>
                    </a:solidFill>
                    <a:latin typeface="Arial" panose="020B0604020202020204" pitchFamily="34" charset="0"/>
                    <a:cs typeface="Arial" panose="020B0604020202020204" pitchFamily="34" charset="0"/>
                  </a:rPr>
                  <a:t>inside </a:t>
                </a:r>
                <a:r>
                  <a:rPr lang="en-US" sz="1000" dirty="0">
                    <a:solidFill>
                      <a:srgbClr val="002D62"/>
                    </a:solidFill>
                    <a:latin typeface="Arial" panose="020B0604020202020204" pitchFamily="34" charset="0"/>
                    <a:cs typeface="Arial" panose="020B0604020202020204" pitchFamily="34" charset="0"/>
                  </a:rPr>
                  <a:t>of the primary </a:t>
                </a:r>
                <a:r>
                  <a:rPr lang="en-US" sz="1000" dirty="0" smtClean="0">
                    <a:solidFill>
                      <a:srgbClr val="002D62"/>
                    </a:solidFill>
                    <a:latin typeface="Arial" panose="020B0604020202020204" pitchFamily="34" charset="0"/>
                    <a:cs typeface="Arial" panose="020B0604020202020204" pitchFamily="34" charset="0"/>
                  </a:rPr>
                  <a:t>tank</a:t>
                </a:r>
              </a:p>
              <a:p>
                <a:pPr marL="285750" indent="-285750">
                  <a:buFont typeface="Arial" panose="020B0604020202020204" pitchFamily="34" charset="0"/>
                  <a:buChar char="•"/>
                </a:pPr>
                <a14:m>
                  <m:oMath xmlns:m="http://schemas.openxmlformats.org/officeDocument/2006/math">
                    <m:r>
                      <a:rPr lang="en-US" sz="1000" i="1" smtClean="0">
                        <a:solidFill>
                          <a:srgbClr val="002D62"/>
                        </a:solidFill>
                        <a:latin typeface="Cambria Math"/>
                      </a:rPr>
                      <m:t>𝑄</m:t>
                    </m:r>
                  </m:oMath>
                </a14:m>
                <a:r>
                  <a:rPr lang="en-US" sz="1000" dirty="0" smtClean="0">
                    <a:solidFill>
                      <a:srgbClr val="002D62"/>
                    </a:solidFill>
                    <a:latin typeface="Arial" panose="020B0604020202020204" pitchFamily="34" charset="0"/>
                    <a:cs typeface="Arial" panose="020B0604020202020204" pitchFamily="34" charset="0"/>
                  </a:rPr>
                  <a:t> </a:t>
                </a:r>
                <a:r>
                  <a:rPr lang="en-US" sz="1000" dirty="0">
                    <a:solidFill>
                      <a:srgbClr val="002D62"/>
                    </a:solidFill>
                    <a:latin typeface="Arial" panose="020B0604020202020204" pitchFamily="34" charset="0"/>
                    <a:cs typeface="Arial" panose="020B0604020202020204" pitchFamily="34" charset="0"/>
                  </a:rPr>
                  <a:t>– </a:t>
                </a:r>
                <a:r>
                  <a:rPr lang="en-US" sz="1000" dirty="0" smtClean="0">
                    <a:solidFill>
                      <a:srgbClr val="002D62"/>
                    </a:solidFill>
                    <a:latin typeface="Arial" panose="020B0604020202020204" pitchFamily="34" charset="0"/>
                    <a:cs typeface="Arial" panose="020B0604020202020204" pitchFamily="34" charset="0"/>
                  </a:rPr>
                  <a:t>Total heat transferred</a:t>
                </a:r>
              </a:p>
              <a:p>
                <a:pPr marL="285750" indent="-285750">
                  <a:buFont typeface="Arial" panose="020B0604020202020204" pitchFamily="34" charset="0"/>
                  <a:buChar char="•"/>
                </a:pPr>
                <a14:m>
                  <m:oMath xmlns:m="http://schemas.openxmlformats.org/officeDocument/2006/math">
                    <m:r>
                      <a:rPr lang="en-US" sz="1000" i="1">
                        <a:solidFill>
                          <a:srgbClr val="002D62"/>
                        </a:solidFill>
                        <a:latin typeface="Cambria Math"/>
                      </a:rPr>
                      <m:t>𝑈</m:t>
                    </m:r>
                  </m:oMath>
                </a14:m>
                <a:r>
                  <a:rPr lang="en-US" sz="1000" dirty="0" smtClean="0">
                    <a:solidFill>
                      <a:srgbClr val="002D62"/>
                    </a:solidFill>
                    <a:latin typeface="Arial" panose="020B0604020202020204" pitchFamily="34" charset="0"/>
                    <a:cs typeface="Arial" panose="020B0604020202020204" pitchFamily="34" charset="0"/>
                  </a:rPr>
                  <a:t> </a:t>
                </a:r>
                <a:r>
                  <a:rPr lang="en-US" sz="1000" dirty="0">
                    <a:solidFill>
                      <a:srgbClr val="002D62"/>
                    </a:solidFill>
                    <a:latin typeface="Arial" panose="020B0604020202020204" pitchFamily="34" charset="0"/>
                    <a:cs typeface="Arial" panose="020B0604020202020204" pitchFamily="34" charset="0"/>
                  </a:rPr>
                  <a:t>– </a:t>
                </a:r>
                <a:r>
                  <a:rPr lang="en-US" sz="1000" dirty="0" smtClean="0">
                    <a:solidFill>
                      <a:srgbClr val="002D62"/>
                    </a:solidFill>
                    <a:latin typeface="Arial" panose="020B0604020202020204" pitchFamily="34" charset="0"/>
                    <a:cs typeface="Arial" panose="020B0604020202020204" pitchFamily="34" charset="0"/>
                  </a:rPr>
                  <a:t>Overall heat transfer coefficient</a:t>
                </a:r>
              </a:p>
              <a:p>
                <a:pPr marL="285750" indent="-285750">
                  <a:buFont typeface="Arial" panose="020B0604020202020204" pitchFamily="34" charset="0"/>
                  <a:buChar char="•"/>
                </a:pPr>
                <a:r>
                  <a:rPr lang="en-US" sz="1000" i="1" dirty="0" smtClean="0">
                    <a:solidFill>
                      <a:srgbClr val="002D62"/>
                    </a:solidFill>
                    <a:latin typeface="Arial" panose="020B0604020202020204" pitchFamily="34" charset="0"/>
                    <a:cs typeface="Arial" panose="020B0604020202020204" pitchFamily="34" charset="0"/>
                  </a:rPr>
                  <a:t>h </a:t>
                </a:r>
                <a:r>
                  <a:rPr lang="en-US" sz="1000" dirty="0">
                    <a:solidFill>
                      <a:srgbClr val="002D62"/>
                    </a:solidFill>
                    <a:latin typeface="Arial" panose="020B0604020202020204" pitchFamily="34" charset="0"/>
                    <a:cs typeface="Arial" panose="020B0604020202020204" pitchFamily="34" charset="0"/>
                  </a:rPr>
                  <a:t>– </a:t>
                </a:r>
                <a:r>
                  <a:rPr lang="en-US" sz="1000" dirty="0" smtClean="0">
                    <a:solidFill>
                      <a:srgbClr val="002D62"/>
                    </a:solidFill>
                    <a:latin typeface="Arial" panose="020B0604020202020204" pitchFamily="34" charset="0"/>
                    <a:cs typeface="Arial" panose="020B0604020202020204" pitchFamily="34" charset="0"/>
                  </a:rPr>
                  <a:t>convective heat transfer coefficient</a:t>
                </a:r>
                <a:endParaRPr lang="en-US" sz="1000" i="1" dirty="0" smtClean="0">
                  <a:solidFill>
                    <a:srgbClr val="002D62"/>
                  </a:solidFill>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72845" y="5382842"/>
                <a:ext cx="5773479" cy="1031244"/>
              </a:xfrm>
              <a:prstGeom prst="rect">
                <a:avLst/>
              </a:prstGeom>
              <a:blipFill rotWithShape="1">
                <a:blip r:embed="rId6"/>
                <a:stretch>
                  <a:fillRect b="-1775"/>
                </a:stretch>
              </a:blipFill>
            </p:spPr>
            <p:txBody>
              <a:bodyPr/>
              <a:lstStyle/>
              <a:p>
                <a:r>
                  <a:rPr lang="en-US">
                    <a:noFill/>
                  </a:rPr>
                  <a:t> </a:t>
                </a:r>
              </a:p>
            </p:txBody>
          </p:sp>
        </mc:Fallback>
      </mc:AlternateContent>
      <p:sp>
        <p:nvSpPr>
          <p:cNvPr id="12" name="Content Placeholder 2"/>
          <p:cNvSpPr txBox="1">
            <a:spLocks/>
          </p:cNvSpPr>
          <p:nvPr/>
        </p:nvSpPr>
        <p:spPr>
          <a:xfrm>
            <a:off x="152400" y="1741260"/>
            <a:ext cx="5715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pitchFamily="34" charset="0"/>
              <a:buNone/>
            </a:pPr>
            <a:r>
              <a:rPr lang="en-US" sz="2000" u="sng" dirty="0" smtClean="0">
                <a:solidFill>
                  <a:srgbClr val="002D62"/>
                </a:solidFill>
                <a:effectLst/>
              </a:rPr>
              <a:t>Results/Accomplishments</a:t>
            </a:r>
          </a:p>
          <a:p>
            <a:pPr marL="569913" lvl="0" indent="-279400"/>
            <a:r>
              <a:rPr lang="en-US" sz="1800" dirty="0">
                <a:solidFill>
                  <a:srgbClr val="002D62"/>
                </a:solidFill>
                <a:effectLst/>
              </a:rPr>
              <a:t>Modeling and simulation</a:t>
            </a:r>
          </a:p>
          <a:p>
            <a:pPr marL="969963" lvl="1" indent="-279400"/>
            <a:r>
              <a:rPr lang="en-US" sz="1600" dirty="0" smtClean="0">
                <a:solidFill>
                  <a:srgbClr val="002D62"/>
                </a:solidFill>
                <a:effectLst/>
              </a:rPr>
              <a:t>Developed  model to estimate internal wall temperature simulation </a:t>
            </a:r>
            <a:r>
              <a:rPr lang="en-US" sz="1600" dirty="0">
                <a:solidFill>
                  <a:srgbClr val="002D62"/>
                </a:solidFill>
                <a:effectLst/>
              </a:rPr>
              <a:t>of heat transfer in the DST’s</a:t>
            </a:r>
          </a:p>
          <a:p>
            <a:pPr marL="0" indent="0">
              <a:spcAft>
                <a:spcPts val="600"/>
              </a:spcAft>
              <a:buFont typeface="Arial" pitchFamily="34" charset="0"/>
              <a:buNone/>
            </a:pPr>
            <a:endParaRPr lang="en-US" sz="2000" u="sng" dirty="0" smtClean="0">
              <a:solidFill>
                <a:srgbClr val="002D62"/>
              </a:solidFill>
              <a:effectLst/>
            </a:endParaRPr>
          </a:p>
        </p:txBody>
      </p:sp>
    </p:spTree>
    <p:extLst>
      <p:ext uri="{BB962C8B-B14F-4D97-AF65-F5344CB8AC3E}">
        <p14:creationId xmlns:p14="http://schemas.microsoft.com/office/powerpoint/2010/main" val="998770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19200"/>
            <a:ext cx="6705600" cy="838200"/>
          </a:xfrm>
        </p:spPr>
        <p:txBody>
          <a:bodyPr vert="horz" lIns="91440" tIns="45720" rIns="91440" bIns="45720" rtlCol="0" anchor="ctr">
            <a:noAutofit/>
          </a:bodyPr>
          <a:lstStyle/>
          <a:p>
            <a:r>
              <a:rPr lang="en-US" sz="2200" dirty="0"/>
              <a:t>Task 18.3 - Investigation Using an Infrared Temperature Sensor to Determine the Inside Wall Temperature of DSTs </a:t>
            </a:r>
            <a:br>
              <a:rPr lang="en-US" sz="2200" dirty="0"/>
            </a:br>
            <a:endParaRPr lang="en-US" sz="2200" dirty="0"/>
          </a:p>
        </p:txBody>
      </p:sp>
      <p:sp>
        <p:nvSpPr>
          <p:cNvPr id="5" name="Content Placeholder 2"/>
          <p:cNvSpPr>
            <a:spLocks noGrp="1"/>
          </p:cNvSpPr>
          <p:nvPr>
            <p:ph idx="1"/>
          </p:nvPr>
        </p:nvSpPr>
        <p:spPr>
          <a:xfrm>
            <a:off x="381000" y="2743200"/>
            <a:ext cx="8534400" cy="2971800"/>
          </a:xfrm>
        </p:spPr>
        <p:txBody>
          <a:bodyPr>
            <a:normAutofit/>
          </a:bodyPr>
          <a:lstStyle/>
          <a:p>
            <a:pPr>
              <a:lnSpc>
                <a:spcPct val="110000"/>
              </a:lnSpc>
              <a:spcAft>
                <a:spcPts val="600"/>
              </a:spcAft>
            </a:pPr>
            <a:r>
              <a:rPr lang="en-US" sz="1900" dirty="0" smtClean="0"/>
              <a:t>Improve current </a:t>
            </a:r>
            <a:r>
              <a:rPr lang="en-US" sz="1900" dirty="0" err="1" smtClean="0"/>
              <a:t>testbed</a:t>
            </a:r>
            <a:r>
              <a:rPr lang="en-US" sz="1900" dirty="0" smtClean="0"/>
              <a:t> with multiple thermocouples and a data acquisition system</a:t>
            </a:r>
          </a:p>
          <a:p>
            <a:pPr>
              <a:lnSpc>
                <a:spcPct val="110000"/>
              </a:lnSpc>
              <a:spcAft>
                <a:spcPts val="600"/>
              </a:spcAft>
            </a:pPr>
            <a:r>
              <a:rPr lang="en-US" sz="1900" dirty="0" smtClean="0"/>
              <a:t>Test the IR sensor with new system on </a:t>
            </a:r>
            <a:r>
              <a:rPr lang="en-US" sz="1900" dirty="0" err="1" smtClean="0"/>
              <a:t>testbed</a:t>
            </a:r>
            <a:r>
              <a:rPr lang="en-US" sz="1900" dirty="0" smtClean="0"/>
              <a:t> with different design parameters.  Validate using simulation models</a:t>
            </a:r>
          </a:p>
          <a:p>
            <a:pPr>
              <a:lnSpc>
                <a:spcPct val="110000"/>
              </a:lnSpc>
              <a:spcAft>
                <a:spcPts val="600"/>
              </a:spcAft>
            </a:pPr>
            <a:r>
              <a:rPr lang="en-US" sz="1900" dirty="0" smtClean="0"/>
              <a:t>Test the IR </a:t>
            </a:r>
            <a:r>
              <a:rPr lang="en-US" sz="1900" dirty="0"/>
              <a:t>sensor </a:t>
            </a:r>
            <a:r>
              <a:rPr lang="en-US" sz="1900" dirty="0" smtClean="0"/>
              <a:t>on sectional mock up </a:t>
            </a:r>
            <a:r>
              <a:rPr lang="en-US" sz="1900" dirty="0" err="1" smtClean="0"/>
              <a:t>testbed</a:t>
            </a:r>
            <a:r>
              <a:rPr lang="en-US" sz="1900" dirty="0" smtClean="0"/>
              <a:t> of DSTs tank </a:t>
            </a:r>
          </a:p>
          <a:p>
            <a:pPr>
              <a:lnSpc>
                <a:spcPct val="110000"/>
              </a:lnSpc>
              <a:spcAft>
                <a:spcPts val="600"/>
              </a:spcAft>
            </a:pPr>
            <a:r>
              <a:rPr lang="en-US" sz="1900" dirty="0" smtClean="0"/>
              <a:t>Investigate the integration of the IR sensor </a:t>
            </a:r>
            <a:r>
              <a:rPr lang="en-US" sz="1900" dirty="0"/>
              <a:t>into </a:t>
            </a:r>
            <a:r>
              <a:rPr lang="en-US" sz="1900" dirty="0" smtClean="0"/>
              <a:t>a robotic platform</a:t>
            </a:r>
            <a:endParaRPr lang="en-US" sz="1900" dirty="0"/>
          </a:p>
        </p:txBody>
      </p:sp>
      <p:sp>
        <p:nvSpPr>
          <p:cNvPr id="4" name="Rectangle 3"/>
          <p:cNvSpPr/>
          <p:nvPr/>
        </p:nvSpPr>
        <p:spPr>
          <a:xfrm>
            <a:off x="685799" y="2133600"/>
            <a:ext cx="4028219" cy="400110"/>
          </a:xfrm>
          <a:prstGeom prst="rect">
            <a:avLst/>
          </a:prstGeom>
        </p:spPr>
        <p:txBody>
          <a:bodyPr wrap="none">
            <a:spAutoFit/>
          </a:bodyPr>
          <a:lstStyle/>
          <a:p>
            <a:pPr>
              <a:spcAft>
                <a:spcPts val="600"/>
              </a:spcAft>
            </a:pPr>
            <a:r>
              <a:rPr lang="en-US" sz="2000" u="sng" dirty="0">
                <a:solidFill>
                  <a:srgbClr val="002D62"/>
                </a:solidFill>
                <a:latin typeface="Arial" panose="020B0604020202020204" pitchFamily="34" charset="0"/>
                <a:cs typeface="Arial" panose="020B0604020202020204" pitchFamily="34" charset="0"/>
              </a:rPr>
              <a:t>Tasks for FIU Performance Year 7</a:t>
            </a:r>
          </a:p>
        </p:txBody>
      </p:sp>
    </p:spTree>
    <p:extLst>
      <p:ext uri="{BB962C8B-B14F-4D97-AF65-F5344CB8AC3E}">
        <p14:creationId xmlns:p14="http://schemas.microsoft.com/office/powerpoint/2010/main" val="551424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9081" y="762000"/>
            <a:ext cx="6679994" cy="838200"/>
          </a:xfrm>
        </p:spPr>
        <p:txBody>
          <a:bodyPr wrap="square" numCol="1" anchorCtr="0" compatLnSpc="1">
            <a:prstTxWarp prst="textNoShape">
              <a:avLst/>
            </a:prstTxWarp>
            <a:noAutofit/>
          </a:bodyPr>
          <a:lstStyle/>
          <a:p>
            <a:r>
              <a:rPr lang="en-US" sz="2400" dirty="0">
                <a:latin typeface="Arial" panose="020B0604020202020204" pitchFamily="34" charset="0"/>
                <a:cs typeface="Arial" panose="020B0604020202020204" pitchFamily="34" charset="0"/>
              </a:rPr>
              <a:t>Task </a:t>
            </a:r>
            <a:r>
              <a:rPr lang="en-US" sz="2400" dirty="0" smtClean="0">
                <a:latin typeface="Arial" panose="020B0604020202020204" pitchFamily="34" charset="0"/>
                <a:cs typeface="Arial" panose="020B0604020202020204" pitchFamily="34" charset="0"/>
              </a:rPr>
              <a:t>19.1 – Pipeline Corrosion and Erosion Evaluation</a:t>
            </a:r>
            <a:endParaRPr lang="en-US" sz="2400" dirty="0">
              <a:effectLst/>
              <a:latin typeface="Arial" panose="020B0604020202020204" pitchFamily="34" charset="0"/>
              <a:cs typeface="Arial" panose="020B0604020202020204" pitchFamily="34" charset="0"/>
            </a:endParaRPr>
          </a:p>
        </p:txBody>
      </p:sp>
      <p:sp>
        <p:nvSpPr>
          <p:cNvPr id="2" name="TextBox 1"/>
          <p:cNvSpPr txBox="1"/>
          <p:nvPr/>
        </p:nvSpPr>
        <p:spPr>
          <a:xfrm>
            <a:off x="7531331" y="-1729047"/>
            <a:ext cx="184731" cy="369332"/>
          </a:xfrm>
          <a:prstGeom prst="rect">
            <a:avLst/>
          </a:prstGeom>
          <a:noFill/>
        </p:spPr>
        <p:txBody>
          <a:bodyPr wrap="none" rtlCol="0">
            <a:spAutoFit/>
          </a:bodyPr>
          <a:lstStyle/>
          <a:p>
            <a:endParaRPr lang="en-US" dirty="0">
              <a:solidFill>
                <a:prstClr val="black"/>
              </a:solidFill>
            </a:endParaRPr>
          </a:p>
        </p:txBody>
      </p:sp>
      <p:sp>
        <p:nvSpPr>
          <p:cNvPr id="15" name="Content Placeholder 2"/>
          <p:cNvSpPr>
            <a:spLocks noGrp="1"/>
          </p:cNvSpPr>
          <p:nvPr>
            <p:ph idx="1"/>
          </p:nvPr>
        </p:nvSpPr>
        <p:spPr>
          <a:xfrm>
            <a:off x="609600" y="1600200"/>
            <a:ext cx="4724400" cy="3352044"/>
          </a:xfrm>
        </p:spPr>
        <p:txBody>
          <a:bodyPr>
            <a:normAutofit fontScale="70000" lnSpcReduction="20000"/>
          </a:bodyPr>
          <a:lstStyle/>
          <a:p>
            <a:pPr indent="0">
              <a:spcAft>
                <a:spcPts val="600"/>
              </a:spcAft>
              <a:buClr>
                <a:prstClr val="white"/>
              </a:buClr>
              <a:buNone/>
            </a:pPr>
            <a:r>
              <a:rPr lang="en-US" sz="3200" b="0" u="sng" dirty="0"/>
              <a:t>Background </a:t>
            </a:r>
          </a:p>
          <a:p>
            <a:pPr algn="just">
              <a:lnSpc>
                <a:spcPct val="110000"/>
              </a:lnSpc>
              <a:spcAft>
                <a:spcPts val="600"/>
              </a:spcAft>
              <a:buClr>
                <a:schemeClr val="bg1"/>
              </a:buClr>
            </a:pPr>
            <a:r>
              <a:rPr lang="en-US" sz="2600" b="0" dirty="0"/>
              <a:t>Due to uncertainties regarding the structural integrity of pipelines at Hanford, a Fitness-for-Service (FFS) program for the Waste Transfer System has been implemented. </a:t>
            </a:r>
            <a:endParaRPr lang="en-US" sz="2600" b="0" dirty="0" smtClean="0"/>
          </a:p>
          <a:p>
            <a:pPr algn="just">
              <a:lnSpc>
                <a:spcPct val="110000"/>
              </a:lnSpc>
              <a:spcAft>
                <a:spcPts val="600"/>
              </a:spcAft>
              <a:buClr>
                <a:schemeClr val="bg1"/>
              </a:buClr>
            </a:pPr>
            <a:r>
              <a:rPr lang="en-US" sz="2600" b="0" dirty="0" smtClean="0"/>
              <a:t>A </a:t>
            </a:r>
            <a:r>
              <a:rPr lang="en-US" sz="2600" b="0" dirty="0"/>
              <a:t>direct inspection and assessment of the condition of buried pipelines is required to evaluate the corrosion and erosion wear rates</a:t>
            </a:r>
            <a:r>
              <a:rPr lang="en-US" sz="2600" b="0" dirty="0" smtClean="0"/>
              <a:t>. </a:t>
            </a:r>
          </a:p>
          <a:p>
            <a:pPr algn="just">
              <a:lnSpc>
                <a:spcPct val="110000"/>
              </a:lnSpc>
              <a:spcAft>
                <a:spcPts val="600"/>
              </a:spcAft>
              <a:buClr>
                <a:schemeClr val="bg1"/>
              </a:buClr>
            </a:pPr>
            <a:r>
              <a:rPr lang="en-US" sz="2600" b="0" dirty="0" smtClean="0"/>
              <a:t>To predict </a:t>
            </a:r>
            <a:r>
              <a:rPr lang="en-US" sz="2600" b="0" dirty="0"/>
              <a:t>the existing system’s remaining useful </a:t>
            </a:r>
            <a:r>
              <a:rPr lang="en-US" sz="2600" b="0" dirty="0" smtClean="0"/>
              <a:t>life</a:t>
            </a:r>
            <a:endParaRPr lang="en-US" sz="2600" b="0" dirty="0"/>
          </a:p>
        </p:txBody>
      </p:sp>
      <p:sp>
        <p:nvSpPr>
          <p:cNvPr id="19" name="Rectangle 18"/>
          <p:cNvSpPr/>
          <p:nvPr/>
        </p:nvSpPr>
        <p:spPr>
          <a:xfrm>
            <a:off x="6019800" y="4751445"/>
            <a:ext cx="2646012" cy="276999"/>
          </a:xfrm>
          <a:prstGeom prst="rect">
            <a:avLst/>
          </a:prstGeom>
        </p:spPr>
        <p:txBody>
          <a:bodyPr wrap="square">
            <a:spAutoFit/>
          </a:bodyPr>
          <a:lstStyle/>
          <a:p>
            <a:pPr algn="ctr"/>
            <a:r>
              <a:rPr lang="en-US" sz="1200" dirty="0" smtClean="0">
                <a:solidFill>
                  <a:srgbClr val="002D62"/>
                </a:solidFill>
                <a:latin typeface="Arial" panose="020B0604020202020204" pitchFamily="34" charset="0"/>
                <a:cs typeface="Arial" panose="020B0604020202020204" pitchFamily="34" charset="0"/>
              </a:rPr>
              <a:t>UT sensors</a:t>
            </a:r>
            <a:endParaRPr lang="en-US" sz="1200" dirty="0">
              <a:solidFill>
                <a:srgbClr val="002D62"/>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667000"/>
            <a:ext cx="250507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5191570"/>
            <a:ext cx="8763001" cy="1031051"/>
          </a:xfrm>
          <a:prstGeom prst="rect">
            <a:avLst/>
          </a:prstGeom>
        </p:spPr>
        <p:txBody>
          <a:bodyPr wrap="square">
            <a:spAutoFit/>
          </a:bodyPr>
          <a:lstStyle/>
          <a:p>
            <a:pPr>
              <a:spcAft>
                <a:spcPts val="600"/>
              </a:spcAft>
              <a:buClr>
                <a:prstClr val="white"/>
              </a:buClr>
            </a:pPr>
            <a:r>
              <a:rPr lang="en-US" sz="2000" u="sng" dirty="0">
                <a:solidFill>
                  <a:srgbClr val="002D62"/>
                </a:solidFill>
                <a:latin typeface="Arial" panose="020B0604020202020204" pitchFamily="34" charset="0"/>
                <a:cs typeface="Arial" panose="020B0604020202020204" pitchFamily="34" charset="0"/>
              </a:rPr>
              <a:t>Objective </a:t>
            </a:r>
          </a:p>
          <a:p>
            <a:r>
              <a:rPr lang="en-US" dirty="0">
                <a:solidFill>
                  <a:srgbClr val="002D62"/>
                </a:solidFill>
                <a:latin typeface="Arial" panose="020B0604020202020204" pitchFamily="34" charset="0"/>
                <a:cs typeface="Arial" panose="020B0604020202020204" pitchFamily="34" charset="0"/>
              </a:rPr>
              <a:t>Investigate the use </a:t>
            </a:r>
            <a:r>
              <a:rPr lang="en-US" dirty="0" smtClean="0">
                <a:solidFill>
                  <a:srgbClr val="002D62"/>
                </a:solidFill>
                <a:latin typeface="Arial" panose="020B0604020202020204" pitchFamily="34" charset="0"/>
                <a:cs typeface="Arial" panose="020B0604020202020204" pitchFamily="34" charset="0"/>
              </a:rPr>
              <a:t>of </a:t>
            </a:r>
            <a:r>
              <a:rPr lang="en-US" dirty="0">
                <a:solidFill>
                  <a:srgbClr val="002D62"/>
                </a:solidFill>
                <a:latin typeface="Arial" panose="020B0604020202020204" pitchFamily="34" charset="0"/>
                <a:cs typeface="Arial" panose="020B0604020202020204" pitchFamily="34" charset="0"/>
              </a:rPr>
              <a:t>remote permanently </a:t>
            </a:r>
            <a:r>
              <a:rPr lang="en-US" dirty="0" smtClean="0">
                <a:solidFill>
                  <a:srgbClr val="002D62"/>
                </a:solidFill>
                <a:latin typeface="Arial" panose="020B0604020202020204" pitchFamily="34" charset="0"/>
                <a:cs typeface="Arial" panose="020B0604020202020204" pitchFamily="34" charset="0"/>
              </a:rPr>
              <a:t>mounted </a:t>
            </a:r>
            <a:r>
              <a:rPr lang="en-US" dirty="0">
                <a:solidFill>
                  <a:srgbClr val="002D62"/>
                </a:solidFill>
                <a:latin typeface="Arial" panose="020B0604020202020204" pitchFamily="34" charset="0"/>
                <a:cs typeface="Arial" panose="020B0604020202020204" pitchFamily="34" charset="0"/>
              </a:rPr>
              <a:t>Ultrasonic Transducer (UT) systems for measuring pipe wall thickness </a:t>
            </a:r>
          </a:p>
        </p:txBody>
      </p:sp>
    </p:spTree>
    <p:extLst>
      <p:ext uri="{BB962C8B-B14F-4D97-AF65-F5344CB8AC3E}">
        <p14:creationId xmlns:p14="http://schemas.microsoft.com/office/powerpoint/2010/main" val="4094911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2400" dirty="0"/>
              <a:t>Task 19.1 - Pipeline Corrosion and Erosion Evaluation</a:t>
            </a:r>
            <a:endParaRPr lang="en-US" dirty="0"/>
          </a:p>
        </p:txBody>
      </p:sp>
      <p:sp>
        <p:nvSpPr>
          <p:cNvPr id="3" name="Content Placeholder 2"/>
          <p:cNvSpPr>
            <a:spLocks noGrp="1"/>
          </p:cNvSpPr>
          <p:nvPr>
            <p:ph idx="1"/>
          </p:nvPr>
        </p:nvSpPr>
        <p:spPr>
          <a:xfrm>
            <a:off x="114300" y="1641277"/>
            <a:ext cx="5722886" cy="4800600"/>
          </a:xfrm>
        </p:spPr>
        <p:txBody>
          <a:bodyPr>
            <a:normAutofit lnSpcReduction="10000"/>
          </a:bodyPr>
          <a:lstStyle/>
          <a:p>
            <a:pPr marL="0" indent="0">
              <a:spcAft>
                <a:spcPts val="600"/>
              </a:spcAft>
              <a:buNone/>
            </a:pPr>
            <a:r>
              <a:rPr lang="en-US" sz="2000" u="sng" dirty="0"/>
              <a:t>Results/Accomplishments</a:t>
            </a:r>
          </a:p>
          <a:p>
            <a:pPr marL="287337" indent="0" algn="ctr">
              <a:buNone/>
            </a:pPr>
            <a:endParaRPr lang="en-US" sz="1300" b="1" u="sng" dirty="0" smtClean="0"/>
          </a:p>
          <a:p>
            <a:pPr marL="574675" indent="-287338"/>
            <a:r>
              <a:rPr lang="en-US" sz="2000" dirty="0" smtClean="0"/>
              <a:t>Evaluated various couplants (gel and dry) for UT sensing using an Olympus dual element sensor</a:t>
            </a:r>
          </a:p>
          <a:p>
            <a:pPr marL="974725" lvl="1" indent="-287338"/>
            <a:r>
              <a:rPr lang="en-US" sz="1600" dirty="0" smtClean="0"/>
              <a:t>Dry couplants provided inconsistent results</a:t>
            </a:r>
          </a:p>
          <a:p>
            <a:pPr marL="974725" lvl="1" indent="-287338"/>
            <a:r>
              <a:rPr lang="en-US" sz="1600" dirty="0" smtClean="0"/>
              <a:t>Vacuum testing was conducted to evaluate removal of air gaps</a:t>
            </a:r>
          </a:p>
          <a:p>
            <a:pPr marL="574675" indent="-287338"/>
            <a:r>
              <a:rPr lang="en-US" sz="2000" dirty="0" smtClean="0"/>
              <a:t>Conducted a review of alternative sensor systems that meet the site requirements </a:t>
            </a:r>
          </a:p>
          <a:p>
            <a:pPr marL="974725" lvl="1" indent="-287338"/>
            <a:r>
              <a:rPr lang="en-US" sz="1600" dirty="0" smtClean="0"/>
              <a:t>dry couplant, small sizes, accuracy of 0.001 in, semi permanent mounting, rad environment</a:t>
            </a:r>
          </a:p>
          <a:p>
            <a:pPr marL="574675" indent="-287338"/>
            <a:r>
              <a:rPr lang="en-US" sz="2000" dirty="0" smtClean="0"/>
              <a:t>Down selected sensors to two </a:t>
            </a:r>
          </a:p>
          <a:p>
            <a:pPr marL="974725" lvl="1" indent="-287338"/>
            <a:r>
              <a:rPr lang="en-US" sz="1600" dirty="0" err="1" smtClean="0"/>
              <a:t>Permasense</a:t>
            </a:r>
            <a:r>
              <a:rPr lang="en-US" sz="1600" dirty="0" smtClean="0"/>
              <a:t> guided wave sensors – limited to 2 sensors for 2 in diameter pipes</a:t>
            </a:r>
          </a:p>
          <a:p>
            <a:pPr marL="974725" lvl="1" indent="-287338"/>
            <a:r>
              <a:rPr lang="en-US" sz="1600" dirty="0" err="1" smtClean="0"/>
              <a:t>Ultran</a:t>
            </a:r>
            <a:r>
              <a:rPr lang="en-US" sz="1600" dirty="0" smtClean="0"/>
              <a:t> Group – couplant free sensors</a:t>
            </a:r>
          </a:p>
        </p:txBody>
      </p:sp>
      <p:pic>
        <p:nvPicPr>
          <p:cNvPr id="7" name="Picture 6" descr="C:\Users\aaravell\Desktop\gg.jpg"/>
          <p:cNvPicPr/>
          <p:nvPr/>
        </p:nvPicPr>
        <p:blipFill>
          <a:blip r:embed="rId2">
            <a:extLst>
              <a:ext uri="{28A0092B-C50C-407E-A947-70E740481C1C}">
                <a14:useLocalDpi xmlns:a14="http://schemas.microsoft.com/office/drawing/2010/main" val="0"/>
              </a:ext>
            </a:extLst>
          </a:blip>
          <a:srcRect/>
          <a:stretch>
            <a:fillRect/>
          </a:stretch>
        </p:blipFill>
        <p:spPr bwMode="auto">
          <a:xfrm>
            <a:off x="6469577" y="4419600"/>
            <a:ext cx="2036445" cy="1374140"/>
          </a:xfrm>
          <a:prstGeom prst="rect">
            <a:avLst/>
          </a:prstGeom>
          <a:noFill/>
          <a:ln>
            <a:noFill/>
          </a:ln>
        </p:spPr>
      </p:pic>
      <p:sp>
        <p:nvSpPr>
          <p:cNvPr id="8" name="Rectangle 7"/>
          <p:cNvSpPr/>
          <p:nvPr/>
        </p:nvSpPr>
        <p:spPr>
          <a:xfrm>
            <a:off x="6019800" y="5942111"/>
            <a:ext cx="3119765" cy="307777"/>
          </a:xfrm>
          <a:prstGeom prst="rect">
            <a:avLst/>
          </a:prstGeom>
        </p:spPr>
        <p:txBody>
          <a:bodyPr wrap="none">
            <a:spAutoFit/>
          </a:bodyPr>
          <a:lstStyle/>
          <a:p>
            <a:r>
              <a:rPr lang="en-US" sz="1400" dirty="0" err="1">
                <a:solidFill>
                  <a:srgbClr val="002D62"/>
                </a:solidFill>
                <a:latin typeface="Arial" panose="020B0604020202020204" pitchFamily="34" charset="0"/>
                <a:cs typeface="Arial" panose="020B0604020202020204" pitchFamily="34" charset="0"/>
              </a:rPr>
              <a:t>Permasense</a:t>
            </a:r>
            <a:r>
              <a:rPr lang="en-US" sz="1400" dirty="0">
                <a:solidFill>
                  <a:srgbClr val="002D62"/>
                </a:solidFill>
                <a:latin typeface="Arial" panose="020B0604020202020204" pitchFamily="34" charset="0"/>
                <a:cs typeface="Arial" panose="020B0604020202020204" pitchFamily="34" charset="0"/>
              </a:rPr>
              <a:t> – guided wave sensors </a:t>
            </a:r>
            <a:endParaRPr lang="en-US" sz="1400" dirty="0">
              <a:solidFill>
                <a:prstClr val="black"/>
              </a:solidFill>
            </a:endParaRPr>
          </a:p>
        </p:txBody>
      </p:sp>
      <p:pic>
        <p:nvPicPr>
          <p:cNvPr id="9" name="Picture 8" descr="H:\Project_2 (DOE WM 2015 - Erosion_corrosion)\IMG_233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7186" y="2209800"/>
            <a:ext cx="1356995" cy="1450165"/>
          </a:xfrm>
          <a:prstGeom prst="rect">
            <a:avLst/>
          </a:prstGeom>
          <a:noFill/>
          <a:ln>
            <a:noFill/>
          </a:ln>
        </p:spPr>
      </p:pic>
      <p:pic>
        <p:nvPicPr>
          <p:cNvPr id="10" name="Picture 9" descr="H:\Project_2 (DOE WM 2015 - Erosion_corrosion)\ULTRAN _vlf-contact-Immersion-transducer-image.jpg"/>
          <p:cNvPicPr/>
          <p:nvPr/>
        </p:nvPicPr>
        <p:blipFill>
          <a:blip r:embed="rId4">
            <a:extLst>
              <a:ext uri="{28A0092B-C50C-407E-A947-70E740481C1C}">
                <a14:useLocalDpi xmlns:a14="http://schemas.microsoft.com/office/drawing/2010/main" val="0"/>
              </a:ext>
            </a:extLst>
          </a:blip>
          <a:srcRect/>
          <a:stretch>
            <a:fillRect/>
          </a:stretch>
        </p:blipFill>
        <p:spPr bwMode="auto">
          <a:xfrm>
            <a:off x="7291715" y="2316563"/>
            <a:ext cx="1623685" cy="1188638"/>
          </a:xfrm>
          <a:prstGeom prst="rect">
            <a:avLst/>
          </a:prstGeom>
          <a:noFill/>
          <a:ln>
            <a:noFill/>
          </a:ln>
        </p:spPr>
      </p:pic>
      <p:sp>
        <p:nvSpPr>
          <p:cNvPr id="11" name="Rectangle 10"/>
          <p:cNvSpPr/>
          <p:nvPr/>
        </p:nvSpPr>
        <p:spPr>
          <a:xfrm>
            <a:off x="5981700" y="3733800"/>
            <a:ext cx="2380716" cy="307777"/>
          </a:xfrm>
          <a:prstGeom prst="rect">
            <a:avLst/>
          </a:prstGeom>
        </p:spPr>
        <p:txBody>
          <a:bodyPr wrap="none">
            <a:spAutoFit/>
          </a:bodyPr>
          <a:lstStyle/>
          <a:p>
            <a:r>
              <a:rPr lang="en-US" sz="1400" dirty="0" err="1">
                <a:solidFill>
                  <a:srgbClr val="002D62"/>
                </a:solidFill>
                <a:latin typeface="Arial" panose="020B0604020202020204" pitchFamily="34" charset="0"/>
                <a:cs typeface="Arial" panose="020B0604020202020204" pitchFamily="34" charset="0"/>
              </a:rPr>
              <a:t>Ultran</a:t>
            </a:r>
            <a:r>
              <a:rPr lang="en-US" sz="1400" dirty="0">
                <a:solidFill>
                  <a:srgbClr val="002D62"/>
                </a:solidFill>
                <a:latin typeface="Arial" panose="020B0604020202020204" pitchFamily="34" charset="0"/>
                <a:cs typeface="Arial" panose="020B0604020202020204" pitchFamily="34" charset="0"/>
              </a:rPr>
              <a:t> WD 25-2 UT sensors</a:t>
            </a:r>
          </a:p>
        </p:txBody>
      </p:sp>
    </p:spTree>
    <p:extLst>
      <p:ext uri="{BB962C8B-B14F-4D97-AF65-F5344CB8AC3E}">
        <p14:creationId xmlns:p14="http://schemas.microsoft.com/office/powerpoint/2010/main" val="1257786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6705600" cy="838200"/>
          </a:xfrm>
        </p:spPr>
        <p:txBody>
          <a:bodyPr vert="horz" lIns="91440" tIns="45720" rIns="91440" bIns="45720" rtlCol="0" anchor="ctr">
            <a:normAutofit/>
          </a:bodyPr>
          <a:lstStyle/>
          <a:p>
            <a:r>
              <a:rPr lang="en-US" sz="2400" dirty="0"/>
              <a:t>Task 19.1 - Pipeline Corrosion and Erosion Evaluation</a:t>
            </a:r>
          </a:p>
        </p:txBody>
      </p:sp>
      <p:sp>
        <p:nvSpPr>
          <p:cNvPr id="5" name="Content Placeholder 2"/>
          <p:cNvSpPr>
            <a:spLocks noGrp="1"/>
          </p:cNvSpPr>
          <p:nvPr>
            <p:ph idx="1"/>
          </p:nvPr>
        </p:nvSpPr>
        <p:spPr>
          <a:xfrm>
            <a:off x="608176" y="1981200"/>
            <a:ext cx="8154824" cy="3962400"/>
          </a:xfrm>
        </p:spPr>
        <p:txBody>
          <a:bodyPr>
            <a:normAutofit/>
          </a:bodyPr>
          <a:lstStyle/>
          <a:p>
            <a:pPr marL="0" lvl="0" indent="0">
              <a:spcBef>
                <a:spcPts val="0"/>
              </a:spcBef>
              <a:spcAft>
                <a:spcPts val="600"/>
              </a:spcAft>
              <a:buNone/>
            </a:pPr>
            <a:r>
              <a:rPr lang="en-US" sz="2000" u="sng" dirty="0"/>
              <a:t>Tasks for FIU Performance Year </a:t>
            </a:r>
            <a:r>
              <a:rPr lang="en-US" sz="2000" u="sng" dirty="0" smtClean="0"/>
              <a:t>7</a:t>
            </a:r>
          </a:p>
          <a:p>
            <a:pPr marL="0" lvl="0" indent="0">
              <a:spcBef>
                <a:spcPts val="0"/>
              </a:spcBef>
              <a:spcAft>
                <a:spcPts val="600"/>
              </a:spcAft>
              <a:buNone/>
            </a:pPr>
            <a:endParaRPr lang="en-US" sz="2000" u="sng" dirty="0"/>
          </a:p>
          <a:p>
            <a:pPr>
              <a:lnSpc>
                <a:spcPct val="110000"/>
              </a:lnSpc>
              <a:spcAft>
                <a:spcPts val="600"/>
              </a:spcAft>
            </a:pPr>
            <a:r>
              <a:rPr lang="en-US" sz="1900" dirty="0" smtClean="0"/>
              <a:t>Assess the accuracy of the </a:t>
            </a:r>
            <a:r>
              <a:rPr lang="en-US" sz="1900" dirty="0" err="1" smtClean="0"/>
              <a:t>Permasence</a:t>
            </a:r>
            <a:r>
              <a:rPr lang="en-US" sz="1900" dirty="0" smtClean="0"/>
              <a:t> sensors on pipe sections and fittings (2, 3 and 4 inch diameters systems).</a:t>
            </a:r>
            <a:endParaRPr lang="en-US" sz="1900" dirty="0"/>
          </a:p>
          <a:p>
            <a:pPr>
              <a:lnSpc>
                <a:spcPct val="110000"/>
              </a:lnSpc>
              <a:spcAft>
                <a:spcPts val="600"/>
              </a:spcAft>
            </a:pPr>
            <a:r>
              <a:rPr lang="en-US" sz="1900" dirty="0" smtClean="0"/>
              <a:t>Develop experimental test loop to validate the use of the sensors.  Determine optimal simulants to age/</a:t>
            </a:r>
            <a:r>
              <a:rPr lang="en-US" sz="1900" dirty="0" err="1" smtClean="0"/>
              <a:t>errode</a:t>
            </a:r>
            <a:r>
              <a:rPr lang="en-US" sz="1900" dirty="0" smtClean="0"/>
              <a:t> the pipe loop.</a:t>
            </a:r>
          </a:p>
          <a:p>
            <a:pPr>
              <a:lnSpc>
                <a:spcPct val="110000"/>
              </a:lnSpc>
              <a:spcAft>
                <a:spcPts val="600"/>
              </a:spcAft>
            </a:pPr>
            <a:r>
              <a:rPr lang="en-US" sz="1900" dirty="0" smtClean="0"/>
              <a:t>Evaluate the sensors on the DST sectional mock-up.</a:t>
            </a:r>
            <a:endParaRPr lang="en-US" sz="1900" dirty="0"/>
          </a:p>
          <a:p>
            <a:pPr>
              <a:lnSpc>
                <a:spcPct val="110000"/>
              </a:lnSpc>
              <a:spcAft>
                <a:spcPts val="600"/>
              </a:spcAft>
            </a:pPr>
            <a:r>
              <a:rPr lang="en-US" sz="1900" dirty="0"/>
              <a:t>Investigate the </a:t>
            </a:r>
            <a:r>
              <a:rPr lang="en-US" sz="1900" dirty="0" smtClean="0"/>
              <a:t>potential </a:t>
            </a:r>
            <a:r>
              <a:rPr lang="en-US" sz="1900" dirty="0"/>
              <a:t>integration </a:t>
            </a:r>
            <a:r>
              <a:rPr lang="en-US" sz="1900" dirty="0" smtClean="0"/>
              <a:t>of the sensors into </a:t>
            </a:r>
            <a:r>
              <a:rPr lang="en-US" sz="1900" dirty="0"/>
              <a:t>robotic </a:t>
            </a:r>
            <a:r>
              <a:rPr lang="en-US" sz="1900" dirty="0" smtClean="0"/>
              <a:t>devices.</a:t>
            </a:r>
            <a:endParaRPr lang="en-US" sz="1900" dirty="0"/>
          </a:p>
        </p:txBody>
      </p:sp>
    </p:spTree>
    <p:extLst>
      <p:ext uri="{BB962C8B-B14F-4D97-AF65-F5344CB8AC3E}">
        <p14:creationId xmlns:p14="http://schemas.microsoft.com/office/powerpoint/2010/main" val="1041631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400"/>
            <a:ext cx="6679994" cy="838200"/>
          </a:xfrm>
        </p:spPr>
        <p:txBody>
          <a:bodyPr>
            <a:noAutofit/>
          </a:bodyPr>
          <a:lstStyle/>
          <a:p>
            <a:r>
              <a:rPr lang="en-US" sz="2400" dirty="0" smtClean="0">
                <a:effectLst/>
              </a:rPr>
              <a:t>Task </a:t>
            </a:r>
            <a:r>
              <a:rPr lang="en-US" sz="2400" dirty="0">
                <a:effectLst/>
              </a:rPr>
              <a:t>19.2 </a:t>
            </a:r>
            <a:r>
              <a:rPr lang="en-US" sz="2400" dirty="0" smtClean="0">
                <a:effectLst/>
              </a:rPr>
              <a:t>- Evaluation </a:t>
            </a:r>
            <a:r>
              <a:rPr lang="en-US" sz="2400" dirty="0">
                <a:effectLst/>
              </a:rPr>
              <a:t>of Nonmetallic Components in the Waste Transfer System</a:t>
            </a:r>
          </a:p>
        </p:txBody>
      </p:sp>
      <p:sp>
        <p:nvSpPr>
          <p:cNvPr id="3" name="Content Placeholder 2"/>
          <p:cNvSpPr>
            <a:spLocks noGrp="1"/>
          </p:cNvSpPr>
          <p:nvPr>
            <p:ph idx="1"/>
          </p:nvPr>
        </p:nvSpPr>
        <p:spPr>
          <a:xfrm>
            <a:off x="457200" y="1981200"/>
            <a:ext cx="8229600" cy="5943600"/>
          </a:xfrm>
        </p:spPr>
        <p:txBody>
          <a:bodyPr>
            <a:normAutofit fontScale="40000" lnSpcReduction="20000"/>
          </a:bodyPr>
          <a:lstStyle/>
          <a:p>
            <a:pPr marL="0" indent="0">
              <a:lnSpc>
                <a:spcPct val="120000"/>
              </a:lnSpc>
              <a:buNone/>
            </a:pPr>
            <a:r>
              <a:rPr lang="en-US" sz="5000" u="sng" dirty="0" smtClean="0">
                <a:effectLst/>
              </a:rPr>
              <a:t>Background:</a:t>
            </a:r>
          </a:p>
          <a:p>
            <a:pPr lvl="0" algn="just">
              <a:lnSpc>
                <a:spcPct val="120000"/>
              </a:lnSpc>
            </a:pPr>
            <a:r>
              <a:rPr lang="en-US" sz="4500" dirty="0" smtClean="0">
                <a:effectLst/>
              </a:rPr>
              <a:t>Nonmetallic </a:t>
            </a:r>
            <a:r>
              <a:rPr lang="en-US" sz="4500" dirty="0">
                <a:effectLst/>
              </a:rPr>
              <a:t>materials are used in the </a:t>
            </a:r>
            <a:r>
              <a:rPr lang="en-US" sz="4500" dirty="0" smtClean="0">
                <a:effectLst/>
              </a:rPr>
              <a:t>US DOE’s Hanford </a:t>
            </a:r>
            <a:r>
              <a:rPr lang="en-US" sz="4500" dirty="0">
                <a:effectLst/>
              </a:rPr>
              <a:t>Site Tank Farm waste transfer system. </a:t>
            </a:r>
            <a:r>
              <a:rPr lang="en-US" sz="4500" dirty="0" smtClean="0">
                <a:effectLst/>
              </a:rPr>
              <a:t>These include inner </a:t>
            </a:r>
            <a:r>
              <a:rPr lang="en-US" sz="4500" dirty="0">
                <a:effectLst/>
              </a:rPr>
              <a:t>primary hoses in the </a:t>
            </a:r>
            <a:r>
              <a:rPr lang="en-US" sz="4500" dirty="0" smtClean="0">
                <a:effectLst/>
              </a:rPr>
              <a:t>HIHTLs, Garlock</a:t>
            </a:r>
            <a:r>
              <a:rPr lang="en-US" sz="4500" baseline="30000" dirty="0" smtClean="0">
                <a:effectLst/>
              </a:rPr>
              <a:t>®</a:t>
            </a:r>
            <a:r>
              <a:rPr lang="en-US" sz="4500" dirty="0" smtClean="0">
                <a:effectLst/>
              </a:rPr>
              <a:t> </a:t>
            </a:r>
            <a:r>
              <a:rPr lang="en-US" sz="4500" dirty="0">
                <a:effectLst/>
              </a:rPr>
              <a:t>gaskets, </a:t>
            </a:r>
            <a:r>
              <a:rPr lang="en-US" sz="4500" dirty="0" smtClean="0">
                <a:effectLst/>
              </a:rPr>
              <a:t>EPDM </a:t>
            </a:r>
            <a:r>
              <a:rPr lang="en-US" sz="4500" dirty="0">
                <a:effectLst/>
              </a:rPr>
              <a:t>O-rings, and other nonmetallic materials. </a:t>
            </a:r>
            <a:endParaRPr lang="en-US" sz="4500" dirty="0" smtClean="0">
              <a:effectLst/>
            </a:endParaRPr>
          </a:p>
          <a:p>
            <a:pPr lvl="0" algn="just">
              <a:lnSpc>
                <a:spcPct val="120000"/>
              </a:lnSpc>
            </a:pPr>
            <a:r>
              <a:rPr lang="en-US" sz="4500" dirty="0">
                <a:effectLst/>
              </a:rPr>
              <a:t>N</a:t>
            </a:r>
            <a:r>
              <a:rPr lang="en-US" sz="4500" dirty="0" smtClean="0">
                <a:effectLst/>
              </a:rPr>
              <a:t>onmetallic </a:t>
            </a:r>
            <a:r>
              <a:rPr lang="en-US" sz="4500" dirty="0">
                <a:effectLst/>
              </a:rPr>
              <a:t>materials are exposed to β and γ irradiation, caustic solutions as well as high temperatures and pressure stressors.  </a:t>
            </a:r>
            <a:r>
              <a:rPr lang="en-US" sz="4500" dirty="0" smtClean="0">
                <a:effectLst/>
              </a:rPr>
              <a:t>How they react </a:t>
            </a:r>
            <a:r>
              <a:rPr lang="en-US" sz="4500" dirty="0">
                <a:effectLst/>
              </a:rPr>
              <a:t>to each of these stressors individually has been well </a:t>
            </a:r>
            <a:r>
              <a:rPr lang="en-US" sz="4500" dirty="0" smtClean="0">
                <a:effectLst/>
              </a:rPr>
              <a:t>established, but simultaneous </a:t>
            </a:r>
            <a:r>
              <a:rPr lang="en-US" sz="4500" dirty="0">
                <a:effectLst/>
              </a:rPr>
              <a:t>exposure of these stressors </a:t>
            </a:r>
            <a:r>
              <a:rPr lang="en-US" sz="4500" dirty="0" smtClean="0">
                <a:effectLst/>
              </a:rPr>
              <a:t>is </a:t>
            </a:r>
            <a:r>
              <a:rPr lang="en-US" sz="4500" dirty="0">
                <a:effectLst/>
              </a:rPr>
              <a:t>of great </a:t>
            </a:r>
            <a:r>
              <a:rPr lang="en-US" sz="4500" dirty="0" smtClean="0">
                <a:effectLst/>
              </a:rPr>
              <a:t>concern.</a:t>
            </a:r>
          </a:p>
          <a:p>
            <a:pPr marL="0" lvl="0" indent="0">
              <a:buNone/>
            </a:pPr>
            <a:endParaRPr lang="en-US" sz="4500" u="sng" dirty="0" smtClean="0">
              <a:effectLst/>
            </a:endParaRPr>
          </a:p>
          <a:p>
            <a:pPr marL="0" lvl="0" indent="0">
              <a:buNone/>
            </a:pPr>
            <a:r>
              <a:rPr lang="en-US" sz="5000" u="sng" dirty="0" smtClean="0">
                <a:effectLst/>
              </a:rPr>
              <a:t>Objective:</a:t>
            </a:r>
            <a:endParaRPr lang="en-US" sz="5000" u="sng" dirty="0">
              <a:effectLst/>
            </a:endParaRPr>
          </a:p>
          <a:p>
            <a:pPr lvl="0" algn="just">
              <a:lnSpc>
                <a:spcPct val="120000"/>
              </a:lnSpc>
            </a:pPr>
            <a:r>
              <a:rPr lang="en-US" sz="4500" dirty="0" smtClean="0">
                <a:effectLst/>
              </a:rPr>
              <a:t>Provide </a:t>
            </a:r>
            <a:r>
              <a:rPr lang="en-US" sz="4500" dirty="0">
                <a:effectLst/>
              </a:rPr>
              <a:t>the Hanford Site with data obtained from experimental testing of the hose-in-hose transfer lines, Garlock</a:t>
            </a:r>
            <a:r>
              <a:rPr lang="en-US" sz="4500" baseline="30000" dirty="0">
                <a:effectLst/>
              </a:rPr>
              <a:t>® </a:t>
            </a:r>
            <a:r>
              <a:rPr lang="en-US" sz="4500" dirty="0" smtClean="0">
                <a:effectLst/>
              </a:rPr>
              <a:t>gaskets</a:t>
            </a:r>
            <a:r>
              <a:rPr lang="en-US" sz="4500" dirty="0">
                <a:effectLst/>
              </a:rPr>
              <a:t>, EPDM O-rings, and other nonmetallic components </a:t>
            </a:r>
            <a:r>
              <a:rPr lang="en-US" sz="4500" dirty="0" smtClean="0">
                <a:effectLst/>
              </a:rPr>
              <a:t>under </a:t>
            </a:r>
            <a:r>
              <a:rPr lang="en-US" sz="4500" dirty="0">
                <a:effectLst/>
              </a:rPr>
              <a:t>simultaneous stressor exposures. </a:t>
            </a:r>
            <a:endParaRPr lang="en-US" sz="4500" dirty="0" smtClean="0">
              <a:effectLst/>
            </a:endParaRPr>
          </a:p>
          <a:p>
            <a:pPr lvl="0" algn="just">
              <a:lnSpc>
                <a:spcPct val="120000"/>
              </a:lnSpc>
            </a:pPr>
            <a:r>
              <a:rPr lang="en-US" sz="4500" dirty="0" smtClean="0">
                <a:effectLst/>
              </a:rPr>
              <a:t>Due </a:t>
            </a:r>
            <a:r>
              <a:rPr lang="en-US" sz="4500" dirty="0">
                <a:effectLst/>
              </a:rPr>
              <a:t>to experimental testing location limitations, no radiation exposure testing will be conducted</a:t>
            </a:r>
            <a:r>
              <a:rPr lang="en-US" sz="4500" dirty="0" smtClean="0">
                <a:effectLst/>
              </a:rPr>
              <a:t>.</a:t>
            </a:r>
          </a:p>
        </p:txBody>
      </p:sp>
    </p:spTree>
    <p:extLst>
      <p:ext uri="{BB962C8B-B14F-4D97-AF65-F5344CB8AC3E}">
        <p14:creationId xmlns:p14="http://schemas.microsoft.com/office/powerpoint/2010/main" val="3979861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648200"/>
          </a:xfrm>
        </p:spPr>
        <p:txBody>
          <a:bodyPr>
            <a:normAutofit/>
          </a:bodyPr>
          <a:lstStyle/>
          <a:p>
            <a:pPr marL="0" indent="0">
              <a:buNone/>
            </a:pPr>
            <a:r>
              <a:rPr lang="en-US" sz="2000" u="sng" dirty="0" smtClean="0">
                <a:effectLst/>
                <a:cs typeface="Times New Roman" pitchFamily="18" charset="0"/>
              </a:rPr>
              <a:t>Phase 1 Test Plan:</a:t>
            </a:r>
          </a:p>
          <a:p>
            <a:pPr lvl="0" algn="just"/>
            <a:r>
              <a:rPr lang="en-US" sz="1800" dirty="0" smtClean="0">
                <a:effectLst/>
              </a:rPr>
              <a:t>Phase 1 </a:t>
            </a:r>
            <a:r>
              <a:rPr lang="en-US" sz="1800" dirty="0">
                <a:effectLst/>
              </a:rPr>
              <a:t>will be limited to EPDM material </a:t>
            </a:r>
            <a:r>
              <a:rPr lang="en-US" sz="1800" dirty="0" smtClean="0">
                <a:effectLst/>
              </a:rPr>
              <a:t>testing (HIHTL, O-rings and gaskets). </a:t>
            </a:r>
            <a:r>
              <a:rPr lang="en-US" sz="1800" dirty="0">
                <a:effectLst/>
              </a:rPr>
              <a:t>EPDM was selected for this phase of testing due to its use in multiple applications within the Hanford waste transfer system</a:t>
            </a:r>
            <a:r>
              <a:rPr lang="en-US" sz="1800" dirty="0" smtClean="0">
                <a:effectLst/>
              </a:rPr>
              <a:t>.</a:t>
            </a:r>
          </a:p>
          <a:p>
            <a:pPr algn="just"/>
            <a:r>
              <a:rPr lang="en-US" sz="1800" dirty="0" smtClean="0">
                <a:effectLst/>
              </a:rPr>
              <a:t>Material will be simultaneously exposed (aged) </a:t>
            </a:r>
            <a:r>
              <a:rPr lang="en-US" sz="1800" dirty="0">
                <a:effectLst/>
              </a:rPr>
              <a:t>to </a:t>
            </a:r>
            <a:r>
              <a:rPr lang="en-US" sz="1800" dirty="0" smtClean="0">
                <a:effectLst/>
              </a:rPr>
              <a:t>both high </a:t>
            </a:r>
            <a:r>
              <a:rPr lang="en-US" sz="1800" dirty="0">
                <a:effectLst/>
              </a:rPr>
              <a:t>temperature </a:t>
            </a:r>
            <a:r>
              <a:rPr lang="en-US" sz="1800" dirty="0" smtClean="0">
                <a:effectLst/>
              </a:rPr>
              <a:t>(85</a:t>
            </a:r>
            <a:r>
              <a:rPr lang="en-US" sz="1800" baseline="30000" dirty="0" smtClean="0">
                <a:effectLst/>
              </a:rPr>
              <a:t>o</a:t>
            </a:r>
            <a:r>
              <a:rPr lang="en-US" sz="1800" dirty="0" smtClean="0">
                <a:effectLst/>
              </a:rPr>
              <a:t>F, 130</a:t>
            </a:r>
            <a:r>
              <a:rPr lang="en-US" sz="1800" baseline="30000" dirty="0" smtClean="0">
                <a:effectLst/>
              </a:rPr>
              <a:t>o</a:t>
            </a:r>
            <a:r>
              <a:rPr lang="en-US" sz="1800" dirty="0" smtClean="0">
                <a:effectLst/>
              </a:rPr>
              <a:t>F and 180</a:t>
            </a:r>
            <a:r>
              <a:rPr lang="en-US" sz="1800" baseline="30000" dirty="0" smtClean="0">
                <a:effectLst/>
              </a:rPr>
              <a:t>o</a:t>
            </a:r>
            <a:r>
              <a:rPr lang="en-US" sz="1800" dirty="0" smtClean="0">
                <a:effectLst/>
              </a:rPr>
              <a:t>F</a:t>
            </a:r>
            <a:r>
              <a:rPr lang="en-US" sz="1800" dirty="0">
                <a:effectLst/>
              </a:rPr>
              <a:t>)  and caustic </a:t>
            </a:r>
            <a:r>
              <a:rPr lang="en-US" sz="1800" dirty="0" smtClean="0">
                <a:effectLst/>
              </a:rPr>
              <a:t>solution stressors.</a:t>
            </a:r>
          </a:p>
          <a:p>
            <a:pPr algn="just"/>
            <a:r>
              <a:rPr lang="en-US" sz="1800" dirty="0">
                <a:effectLst/>
              </a:rPr>
              <a:t>A 25% sodium hydroxide solution will be used as </a:t>
            </a:r>
            <a:r>
              <a:rPr lang="en-US" sz="1800" dirty="0" smtClean="0">
                <a:effectLst/>
              </a:rPr>
              <a:t>the </a:t>
            </a:r>
            <a:r>
              <a:rPr lang="en-US" sz="1800" dirty="0">
                <a:effectLst/>
              </a:rPr>
              <a:t>chemical </a:t>
            </a:r>
            <a:r>
              <a:rPr lang="en-US" sz="1800" dirty="0" smtClean="0">
                <a:effectLst/>
              </a:rPr>
              <a:t>stressor.</a:t>
            </a:r>
          </a:p>
          <a:p>
            <a:pPr algn="just"/>
            <a:r>
              <a:rPr lang="en-US" sz="1800" dirty="0" smtClean="0">
                <a:effectLst/>
              </a:rPr>
              <a:t>Material will be aged while in-service configuration as well as coupons for 180 and 360 days. </a:t>
            </a:r>
            <a:endParaRPr lang="en-US" sz="1800" dirty="0">
              <a:effectLst/>
            </a:endParaRPr>
          </a:p>
          <a:p>
            <a:pPr algn="just"/>
            <a:r>
              <a:rPr lang="en-US" sz="1800" dirty="0">
                <a:effectLst/>
              </a:rPr>
              <a:t>Post exposure mechanical performance </a:t>
            </a:r>
            <a:r>
              <a:rPr lang="en-US" sz="1800" dirty="0" smtClean="0">
                <a:effectLst/>
              </a:rPr>
              <a:t>testing will be conducted including burst pressure tests, leak tests (in-service configuration) and stiffness, tensile strength tests (coupons).</a:t>
            </a:r>
            <a:endParaRPr lang="en-US" sz="1800" dirty="0">
              <a:effectLst/>
            </a:endParaRPr>
          </a:p>
          <a:p>
            <a:endParaRPr lang="en-US" sz="1800" b="1" u="sng" dirty="0">
              <a:effectLst/>
              <a:cs typeface="Times New Roman" pitchFamily="18" charset="0"/>
            </a:endParaRPr>
          </a:p>
          <a:p>
            <a:pPr lvl="0" algn="just">
              <a:lnSpc>
                <a:spcPct val="120000"/>
              </a:lnSpc>
            </a:pPr>
            <a:endParaRPr lang="en-US" sz="3500" dirty="0">
              <a:effectLst/>
              <a:latin typeface="Calibri"/>
              <a:cs typeface="+mn-cs"/>
            </a:endParaRPr>
          </a:p>
        </p:txBody>
      </p:sp>
      <p:sp>
        <p:nvSpPr>
          <p:cNvPr id="5" name="Title 1"/>
          <p:cNvSpPr>
            <a:spLocks noGrp="1"/>
          </p:cNvSpPr>
          <p:nvPr>
            <p:ph type="title"/>
          </p:nvPr>
        </p:nvSpPr>
        <p:spPr>
          <a:xfrm>
            <a:off x="1219200" y="914400"/>
            <a:ext cx="6679994" cy="838200"/>
          </a:xfrm>
        </p:spPr>
        <p:txBody>
          <a:bodyPr>
            <a:noAutofit/>
          </a:bodyPr>
          <a:lstStyle/>
          <a:p>
            <a:r>
              <a:rPr lang="en-US" sz="2400" dirty="0" smtClean="0">
                <a:effectLst/>
              </a:rPr>
              <a:t>Task 19.2 - </a:t>
            </a:r>
            <a:r>
              <a:rPr lang="en-US" sz="2400" dirty="0">
                <a:effectLst/>
              </a:rPr>
              <a:t>Evaluation of Nonmetallic Components in the Waste Transfer System</a:t>
            </a:r>
          </a:p>
        </p:txBody>
      </p:sp>
    </p:spTree>
    <p:extLst>
      <p:ext uri="{BB962C8B-B14F-4D97-AF65-F5344CB8AC3E}">
        <p14:creationId xmlns:p14="http://schemas.microsoft.com/office/powerpoint/2010/main" val="281244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524000"/>
            <a:ext cx="7772400" cy="3962400"/>
          </a:xfrm>
        </p:spPr>
        <p:txBody>
          <a:bodyPr>
            <a:normAutofit/>
          </a:bodyPr>
          <a:lstStyle/>
          <a:p>
            <a:r>
              <a:rPr lang="en-US" sz="3600" dirty="0" smtClean="0"/>
              <a:t>FIU </a:t>
            </a:r>
            <a:r>
              <a:rPr lang="en-US" sz="3600" dirty="0"/>
              <a:t>Project 1</a:t>
            </a:r>
            <a:r>
              <a:rPr lang="en-US" sz="3200" dirty="0" smtClean="0"/>
              <a:t/>
            </a:r>
            <a:br>
              <a:rPr lang="en-US" sz="3200" dirty="0" smtClean="0"/>
            </a:br>
            <a:r>
              <a:rPr lang="en-US" sz="3200" dirty="0" smtClean="0"/>
              <a:t> </a:t>
            </a:r>
            <a:br>
              <a:rPr lang="en-US" sz="3200" dirty="0" smtClean="0"/>
            </a:br>
            <a:r>
              <a:rPr lang="en-US" sz="3200" dirty="0" smtClean="0"/>
              <a:t/>
            </a:r>
            <a:br>
              <a:rPr lang="en-US" sz="3200" dirty="0" smtClean="0"/>
            </a:br>
            <a:r>
              <a:rPr lang="en-US" sz="3200" dirty="0"/>
              <a:t>Chemical Process Alternatives for Radioactive Waste</a:t>
            </a:r>
          </a:p>
        </p:txBody>
      </p:sp>
    </p:spTree>
    <p:extLst>
      <p:ext uri="{BB962C8B-B14F-4D97-AF65-F5344CB8AC3E}">
        <p14:creationId xmlns:p14="http://schemas.microsoft.com/office/powerpoint/2010/main" val="2417274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840" y="1676400"/>
            <a:ext cx="4214360" cy="4648200"/>
          </a:xfrm>
        </p:spPr>
        <p:txBody>
          <a:bodyPr>
            <a:normAutofit/>
          </a:bodyPr>
          <a:lstStyle/>
          <a:p>
            <a:pPr marL="0" lvl="0" indent="0">
              <a:buNone/>
            </a:pPr>
            <a:endParaRPr lang="en-US" sz="1800" dirty="0" smtClean="0">
              <a:effectLst/>
            </a:endParaRPr>
          </a:p>
          <a:p>
            <a:pPr marL="0" lvl="0" indent="0">
              <a:buNone/>
            </a:pPr>
            <a:endParaRPr lang="en-US" sz="3500" dirty="0">
              <a:solidFill>
                <a:prstClr val="white"/>
              </a:solidFill>
              <a:latin typeface="Calibri"/>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691" y="2209800"/>
            <a:ext cx="4470400" cy="3352800"/>
          </a:xfrm>
          <a:prstGeom prst="rect">
            <a:avLst/>
          </a:prstGeom>
        </p:spPr>
      </p:pic>
      <p:sp>
        <p:nvSpPr>
          <p:cNvPr id="6" name="TextBox 5"/>
          <p:cNvSpPr txBox="1"/>
          <p:nvPr/>
        </p:nvSpPr>
        <p:spPr>
          <a:xfrm>
            <a:off x="2819400" y="6096000"/>
            <a:ext cx="2248244" cy="369332"/>
          </a:xfrm>
          <a:prstGeom prst="rect">
            <a:avLst/>
          </a:prstGeom>
          <a:noFill/>
        </p:spPr>
        <p:txBody>
          <a:bodyPr wrap="none" rtlCol="0">
            <a:spAutoFit/>
          </a:bodyPr>
          <a:lstStyle/>
          <a:p>
            <a:r>
              <a:rPr lang="en-US" dirty="0" smtClean="0">
                <a:solidFill>
                  <a:schemeClr val="bg1"/>
                </a:solidFill>
              </a:rPr>
              <a:t>Nonmetallic  test loop</a:t>
            </a:r>
            <a:endParaRPr lang="en-US" dirty="0">
              <a:solidFill>
                <a:schemeClr val="bg1"/>
              </a:solidFill>
            </a:endParaRPr>
          </a:p>
        </p:txBody>
      </p:sp>
      <p:sp>
        <p:nvSpPr>
          <p:cNvPr id="7" name="Title 1"/>
          <p:cNvSpPr txBox="1">
            <a:spLocks/>
          </p:cNvSpPr>
          <p:nvPr/>
        </p:nvSpPr>
        <p:spPr>
          <a:xfrm>
            <a:off x="1161817" y="762000"/>
            <a:ext cx="6679994"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n-US" sz="3200" b="1" kern="1200" dirty="0" smtClean="0">
                <a:solidFill>
                  <a:srgbClr val="002D62"/>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stStyle>
          <a:p>
            <a:r>
              <a:rPr lang="en-US" sz="2400" dirty="0" smtClean="0">
                <a:effectLst/>
              </a:rPr>
              <a:t>Task 19.2 - Evaluation of Nonmetallic Components in the Waste Transfer System</a:t>
            </a:r>
            <a:endParaRPr lang="en-US" sz="2400" dirty="0">
              <a:effectLst/>
            </a:endParaRPr>
          </a:p>
        </p:txBody>
      </p:sp>
      <p:sp>
        <p:nvSpPr>
          <p:cNvPr id="8" name="Content Placeholder 2"/>
          <p:cNvSpPr txBox="1">
            <a:spLocks/>
          </p:cNvSpPr>
          <p:nvPr/>
        </p:nvSpPr>
        <p:spPr>
          <a:xfrm>
            <a:off x="257840" y="1828800"/>
            <a:ext cx="431416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rgbClr val="002D62"/>
                </a:solidFill>
                <a:effectLst/>
              </a:rPr>
              <a:t>Due to limitations in resources – 24 coupons were manufactured by </a:t>
            </a:r>
            <a:r>
              <a:rPr lang="en-US" sz="2000" dirty="0" err="1" smtClean="0">
                <a:solidFill>
                  <a:srgbClr val="002D62"/>
                </a:solidFill>
                <a:effectLst/>
              </a:rPr>
              <a:t>Riverbend</a:t>
            </a:r>
            <a:endParaRPr lang="en-US" sz="2000" dirty="0" smtClean="0">
              <a:solidFill>
                <a:srgbClr val="002D62"/>
              </a:solidFill>
              <a:effectLst/>
            </a:endParaRPr>
          </a:p>
          <a:p>
            <a:pPr lvl="1"/>
            <a:r>
              <a:rPr lang="en-US" sz="1600" dirty="0" smtClean="0">
                <a:solidFill>
                  <a:srgbClr val="002D62"/>
                </a:solidFill>
                <a:effectLst/>
              </a:rPr>
              <a:t>6 room temp (180, 360 days)</a:t>
            </a:r>
          </a:p>
          <a:p>
            <a:pPr lvl="1"/>
            <a:r>
              <a:rPr lang="en-US" sz="1600" dirty="0" smtClean="0">
                <a:solidFill>
                  <a:srgbClr val="002D62"/>
                </a:solidFill>
                <a:effectLst/>
              </a:rPr>
              <a:t>6 operating temp (180, 360 days)</a:t>
            </a:r>
          </a:p>
          <a:p>
            <a:pPr lvl="1"/>
            <a:r>
              <a:rPr lang="en-US" sz="1600" dirty="0" smtClean="0">
                <a:solidFill>
                  <a:srgbClr val="002D62"/>
                </a:solidFill>
                <a:effectLst/>
              </a:rPr>
              <a:t>6 elevated temp (180 360 days)</a:t>
            </a:r>
          </a:p>
          <a:p>
            <a:pPr lvl="1"/>
            <a:r>
              <a:rPr lang="en-US" sz="1600" dirty="0" smtClean="0">
                <a:solidFill>
                  <a:srgbClr val="002D62"/>
                </a:solidFill>
                <a:effectLst/>
              </a:rPr>
              <a:t>3 baseline testing</a:t>
            </a:r>
          </a:p>
          <a:p>
            <a:pPr lvl="1"/>
            <a:r>
              <a:rPr lang="en-US" sz="1600" dirty="0" smtClean="0">
                <a:solidFill>
                  <a:srgbClr val="002D62"/>
                </a:solidFill>
                <a:effectLst/>
              </a:rPr>
              <a:t>3 additional – elevated temp for 60 days if needed</a:t>
            </a:r>
          </a:p>
          <a:p>
            <a:r>
              <a:rPr lang="en-US" sz="2000" dirty="0" smtClean="0">
                <a:solidFill>
                  <a:srgbClr val="002D62"/>
                </a:solidFill>
                <a:effectLst/>
              </a:rPr>
              <a:t>A test loop was designed and manufactured that will age the HIHTLs, O-rings, gaskets and material coupons. </a:t>
            </a:r>
          </a:p>
        </p:txBody>
      </p:sp>
    </p:spTree>
    <p:extLst>
      <p:ext uri="{BB962C8B-B14F-4D97-AF65-F5344CB8AC3E}">
        <p14:creationId xmlns:p14="http://schemas.microsoft.com/office/powerpoint/2010/main" val="69942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69806"/>
            <a:ext cx="3962400" cy="4648200"/>
          </a:xfrm>
        </p:spPr>
        <p:txBody>
          <a:bodyPr>
            <a:normAutofit lnSpcReduction="10000"/>
          </a:bodyPr>
          <a:lstStyle/>
          <a:p>
            <a:pPr marL="0" indent="0" algn="ctr">
              <a:buNone/>
            </a:pPr>
            <a:r>
              <a:rPr lang="en-US" sz="2000" u="sng" dirty="0" smtClean="0">
                <a:effectLst/>
              </a:rPr>
              <a:t>Baseline Results</a:t>
            </a:r>
          </a:p>
          <a:p>
            <a:pPr marL="0" indent="0" algn="ctr">
              <a:buNone/>
            </a:pPr>
            <a:endParaRPr lang="en-US" sz="2000" u="sng" dirty="0" smtClean="0">
              <a:effectLst/>
            </a:endParaRPr>
          </a:p>
          <a:p>
            <a:pPr marL="0" indent="0">
              <a:buNone/>
            </a:pPr>
            <a:r>
              <a:rPr lang="en-US" sz="1800" u="sng" dirty="0" smtClean="0">
                <a:effectLst/>
              </a:rPr>
              <a:t>Blowout tests:</a:t>
            </a:r>
          </a:p>
          <a:p>
            <a:r>
              <a:rPr lang="en-US" sz="1600" dirty="0" smtClean="0">
                <a:effectLst/>
              </a:rPr>
              <a:t>3 hose coupons were tested with an average blowout pressure of 2805 psi</a:t>
            </a:r>
          </a:p>
          <a:p>
            <a:pPr marL="0" indent="0">
              <a:buNone/>
            </a:pPr>
            <a:endParaRPr lang="en-US" sz="1400" dirty="0" smtClean="0">
              <a:effectLst/>
            </a:endParaRPr>
          </a:p>
          <a:p>
            <a:pPr marL="0" lvl="0" indent="0">
              <a:buNone/>
            </a:pPr>
            <a:r>
              <a:rPr lang="en-US" sz="1800" u="sng" dirty="0" smtClean="0">
                <a:effectLst/>
              </a:rPr>
              <a:t>In-configuration leak </a:t>
            </a:r>
            <a:r>
              <a:rPr lang="en-US" sz="1800" u="sng" dirty="0">
                <a:effectLst/>
              </a:rPr>
              <a:t>tests:</a:t>
            </a:r>
          </a:p>
          <a:p>
            <a:r>
              <a:rPr lang="en-US" sz="1600" dirty="0" smtClean="0">
                <a:effectLst/>
              </a:rPr>
              <a:t>3 flanges and 3 O-rings were leak tested in configuration at 150 psi and 255 psi respectively</a:t>
            </a:r>
          </a:p>
          <a:p>
            <a:endParaRPr lang="en-US" sz="1600" dirty="0" smtClean="0">
              <a:effectLst/>
            </a:endParaRPr>
          </a:p>
          <a:p>
            <a:pPr marL="0" lvl="0" indent="0">
              <a:buNone/>
            </a:pPr>
            <a:r>
              <a:rPr lang="en-US" sz="1800" u="sng" dirty="0" smtClean="0"/>
              <a:t>Material tests</a:t>
            </a:r>
            <a:r>
              <a:rPr lang="en-US" sz="1800" u="sng" dirty="0"/>
              <a:t>:</a:t>
            </a:r>
          </a:p>
          <a:p>
            <a:r>
              <a:rPr lang="en-US" sz="1600" dirty="0" smtClean="0"/>
              <a:t>Tensile tests – peak load, stress, modulus for EPDM and </a:t>
            </a:r>
            <a:r>
              <a:rPr lang="en-US" sz="1600" dirty="0" err="1" smtClean="0"/>
              <a:t>Garlock</a:t>
            </a:r>
            <a:r>
              <a:rPr lang="en-US" sz="1600" dirty="0" smtClean="0"/>
              <a:t> coupons</a:t>
            </a:r>
          </a:p>
          <a:p>
            <a:r>
              <a:rPr lang="en-US" sz="1600" dirty="0" smtClean="0"/>
              <a:t>Hardness tests</a:t>
            </a:r>
            <a:endParaRPr lang="en-US" sz="1600" dirty="0"/>
          </a:p>
          <a:p>
            <a:endParaRPr lang="en-US" sz="1800" dirty="0">
              <a:effectLst/>
            </a:endParaRPr>
          </a:p>
        </p:txBody>
      </p:sp>
      <p:sp>
        <p:nvSpPr>
          <p:cNvPr id="5" name="Title 1"/>
          <p:cNvSpPr txBox="1">
            <a:spLocks/>
          </p:cNvSpPr>
          <p:nvPr/>
        </p:nvSpPr>
        <p:spPr>
          <a:xfrm>
            <a:off x="1161817" y="914400"/>
            <a:ext cx="6679994"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n-US" sz="3200" b="1" kern="1200" dirty="0" smtClean="0">
                <a:solidFill>
                  <a:srgbClr val="002D62"/>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stStyle>
          <a:p>
            <a:r>
              <a:rPr lang="en-US" sz="2400" dirty="0" smtClean="0">
                <a:effectLst/>
              </a:rPr>
              <a:t>Task 19.2 - Evaluation of Nonmetallic Components in the Waste Transfer System</a:t>
            </a:r>
            <a:endParaRPr lang="en-US" sz="2400" dirty="0">
              <a:effectLst/>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676400"/>
            <a:ext cx="2286001" cy="171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0522" y="3500907"/>
            <a:ext cx="1414179" cy="106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descr="C:\Users\amera\AppData\Local\Microsoft\Windows\Temporary Internet Files\Content.Outlook\ENQZYLCH\IMG_026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3726" y="3500907"/>
            <a:ext cx="1414179" cy="10606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471350" y="4891105"/>
            <a:ext cx="1874586" cy="1405940"/>
          </a:xfrm>
          <a:prstGeom prst="rect">
            <a:avLst/>
          </a:prstGeom>
        </p:spPr>
      </p:pic>
      <p:pic>
        <p:nvPicPr>
          <p:cNvPr id="8" name="Picture 2" descr="Q:\ARC-R\CPR\Engineering Group\Nonmetallic Material\Photos\Hardness Testing Photos\IMG_0258.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877" t="3513" r="17770"/>
          <a:stretch/>
        </p:blipFill>
        <p:spPr bwMode="auto">
          <a:xfrm>
            <a:off x="4633726" y="4705463"/>
            <a:ext cx="1485701" cy="187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0756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61817" y="914400"/>
            <a:ext cx="6679994"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n-US" sz="3200" b="1" kern="1200" dirty="0" smtClean="0">
                <a:solidFill>
                  <a:srgbClr val="002D62"/>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stStyle>
          <a:p>
            <a:r>
              <a:rPr lang="en-US" sz="2400" dirty="0" smtClean="0">
                <a:effectLst/>
              </a:rPr>
              <a:t>Task 19.2 - Evaluation of Nonmetallic Components in the Waste Transfer System</a:t>
            </a:r>
            <a:endParaRPr lang="en-US" sz="2400" dirty="0">
              <a:effectLst/>
            </a:endParaRPr>
          </a:p>
        </p:txBody>
      </p:sp>
      <p:sp>
        <p:nvSpPr>
          <p:cNvPr id="10" name="Content Placeholder 2"/>
          <p:cNvSpPr txBox="1">
            <a:spLocks/>
          </p:cNvSpPr>
          <p:nvPr/>
        </p:nvSpPr>
        <p:spPr>
          <a:xfrm>
            <a:off x="440334" y="1828800"/>
            <a:ext cx="7852214" cy="449579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600"/>
              </a:spcAft>
              <a:buNone/>
            </a:pPr>
            <a:r>
              <a:rPr lang="en-US" sz="2000" u="sng" dirty="0">
                <a:solidFill>
                  <a:srgbClr val="002D62"/>
                </a:solidFill>
                <a:effectLst/>
                <a:latin typeface="Arial" panose="020B0604020202020204" pitchFamily="34" charset="0"/>
                <a:cs typeface="Arial" panose="020B0604020202020204" pitchFamily="34" charset="0"/>
              </a:rPr>
              <a:t>Tasks for FIU Performance Year </a:t>
            </a:r>
            <a:r>
              <a:rPr lang="en-US" sz="2000" u="sng" dirty="0" smtClean="0">
                <a:solidFill>
                  <a:srgbClr val="002D62"/>
                </a:solidFill>
                <a:effectLst/>
                <a:latin typeface="Arial" panose="020B0604020202020204" pitchFamily="34" charset="0"/>
                <a:cs typeface="Arial" panose="020B0604020202020204" pitchFamily="34" charset="0"/>
              </a:rPr>
              <a:t>7</a:t>
            </a:r>
          </a:p>
          <a:p>
            <a:pPr>
              <a:spcAft>
                <a:spcPts val="600"/>
              </a:spcAft>
            </a:pPr>
            <a:endParaRPr lang="en-US" sz="2000" u="sng" dirty="0" smtClean="0">
              <a:solidFill>
                <a:srgbClr val="002D62"/>
              </a:solidFill>
              <a:effectLst/>
              <a:latin typeface="Arial" panose="020B0604020202020204" pitchFamily="34" charset="0"/>
              <a:cs typeface="Arial" panose="020B0604020202020204" pitchFamily="34" charset="0"/>
            </a:endParaRPr>
          </a:p>
          <a:p>
            <a:pPr lvl="1">
              <a:lnSpc>
                <a:spcPct val="110000"/>
              </a:lnSpc>
              <a:spcAft>
                <a:spcPts val="600"/>
              </a:spcAft>
              <a:buFont typeface="Arial" panose="020B0604020202020204" pitchFamily="34" charset="0"/>
              <a:buChar char="•"/>
            </a:pPr>
            <a:r>
              <a:rPr lang="en-US" sz="1800" dirty="0" smtClean="0">
                <a:solidFill>
                  <a:srgbClr val="002D62"/>
                </a:solidFill>
                <a:effectLst/>
                <a:latin typeface="Arial" panose="020B0604020202020204" pitchFamily="34" charset="0"/>
                <a:cs typeface="Arial" panose="020B0604020202020204" pitchFamily="34" charset="0"/>
              </a:rPr>
              <a:t>Continue </a:t>
            </a:r>
            <a:r>
              <a:rPr lang="en-US" sz="1800" dirty="0">
                <a:solidFill>
                  <a:srgbClr val="002D62"/>
                </a:solidFill>
                <a:effectLst/>
                <a:latin typeface="Arial" panose="020B0604020202020204" pitchFamily="34" charset="0"/>
                <a:cs typeface="Arial" panose="020B0604020202020204" pitchFamily="34" charset="0"/>
              </a:rPr>
              <a:t>to age the non-metallic components for the </a:t>
            </a:r>
            <a:r>
              <a:rPr lang="en-US" sz="1800" dirty="0" smtClean="0">
                <a:solidFill>
                  <a:srgbClr val="002D62"/>
                </a:solidFill>
                <a:effectLst/>
                <a:latin typeface="Arial" panose="020B0604020202020204" pitchFamily="34" charset="0"/>
                <a:cs typeface="Arial" panose="020B0604020202020204" pitchFamily="34" charset="0"/>
              </a:rPr>
              <a:t>6 month </a:t>
            </a:r>
            <a:r>
              <a:rPr lang="en-US" sz="1800" dirty="0">
                <a:solidFill>
                  <a:srgbClr val="002D62"/>
                </a:solidFill>
                <a:effectLst/>
                <a:latin typeface="Arial" panose="020B0604020202020204" pitchFamily="34" charset="0"/>
                <a:cs typeface="Arial" panose="020B0604020202020204" pitchFamily="34" charset="0"/>
              </a:rPr>
              <a:t>and year intervals. </a:t>
            </a:r>
          </a:p>
          <a:p>
            <a:pPr lvl="1">
              <a:lnSpc>
                <a:spcPct val="110000"/>
              </a:lnSpc>
              <a:spcAft>
                <a:spcPts val="600"/>
              </a:spcAft>
              <a:buFont typeface="Arial" panose="020B0604020202020204" pitchFamily="34" charset="0"/>
              <a:buChar char="•"/>
            </a:pPr>
            <a:r>
              <a:rPr lang="en-US" sz="1800" dirty="0" smtClean="0">
                <a:solidFill>
                  <a:srgbClr val="002D62"/>
                </a:solidFill>
                <a:effectLst/>
                <a:latin typeface="Arial" panose="020B0604020202020204" pitchFamily="34" charset="0"/>
                <a:cs typeface="Arial" panose="020B0604020202020204" pitchFamily="34" charset="0"/>
              </a:rPr>
              <a:t>After the 6 months of aging, specimens will be removed and tested to determine the level of degradation in strength and material properties.</a:t>
            </a:r>
          </a:p>
          <a:p>
            <a:pPr lvl="1">
              <a:lnSpc>
                <a:spcPct val="110000"/>
              </a:lnSpc>
              <a:spcAft>
                <a:spcPts val="600"/>
              </a:spcAft>
              <a:buFont typeface="Arial" panose="020B0604020202020204" pitchFamily="34" charset="0"/>
              <a:buChar char="•"/>
            </a:pPr>
            <a:r>
              <a:rPr lang="en-US" sz="1800" dirty="0" smtClean="0">
                <a:solidFill>
                  <a:srgbClr val="002D62"/>
                </a:solidFill>
                <a:effectLst/>
                <a:latin typeface="Arial" panose="020B0604020202020204" pitchFamily="34" charset="0"/>
                <a:cs typeface="Arial" panose="020B0604020202020204" pitchFamily="34" charset="0"/>
              </a:rPr>
              <a:t>Based </a:t>
            </a:r>
            <a:r>
              <a:rPr lang="en-US" sz="1800" dirty="0">
                <a:solidFill>
                  <a:srgbClr val="002D62"/>
                </a:solidFill>
                <a:effectLst/>
                <a:latin typeface="Arial" panose="020B0604020202020204" pitchFamily="34" charset="0"/>
                <a:cs typeface="Arial" panose="020B0604020202020204" pitchFamily="34" charset="0"/>
              </a:rPr>
              <a:t>on results of </a:t>
            </a:r>
            <a:r>
              <a:rPr lang="en-US" sz="1800" dirty="0" smtClean="0">
                <a:solidFill>
                  <a:srgbClr val="002D62"/>
                </a:solidFill>
                <a:effectLst/>
                <a:latin typeface="Arial" panose="020B0604020202020204" pitchFamily="34" charset="0"/>
                <a:cs typeface="Arial" panose="020B0604020202020204" pitchFamily="34" charset="0"/>
              </a:rPr>
              <a:t>testing, </a:t>
            </a:r>
            <a:r>
              <a:rPr lang="en-US" sz="1800" dirty="0">
                <a:solidFill>
                  <a:srgbClr val="002D62"/>
                </a:solidFill>
                <a:effectLst/>
                <a:latin typeface="Arial" panose="020B0604020202020204" pitchFamily="34" charset="0"/>
                <a:cs typeface="Arial" panose="020B0604020202020204" pitchFamily="34" charset="0"/>
              </a:rPr>
              <a:t>additional data points may be needed for </a:t>
            </a:r>
            <a:r>
              <a:rPr lang="en-US" sz="1800" dirty="0" smtClean="0">
                <a:solidFill>
                  <a:srgbClr val="002D62"/>
                </a:solidFill>
                <a:effectLst/>
                <a:latin typeface="Arial" panose="020B0604020202020204" pitchFamily="34" charset="0"/>
                <a:cs typeface="Arial" panose="020B0604020202020204" pitchFamily="34" charset="0"/>
              </a:rPr>
              <a:t>evaluation or modifications to the current system may need to be incorporated. </a:t>
            </a:r>
          </a:p>
          <a:p>
            <a:pPr lvl="1">
              <a:lnSpc>
                <a:spcPct val="110000"/>
              </a:lnSpc>
              <a:spcAft>
                <a:spcPts val="600"/>
              </a:spcAft>
              <a:buFont typeface="Arial" panose="020B0604020202020204" pitchFamily="34" charset="0"/>
              <a:buChar char="•"/>
            </a:pPr>
            <a:r>
              <a:rPr lang="en-US" sz="1800" dirty="0" smtClean="0">
                <a:solidFill>
                  <a:srgbClr val="002D62"/>
                </a:solidFill>
                <a:effectLst/>
                <a:latin typeface="Arial" panose="020B0604020202020204" pitchFamily="34" charset="0"/>
                <a:cs typeface="Arial" panose="020B0604020202020204" pitchFamily="34" charset="0"/>
              </a:rPr>
              <a:t>Additional </a:t>
            </a:r>
            <a:r>
              <a:rPr lang="en-US" sz="1800" dirty="0">
                <a:solidFill>
                  <a:srgbClr val="002D62"/>
                </a:solidFill>
                <a:effectLst/>
                <a:latin typeface="Arial" panose="020B0604020202020204" pitchFamily="34" charset="0"/>
                <a:cs typeface="Arial" panose="020B0604020202020204" pitchFamily="34" charset="0"/>
              </a:rPr>
              <a:t>stressors may also be </a:t>
            </a:r>
            <a:r>
              <a:rPr lang="en-US" sz="1800" dirty="0" smtClean="0">
                <a:solidFill>
                  <a:srgbClr val="002D62"/>
                </a:solidFill>
                <a:effectLst/>
                <a:latin typeface="Arial" panose="020B0604020202020204" pitchFamily="34" charset="0"/>
                <a:cs typeface="Arial" panose="020B0604020202020204" pitchFamily="34" charset="0"/>
              </a:rPr>
              <a:t>considered for testing</a:t>
            </a:r>
            <a:r>
              <a:rPr lang="en-US" sz="1800" dirty="0">
                <a:solidFill>
                  <a:srgbClr val="002D62"/>
                </a:solidFill>
                <a:effectLst/>
                <a:latin typeface="Arial" panose="020B0604020202020204" pitchFamily="34" charset="0"/>
                <a:cs typeface="Arial" panose="020B0604020202020204" pitchFamily="34" charset="0"/>
              </a:rPr>
              <a:t>.</a:t>
            </a:r>
          </a:p>
          <a:p>
            <a:pPr lvl="1">
              <a:lnSpc>
                <a:spcPct val="110000"/>
              </a:lnSpc>
              <a:spcAft>
                <a:spcPts val="600"/>
              </a:spcAft>
            </a:pPr>
            <a:r>
              <a:rPr lang="en-US" sz="1800" dirty="0" smtClean="0">
                <a:effectLst/>
              </a:rPr>
              <a:t>Additional </a:t>
            </a:r>
            <a:r>
              <a:rPr lang="en-US" sz="1800" dirty="0">
                <a:effectLst/>
              </a:rPr>
              <a:t>stressors may also be incorporated into the testing.</a:t>
            </a:r>
          </a:p>
        </p:txBody>
      </p:sp>
    </p:spTree>
    <p:extLst>
      <p:ext uri="{BB962C8B-B14F-4D97-AF65-F5344CB8AC3E}">
        <p14:creationId xmlns:p14="http://schemas.microsoft.com/office/powerpoint/2010/main" val="1580283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FIU Personnel and Collaborators</a:t>
            </a:r>
          </a:p>
        </p:txBody>
      </p:sp>
      <p:sp>
        <p:nvSpPr>
          <p:cNvPr id="5" name="Content Placeholder 2"/>
          <p:cNvSpPr>
            <a:spLocks noGrp="1"/>
          </p:cNvSpPr>
          <p:nvPr>
            <p:ph idx="1"/>
          </p:nvPr>
        </p:nvSpPr>
        <p:spPr>
          <a:xfrm>
            <a:off x="457200" y="1600200"/>
            <a:ext cx="8229600" cy="4013847"/>
          </a:xfrm>
        </p:spPr>
        <p:txBody>
          <a:bodyPr>
            <a:noAutofit/>
          </a:bodyPr>
          <a:lstStyle/>
          <a:p>
            <a:pPr marL="514350" indent="-514350">
              <a:spcAft>
                <a:spcPts val="600"/>
              </a:spcAft>
              <a:buNone/>
            </a:pPr>
            <a:r>
              <a:rPr lang="en-US" sz="2000" b="1" dirty="0">
                <a:latin typeface="+mj-lt"/>
              </a:rPr>
              <a:t>Principal Investigator: </a:t>
            </a:r>
            <a:r>
              <a:rPr lang="en-US" sz="2000" dirty="0">
                <a:latin typeface="+mj-lt"/>
              </a:rPr>
              <a:t>Leonel Lagos</a:t>
            </a:r>
          </a:p>
          <a:p>
            <a:pPr marL="514350" indent="-514350">
              <a:spcAft>
                <a:spcPts val="600"/>
              </a:spcAft>
              <a:buNone/>
            </a:pPr>
            <a:r>
              <a:rPr lang="en-US" sz="2000" b="1" dirty="0">
                <a:latin typeface="+mj-lt"/>
              </a:rPr>
              <a:t>Project Manager: </a:t>
            </a:r>
            <a:r>
              <a:rPr lang="en-US" sz="2000" dirty="0">
                <a:latin typeface="+mj-lt"/>
              </a:rPr>
              <a:t>Dwayne McDaniel</a:t>
            </a:r>
          </a:p>
          <a:p>
            <a:pPr marL="514350" indent="-514350">
              <a:spcAft>
                <a:spcPts val="600"/>
              </a:spcAft>
              <a:buNone/>
            </a:pPr>
            <a:r>
              <a:rPr lang="en-US" sz="2000" b="1" dirty="0">
                <a:latin typeface="+mj-lt"/>
              </a:rPr>
              <a:t>Faculty/Staff: </a:t>
            </a:r>
            <a:r>
              <a:rPr lang="en-US" sz="2000" dirty="0">
                <a:latin typeface="+mj-lt"/>
              </a:rPr>
              <a:t>Amer Awwad, Dave Roelant, Anthony Abrahao, Aparna Aravelli, Seckin Gokaltun, Hadi Fekrmandi, Reza Abbasi </a:t>
            </a:r>
            <a:r>
              <a:rPr lang="en-US" sz="2000" dirty="0" err="1">
                <a:latin typeface="+mj-lt"/>
              </a:rPr>
              <a:t>Bahranchi</a:t>
            </a:r>
            <a:r>
              <a:rPr lang="en-US" sz="2000" dirty="0">
                <a:latin typeface="+mj-lt"/>
              </a:rPr>
              <a:t> </a:t>
            </a:r>
          </a:p>
          <a:p>
            <a:pPr marL="514350" indent="-514350">
              <a:spcAft>
                <a:spcPts val="600"/>
              </a:spcAft>
              <a:buNone/>
            </a:pPr>
            <a:r>
              <a:rPr lang="en-US" sz="2000" b="1" dirty="0">
                <a:latin typeface="+mj-lt"/>
              </a:rPr>
              <a:t>DOE Fellows/Students: </a:t>
            </a:r>
            <a:r>
              <a:rPr lang="en-US" sz="2000" dirty="0">
                <a:latin typeface="+mj-lt"/>
              </a:rPr>
              <a:t>Anthony Fernandez, John Conley, Maximiliano </a:t>
            </a:r>
            <a:r>
              <a:rPr lang="en-US" sz="2000" dirty="0" err="1">
                <a:latin typeface="+mj-lt"/>
              </a:rPr>
              <a:t>Edriei</a:t>
            </a:r>
            <a:r>
              <a:rPr lang="en-US" sz="2000" dirty="0">
                <a:latin typeface="+mj-lt"/>
              </a:rPr>
              <a:t>, Gene Yllanes, Michael </a:t>
            </a:r>
            <a:r>
              <a:rPr lang="en-US" sz="2000" dirty="0" err="1">
                <a:latin typeface="+mj-lt"/>
              </a:rPr>
              <a:t>DiBono</a:t>
            </a:r>
            <a:r>
              <a:rPr lang="en-US" sz="2000" dirty="0">
                <a:latin typeface="+mj-lt"/>
              </a:rPr>
              <a:t>, Clarice Davila, Erim Gokce, Sebastian Zanlongo, </a:t>
            </a:r>
            <a:r>
              <a:rPr lang="en-US" sz="2000" dirty="0" err="1">
                <a:latin typeface="+mj-lt"/>
              </a:rPr>
              <a:t>Mackenson</a:t>
            </a:r>
            <a:r>
              <a:rPr lang="en-US" sz="2000" dirty="0">
                <a:latin typeface="+mj-lt"/>
              </a:rPr>
              <a:t> </a:t>
            </a:r>
            <a:r>
              <a:rPr lang="en-US" sz="2000" dirty="0" err="1">
                <a:latin typeface="+mj-lt"/>
              </a:rPr>
              <a:t>Telusma</a:t>
            </a:r>
            <a:endParaRPr lang="en-US" sz="2000" dirty="0">
              <a:latin typeface="+mj-lt"/>
            </a:endParaRPr>
          </a:p>
          <a:p>
            <a:pPr marL="514350" indent="-514350">
              <a:spcAft>
                <a:spcPts val="600"/>
              </a:spcAft>
              <a:buNone/>
            </a:pPr>
            <a:endParaRPr lang="en-US" sz="2000" dirty="0">
              <a:latin typeface="+mj-lt"/>
            </a:endParaRPr>
          </a:p>
          <a:p>
            <a:pPr marL="0" indent="0">
              <a:spcAft>
                <a:spcPts val="600"/>
              </a:spcAft>
              <a:buNone/>
            </a:pPr>
            <a:r>
              <a:rPr lang="en-US" sz="2000" b="1" dirty="0">
                <a:latin typeface="+mj-lt"/>
              </a:rPr>
              <a:t>DOE-EM: </a:t>
            </a:r>
            <a:r>
              <a:rPr lang="en-US" sz="2000" dirty="0">
                <a:latin typeface="+mj-lt"/>
              </a:rPr>
              <a:t>Gary Peterson, Steve Schneider, Rod Rimando</a:t>
            </a:r>
          </a:p>
          <a:p>
            <a:pPr marL="509588" indent="-509588">
              <a:spcAft>
                <a:spcPts val="600"/>
              </a:spcAft>
              <a:buNone/>
            </a:pPr>
            <a:r>
              <a:rPr lang="en-US" sz="2000" b="1" dirty="0">
                <a:latin typeface="+mj-lt"/>
              </a:rPr>
              <a:t>WRPS: </a:t>
            </a:r>
            <a:r>
              <a:rPr lang="en-US" sz="2000" dirty="0">
                <a:latin typeface="+mj-lt"/>
              </a:rPr>
              <a:t>Dennis Washenfelder, Terry </a:t>
            </a:r>
            <a:r>
              <a:rPr lang="en-US" sz="2000" dirty="0" err="1">
                <a:latin typeface="+mj-lt"/>
              </a:rPr>
              <a:t>Sams</a:t>
            </a:r>
            <a:r>
              <a:rPr lang="en-US" sz="2000" dirty="0">
                <a:latin typeface="+mj-lt"/>
              </a:rPr>
              <a:t>, Ruben Mendoza, Mike </a:t>
            </a:r>
            <a:r>
              <a:rPr lang="en-US" sz="2000" dirty="0" err="1">
                <a:latin typeface="+mj-lt"/>
              </a:rPr>
              <a:t>Thien</a:t>
            </a:r>
            <a:r>
              <a:rPr lang="en-US" sz="2000" dirty="0">
                <a:latin typeface="+mj-lt"/>
              </a:rPr>
              <a:t>, Jason Gunter</a:t>
            </a:r>
          </a:p>
          <a:p>
            <a:pPr marL="0" indent="0">
              <a:spcAft>
                <a:spcPts val="600"/>
              </a:spcAft>
              <a:buNone/>
            </a:pPr>
            <a:r>
              <a:rPr lang="en-US" sz="2000" b="1" dirty="0">
                <a:latin typeface="+mj-lt"/>
              </a:rPr>
              <a:t>NETL: </a:t>
            </a:r>
            <a:r>
              <a:rPr lang="en-US" sz="2000" dirty="0">
                <a:latin typeface="+mj-lt"/>
              </a:rPr>
              <a:t>Chris </a:t>
            </a:r>
            <a:r>
              <a:rPr lang="en-US" sz="2000" dirty="0" smtClean="0">
                <a:latin typeface="+mj-lt"/>
              </a:rPr>
              <a:t>Gunther</a:t>
            </a:r>
            <a:endParaRPr lang="en-US" sz="2000" dirty="0">
              <a:latin typeface="+mn-lt"/>
            </a:endParaRPr>
          </a:p>
        </p:txBody>
      </p:sp>
    </p:spTree>
    <p:extLst>
      <p:ext uri="{BB962C8B-B14F-4D97-AF65-F5344CB8AC3E}">
        <p14:creationId xmlns:p14="http://schemas.microsoft.com/office/powerpoint/2010/main" val="1069085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679994" cy="1066800"/>
          </a:xfrm>
        </p:spPr>
        <p:txBody>
          <a:bodyPr vert="horz" lIns="91440" tIns="45720" rIns="91440" bIns="45720" rtlCol="0" anchor="ctr">
            <a:noAutofit/>
          </a:bodyPr>
          <a:lstStyle/>
          <a:p>
            <a:r>
              <a:rPr lang="en-US" dirty="0" smtClean="0">
                <a:solidFill>
                  <a:srgbClr val="002060"/>
                </a:solidFill>
                <a:effectLst/>
              </a:rPr>
              <a:t>Project Description</a:t>
            </a:r>
            <a:endParaRPr lang="en-US" dirty="0">
              <a:solidFill>
                <a:srgbClr val="002060"/>
              </a:solidFill>
              <a:effectLst/>
            </a:endParaRPr>
          </a:p>
        </p:txBody>
      </p:sp>
      <p:sp>
        <p:nvSpPr>
          <p:cNvPr id="3" name="Content Placeholder 2"/>
          <p:cNvSpPr>
            <a:spLocks noGrp="1"/>
          </p:cNvSpPr>
          <p:nvPr>
            <p:ph idx="1"/>
          </p:nvPr>
        </p:nvSpPr>
        <p:spPr>
          <a:xfrm>
            <a:off x="152400" y="1981200"/>
            <a:ext cx="8839200" cy="4191000"/>
          </a:xfrm>
        </p:spPr>
        <p:txBody>
          <a:bodyPr>
            <a:noAutofit/>
          </a:bodyPr>
          <a:lstStyle/>
          <a:p>
            <a:pPr marL="514350" lvl="0" indent="-514350">
              <a:buNone/>
            </a:pPr>
            <a:r>
              <a:rPr lang="en-US" sz="2000" u="sng" dirty="0" smtClean="0"/>
              <a:t>Task </a:t>
            </a:r>
            <a:r>
              <a:rPr lang="en-US" sz="2000" u="sng" dirty="0"/>
              <a:t>17</a:t>
            </a:r>
            <a:r>
              <a:rPr lang="en-US" sz="2000" dirty="0"/>
              <a:t> </a:t>
            </a:r>
            <a:r>
              <a:rPr lang="en-US" sz="2000" dirty="0" smtClean="0"/>
              <a:t> Advanced </a:t>
            </a:r>
            <a:r>
              <a:rPr lang="en-US" sz="2000" dirty="0"/>
              <a:t>Topics for Mixing Processes</a:t>
            </a:r>
            <a:r>
              <a:rPr lang="en-US" sz="2500" dirty="0"/>
              <a:t/>
            </a:r>
            <a:br>
              <a:rPr lang="en-US" sz="2500" dirty="0"/>
            </a:br>
            <a:endParaRPr lang="en-US" sz="1200" dirty="0"/>
          </a:p>
          <a:p>
            <a:pPr marL="339725" lvl="0" indent="-339725"/>
            <a:r>
              <a:rPr lang="en-US" sz="1800" dirty="0" smtClean="0"/>
              <a:t>  computational </a:t>
            </a:r>
            <a:r>
              <a:rPr lang="en-US" sz="1800" dirty="0"/>
              <a:t>fluid dynamics modeling of HLW processes in waste tanks</a:t>
            </a:r>
          </a:p>
          <a:p>
            <a:pPr marL="514350" lvl="0" indent="-514350">
              <a:buNone/>
            </a:pPr>
            <a:endParaRPr lang="en-US" sz="1200" dirty="0"/>
          </a:p>
          <a:p>
            <a:pPr marL="514350" lvl="0" indent="-514350">
              <a:spcBef>
                <a:spcPts val="0"/>
              </a:spcBef>
              <a:buNone/>
            </a:pPr>
            <a:r>
              <a:rPr lang="en-US" sz="2000" u="sng" dirty="0"/>
              <a:t>Task 18</a:t>
            </a:r>
            <a:r>
              <a:rPr lang="en-US" sz="2000" dirty="0"/>
              <a:t> </a:t>
            </a:r>
            <a:r>
              <a:rPr lang="en-US" sz="2000" dirty="0" smtClean="0"/>
              <a:t> Technology </a:t>
            </a:r>
            <a:r>
              <a:rPr lang="en-US" sz="2000" dirty="0"/>
              <a:t>Development and Instrumentation Evaluation</a:t>
            </a:r>
            <a:r>
              <a:rPr lang="en-US" sz="2500" dirty="0"/>
              <a:t/>
            </a:r>
            <a:br>
              <a:rPr lang="en-US" sz="2500" dirty="0"/>
            </a:br>
            <a:endParaRPr lang="en-US" sz="1200" dirty="0"/>
          </a:p>
          <a:p>
            <a:pPr marL="457200" lvl="0" indent="-457200"/>
            <a:r>
              <a:rPr lang="en-US" sz="1800" dirty="0"/>
              <a:t>evaluation of FIU’s SLIM for rapid measurement of HLW solids on tank bottoms</a:t>
            </a:r>
          </a:p>
          <a:p>
            <a:pPr marL="457200" lvl="0" indent="-457200"/>
            <a:r>
              <a:rPr lang="en-US" sz="1800" dirty="0"/>
              <a:t>development of inspection tools for DST primary tanks </a:t>
            </a:r>
            <a:endParaRPr lang="en-US" sz="1800" dirty="0" smtClean="0"/>
          </a:p>
          <a:p>
            <a:pPr marL="0" lvl="0" indent="0">
              <a:spcBef>
                <a:spcPts val="0"/>
              </a:spcBef>
              <a:buNone/>
            </a:pPr>
            <a:endParaRPr lang="en-US" sz="1200" dirty="0"/>
          </a:p>
          <a:p>
            <a:pPr marL="514350" lvl="0" indent="-514350">
              <a:spcBef>
                <a:spcPts val="1200"/>
              </a:spcBef>
              <a:buNone/>
            </a:pPr>
            <a:r>
              <a:rPr lang="en-US" sz="2000" u="sng" dirty="0"/>
              <a:t>Task 19</a:t>
            </a:r>
            <a:r>
              <a:rPr lang="en-US" sz="2000" dirty="0"/>
              <a:t> </a:t>
            </a:r>
            <a:r>
              <a:rPr lang="en-US" sz="2000" dirty="0" smtClean="0"/>
              <a:t> Pipeline </a:t>
            </a:r>
            <a:r>
              <a:rPr lang="en-US" sz="2000" dirty="0"/>
              <a:t>Integrity and Analysis</a:t>
            </a:r>
          </a:p>
          <a:p>
            <a:pPr marL="514350" lvl="0" indent="-514350">
              <a:buNone/>
            </a:pPr>
            <a:endParaRPr lang="en-US" sz="1200" dirty="0"/>
          </a:p>
          <a:p>
            <a:pPr marL="460375" lvl="0" indent="-460375">
              <a:spcBef>
                <a:spcPts val="0"/>
              </a:spcBef>
            </a:pPr>
            <a:r>
              <a:rPr lang="en-US" sz="1800" dirty="0"/>
              <a:t>pipeline corrosion and erosion evaluation</a:t>
            </a:r>
          </a:p>
          <a:p>
            <a:pPr marL="460375" lvl="0" indent="-460375"/>
            <a:r>
              <a:rPr lang="en-US" sz="1800" dirty="0"/>
              <a:t>nonmetallic materials </a:t>
            </a:r>
            <a:r>
              <a:rPr lang="en-US" sz="1800" dirty="0" smtClean="0"/>
              <a:t>evaluation</a:t>
            </a:r>
            <a:endParaRPr lang="en-US" sz="1800" dirty="0"/>
          </a:p>
        </p:txBody>
      </p:sp>
      <p:sp>
        <p:nvSpPr>
          <p:cNvPr id="4" name="Title 6"/>
          <p:cNvSpPr txBox="1">
            <a:spLocks/>
          </p:cNvSpPr>
          <p:nvPr/>
        </p:nvSpPr>
        <p:spPr>
          <a:xfrm>
            <a:off x="7899194" y="6426438"/>
            <a:ext cx="1244806"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3200" b="1" kern="1200" dirty="0" smtClean="0">
                <a:solidFill>
                  <a:srgbClr val="002D62"/>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stStyle>
          <a:p>
            <a:r>
              <a:rPr lang="en-US" sz="1200" dirty="0" smtClean="0">
                <a:solidFill>
                  <a:schemeClr val="bg1"/>
                </a:solidFill>
                <a:effectLst/>
              </a:rPr>
              <a:t>16</a:t>
            </a:r>
            <a:endParaRPr lang="en-US" sz="1200" dirty="0">
              <a:solidFill>
                <a:schemeClr val="bg1"/>
              </a:solidFill>
              <a:effectLst/>
            </a:endParaRPr>
          </a:p>
        </p:txBody>
      </p:sp>
    </p:spTree>
    <p:extLst>
      <p:ext uri="{BB962C8B-B14F-4D97-AF65-F5344CB8AC3E}">
        <p14:creationId xmlns:p14="http://schemas.microsoft.com/office/powerpoint/2010/main" val="1919062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624" y="646584"/>
            <a:ext cx="6679994" cy="838200"/>
          </a:xfrm>
        </p:spPr>
        <p:txBody>
          <a:bodyPr wrap="square" numCol="1" anchorCtr="0" compatLnSpc="1">
            <a:prstTxWarp prst="textNoShape">
              <a:avLst/>
            </a:prstTxWarp>
            <a:noAutofit/>
          </a:bodyPr>
          <a:lstStyle/>
          <a:p>
            <a:r>
              <a:rPr lang="en-US" sz="2400" dirty="0">
                <a:latin typeface="Arial" panose="020B0604020202020204" pitchFamily="34" charset="0"/>
                <a:cs typeface="Arial" panose="020B0604020202020204" pitchFamily="34" charset="0"/>
              </a:rPr>
              <a:t>Task 17.1 - CFD Modeling of Mixing Processes in Waste Tanks</a:t>
            </a:r>
            <a:endParaRPr lang="en-US" sz="2400" dirty="0">
              <a:effectLst/>
              <a:latin typeface="Arial" panose="020B0604020202020204" pitchFamily="34" charset="0"/>
              <a:cs typeface="Arial" panose="020B0604020202020204" pitchFamily="34" charset="0"/>
            </a:endParaRPr>
          </a:p>
        </p:txBody>
      </p:sp>
      <p:sp>
        <p:nvSpPr>
          <p:cNvPr id="2" name="TextBox 1"/>
          <p:cNvSpPr txBox="1"/>
          <p:nvPr/>
        </p:nvSpPr>
        <p:spPr>
          <a:xfrm>
            <a:off x="7531331" y="-1729047"/>
            <a:ext cx="184731" cy="369332"/>
          </a:xfrm>
          <a:prstGeom prst="rect">
            <a:avLst/>
          </a:prstGeom>
          <a:noFill/>
        </p:spPr>
        <p:txBody>
          <a:bodyPr wrap="none" rtlCol="0">
            <a:spAutoFit/>
          </a:bodyPr>
          <a:lstStyle/>
          <a:p>
            <a:endParaRPr lang="en-US" dirty="0"/>
          </a:p>
        </p:txBody>
      </p:sp>
      <p:sp>
        <p:nvSpPr>
          <p:cNvPr id="15" name="Content Placeholder 2"/>
          <p:cNvSpPr>
            <a:spLocks noGrp="1"/>
          </p:cNvSpPr>
          <p:nvPr>
            <p:ph idx="1"/>
          </p:nvPr>
        </p:nvSpPr>
        <p:spPr>
          <a:xfrm>
            <a:off x="228600" y="1717456"/>
            <a:ext cx="4191000" cy="2168744"/>
          </a:xfrm>
        </p:spPr>
        <p:txBody>
          <a:bodyPr>
            <a:normAutofit fontScale="92500" lnSpcReduction="10000"/>
          </a:bodyPr>
          <a:lstStyle/>
          <a:p>
            <a:pPr marL="0" indent="0">
              <a:spcBef>
                <a:spcPts val="0"/>
              </a:spcBef>
              <a:spcAft>
                <a:spcPts val="600"/>
              </a:spcAft>
              <a:buClr>
                <a:schemeClr val="bg1"/>
              </a:buClr>
              <a:buNone/>
            </a:pPr>
            <a:r>
              <a:rPr lang="en-US" sz="2000" b="0" u="sng" dirty="0" smtClean="0">
                <a:effectLst/>
              </a:rPr>
              <a:t>Background </a:t>
            </a:r>
          </a:p>
          <a:p>
            <a:pPr>
              <a:lnSpc>
                <a:spcPct val="110000"/>
              </a:lnSpc>
              <a:spcAft>
                <a:spcPts val="600"/>
              </a:spcAft>
              <a:buClr>
                <a:schemeClr val="bg1"/>
              </a:buClr>
            </a:pPr>
            <a:r>
              <a:rPr lang="en-US" sz="1800" b="0" dirty="0" smtClean="0">
                <a:effectLst/>
              </a:rPr>
              <a:t>Various </a:t>
            </a:r>
            <a:r>
              <a:rPr lang="en-US" sz="1800" b="0" dirty="0">
                <a:effectLst/>
              </a:rPr>
              <a:t>mixing processes are required </a:t>
            </a:r>
            <a:r>
              <a:rPr lang="en-US" sz="1800" b="0" dirty="0" smtClean="0"/>
              <a:t>before tank waste can be transferred to facilities for treatment.</a:t>
            </a:r>
            <a:r>
              <a:rPr lang="en-US" sz="1800" b="0" dirty="0" smtClean="0">
                <a:effectLst/>
              </a:rPr>
              <a:t> The processes can involve pulse jet mixers, </a:t>
            </a:r>
            <a:r>
              <a:rPr lang="en-US" sz="1800" b="0" dirty="0" err="1" smtClean="0">
                <a:effectLst/>
              </a:rPr>
              <a:t>spargers</a:t>
            </a:r>
            <a:r>
              <a:rPr lang="en-US" sz="1800" b="0" dirty="0" smtClean="0">
                <a:effectLst/>
              </a:rPr>
              <a:t> and potentially other means to generate a homogenous mixture prior to transfer. </a:t>
            </a:r>
            <a:endParaRPr lang="en-US" sz="1800" dirty="0" smtClean="0">
              <a:effectLst/>
            </a:endParaRPr>
          </a:p>
        </p:txBody>
      </p:sp>
      <p:pic>
        <p:nvPicPr>
          <p:cNvPr id="16" name="Picture 2" descr="https://scontent-a.xx.fbcdn.net/hphotos-prn1/775696_654483051271360_1284895153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9205" y="1717456"/>
            <a:ext cx="2636019" cy="176464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28600" y="3962400"/>
            <a:ext cx="4114800" cy="2308324"/>
          </a:xfrm>
          <a:prstGeom prst="rect">
            <a:avLst/>
          </a:prstGeom>
          <a:noFill/>
        </p:spPr>
        <p:txBody>
          <a:bodyPr wrap="square" rtlCol="0">
            <a:spAutoFit/>
          </a:bodyPr>
          <a:lstStyle/>
          <a:p>
            <a:pPr>
              <a:spcBef>
                <a:spcPct val="20000"/>
              </a:spcBef>
              <a:spcAft>
                <a:spcPts val="600"/>
              </a:spcAft>
              <a:buClr>
                <a:schemeClr val="bg1"/>
              </a:buClr>
            </a:pPr>
            <a:r>
              <a:rPr lang="en-US" sz="1900" u="sng" dirty="0">
                <a:solidFill>
                  <a:srgbClr val="002D62"/>
                </a:solidFill>
                <a:latin typeface="Arial" panose="020B0604020202020204" pitchFamily="34" charset="0"/>
                <a:cs typeface="Arial" panose="020B0604020202020204" pitchFamily="34" charset="0"/>
              </a:rPr>
              <a:t>Pulse Jet Mixers (</a:t>
            </a:r>
            <a:r>
              <a:rPr lang="en-US" sz="1900" u="sng" dirty="0" smtClean="0">
                <a:solidFill>
                  <a:srgbClr val="002D62"/>
                </a:solidFill>
                <a:latin typeface="Arial" panose="020B0604020202020204" pitchFamily="34" charset="0"/>
                <a:cs typeface="Arial" panose="020B0604020202020204" pitchFamily="34" charset="0"/>
              </a:rPr>
              <a:t>PJM)</a:t>
            </a:r>
            <a:endParaRPr lang="en-US" sz="1900" u="sng" dirty="0">
              <a:solidFill>
                <a:srgbClr val="002D62"/>
              </a:solidFill>
              <a:latin typeface="Arial" panose="020B0604020202020204" pitchFamily="34" charset="0"/>
              <a:cs typeface="Arial" panose="020B0604020202020204" pitchFamily="34" charset="0"/>
            </a:endParaRPr>
          </a:p>
          <a:p>
            <a:r>
              <a:rPr lang="en-US" sz="1700" dirty="0" smtClean="0">
                <a:solidFill>
                  <a:srgbClr val="002D62"/>
                </a:solidFill>
                <a:latin typeface="Arial" panose="020B0604020202020204" pitchFamily="34" charset="0"/>
                <a:cs typeface="Arial" panose="020B0604020202020204" pitchFamily="34" charset="0"/>
              </a:rPr>
              <a:t>PJMs </a:t>
            </a:r>
            <a:r>
              <a:rPr lang="en-US" sz="1700" dirty="0">
                <a:solidFill>
                  <a:srgbClr val="002D62"/>
                </a:solidFill>
                <a:latin typeface="Arial" panose="020B0604020202020204" pitchFamily="34" charset="0"/>
                <a:cs typeface="Arial" panose="020B0604020202020204" pitchFamily="34" charset="0"/>
              </a:rPr>
              <a:t>contain pressurized vessels  which intake the waste and </a:t>
            </a:r>
            <a:r>
              <a:rPr lang="en-US" sz="1700" dirty="0" smtClean="0">
                <a:solidFill>
                  <a:srgbClr val="002D62"/>
                </a:solidFill>
                <a:latin typeface="Arial" panose="020B0604020202020204" pitchFamily="34" charset="0"/>
                <a:cs typeface="Arial" panose="020B0604020202020204" pitchFamily="34" charset="0"/>
              </a:rPr>
              <a:t>discharge it back out </a:t>
            </a:r>
            <a:r>
              <a:rPr lang="en-US" sz="1700" dirty="0">
                <a:solidFill>
                  <a:srgbClr val="002D62"/>
                </a:solidFill>
                <a:latin typeface="Arial" panose="020B0604020202020204" pitchFamily="34" charset="0"/>
                <a:cs typeface="Arial" panose="020B0604020202020204" pitchFamily="34" charset="0"/>
              </a:rPr>
              <a:t>at high velocity creating radial jets. These jets collide at the center of the vessel creating an up wash and promoting circulating motions.</a:t>
            </a:r>
          </a:p>
          <a:p>
            <a:endParaRPr lang="en-US" dirty="0">
              <a:solidFill>
                <a:srgbClr val="002D62"/>
              </a:solidFill>
              <a:latin typeface="Arial" panose="020B0604020202020204" pitchFamily="34" charset="0"/>
              <a:cs typeface="Arial" panose="020B0604020202020204" pitchFamily="34" charset="0"/>
            </a:endParaRPr>
          </a:p>
        </p:txBody>
      </p:sp>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9198" y="3759095"/>
            <a:ext cx="2636019" cy="2436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4979205" y="3482096"/>
            <a:ext cx="2646012" cy="276999"/>
          </a:xfrm>
          <a:prstGeom prst="rect">
            <a:avLst/>
          </a:prstGeom>
        </p:spPr>
        <p:txBody>
          <a:bodyPr wrap="square">
            <a:spAutoFit/>
          </a:bodyPr>
          <a:lstStyle/>
          <a:p>
            <a:pPr algn="ctr"/>
            <a:r>
              <a:rPr lang="en-US" sz="1200" dirty="0">
                <a:solidFill>
                  <a:srgbClr val="002D62"/>
                </a:solidFill>
                <a:latin typeface="Arial" panose="020B0604020202020204" pitchFamily="34" charset="0"/>
                <a:cs typeface="Arial" panose="020B0604020202020204" pitchFamily="34" charset="0"/>
              </a:rPr>
              <a:t>14-ft-diameter vessel to test </a:t>
            </a:r>
            <a:r>
              <a:rPr lang="en-US" sz="1200" dirty="0" smtClean="0">
                <a:solidFill>
                  <a:srgbClr val="002D62"/>
                </a:solidFill>
                <a:latin typeface="Arial" panose="020B0604020202020204" pitchFamily="34" charset="0"/>
                <a:cs typeface="Arial" panose="020B0604020202020204" pitchFamily="34" charset="0"/>
              </a:rPr>
              <a:t>PJMs</a:t>
            </a:r>
            <a:endParaRPr lang="en-US" sz="1200" dirty="0">
              <a:solidFill>
                <a:srgbClr val="002D62"/>
              </a:solidFill>
              <a:latin typeface="Arial" panose="020B0604020202020204" pitchFamily="34" charset="0"/>
              <a:cs typeface="Arial" panose="020B0604020202020204" pitchFamily="34" charset="0"/>
            </a:endParaRPr>
          </a:p>
        </p:txBody>
      </p:sp>
      <p:sp>
        <p:nvSpPr>
          <p:cNvPr id="20" name="Rectangle 19"/>
          <p:cNvSpPr/>
          <p:nvPr/>
        </p:nvSpPr>
        <p:spPr>
          <a:xfrm>
            <a:off x="4979205" y="6227010"/>
            <a:ext cx="2646012" cy="276999"/>
          </a:xfrm>
          <a:prstGeom prst="rect">
            <a:avLst/>
          </a:prstGeom>
        </p:spPr>
        <p:txBody>
          <a:bodyPr wrap="square">
            <a:spAutoFit/>
          </a:bodyPr>
          <a:lstStyle/>
          <a:p>
            <a:pPr algn="ctr"/>
            <a:r>
              <a:rPr lang="en-US" sz="1200" dirty="0" smtClean="0">
                <a:solidFill>
                  <a:srgbClr val="002D62"/>
                </a:solidFill>
                <a:latin typeface="Arial" panose="020B0604020202020204" pitchFamily="34" charset="0"/>
                <a:cs typeface="Arial" panose="020B0604020202020204" pitchFamily="34" charset="0"/>
              </a:rPr>
              <a:t>PJM circulation Demonstration</a:t>
            </a:r>
            <a:endParaRPr lang="en-US" sz="1200" dirty="0">
              <a:solidFill>
                <a:srgbClr val="00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359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28600" y="3377252"/>
            <a:ext cx="8077200" cy="838200"/>
          </a:xfrm>
        </p:spPr>
        <p:txBody>
          <a:bodyPr>
            <a:noAutofit/>
          </a:bodyPr>
          <a:lstStyle/>
          <a:p>
            <a:pPr algn="l"/>
            <a:r>
              <a:rPr lang="en-US" sz="2000" b="0" u="sng" dirty="0" smtClean="0">
                <a:effectLst/>
              </a:rPr>
              <a:t>Present Tasks</a:t>
            </a:r>
            <a:endParaRPr lang="en-US" sz="2000" b="0" u="sng" dirty="0">
              <a:effectLst/>
            </a:endParaRPr>
          </a:p>
        </p:txBody>
      </p:sp>
      <p:sp>
        <p:nvSpPr>
          <p:cNvPr id="3" name="TextBox 2"/>
          <p:cNvSpPr txBox="1"/>
          <p:nvPr/>
        </p:nvSpPr>
        <p:spPr>
          <a:xfrm>
            <a:off x="295564" y="4240473"/>
            <a:ext cx="8238836"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2D62"/>
                </a:solidFill>
                <a:latin typeface="Arial" panose="020B0604020202020204" pitchFamily="34" charset="0"/>
                <a:cs typeface="Arial" panose="020B0604020202020204" pitchFamily="34" charset="0"/>
              </a:rPr>
              <a:t>Capabilities of Star-CCM+ code will be improved </a:t>
            </a:r>
            <a:r>
              <a:rPr lang="en-US" dirty="0">
                <a:solidFill>
                  <a:srgbClr val="002D62"/>
                </a:solidFill>
                <a:latin typeface="Arial" panose="020B0604020202020204" pitchFamily="34" charset="0"/>
                <a:cs typeface="Arial" panose="020B0604020202020204" pitchFamily="34" charset="0"/>
              </a:rPr>
              <a:t>incrementally to obtain a comprehensive </a:t>
            </a:r>
            <a:r>
              <a:rPr lang="en-US" dirty="0" smtClean="0">
                <a:solidFill>
                  <a:srgbClr val="002D62"/>
                </a:solidFill>
                <a:latin typeface="Arial" panose="020B0604020202020204" pitchFamily="34" charset="0"/>
                <a:cs typeface="Arial" panose="020B0604020202020204" pitchFamily="34" charset="0"/>
              </a:rPr>
              <a:t>tool that </a:t>
            </a:r>
            <a:r>
              <a:rPr lang="en-US" dirty="0">
                <a:solidFill>
                  <a:srgbClr val="002D62"/>
                </a:solidFill>
                <a:latin typeface="Arial" panose="020B0604020202020204" pitchFamily="34" charset="0"/>
                <a:cs typeface="Arial" panose="020B0604020202020204" pitchFamily="34" charset="0"/>
              </a:rPr>
              <a:t>includes the </a:t>
            </a:r>
            <a:r>
              <a:rPr lang="en-US" dirty="0" smtClean="0">
                <a:solidFill>
                  <a:srgbClr val="002D62"/>
                </a:solidFill>
                <a:latin typeface="Arial" panose="020B0604020202020204" pitchFamily="34" charset="0"/>
                <a:cs typeface="Arial" panose="020B0604020202020204" pitchFamily="34" charset="0"/>
              </a:rPr>
              <a:t>complex flow </a:t>
            </a:r>
            <a:r>
              <a:rPr lang="en-US" dirty="0">
                <a:solidFill>
                  <a:srgbClr val="002D62"/>
                </a:solidFill>
                <a:latin typeface="Arial" panose="020B0604020202020204" pitchFamily="34" charset="0"/>
                <a:cs typeface="Arial" panose="020B0604020202020204" pitchFamily="34" charset="0"/>
              </a:rPr>
              <a:t>features of HLW </a:t>
            </a:r>
            <a:r>
              <a:rPr lang="en-US" dirty="0" smtClean="0">
                <a:solidFill>
                  <a:srgbClr val="002D62"/>
                </a:solidFill>
                <a:latin typeface="Arial" panose="020B0604020202020204" pitchFamily="34" charset="0"/>
                <a:cs typeface="Arial" panose="020B0604020202020204" pitchFamily="34" charset="0"/>
              </a:rPr>
              <a:t>mixing</a:t>
            </a:r>
          </a:p>
          <a:p>
            <a:pPr marL="285750" indent="-285750">
              <a:buFont typeface="Arial" panose="020B0604020202020204" pitchFamily="34" charset="0"/>
              <a:buChar char="•"/>
            </a:pPr>
            <a:endParaRPr lang="en-US" dirty="0">
              <a:solidFill>
                <a:srgbClr val="002D6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rgbClr val="002D62"/>
                </a:solidFill>
                <a:latin typeface="Arial" panose="020B0604020202020204" pitchFamily="34" charset="0"/>
                <a:cs typeface="Arial" panose="020B0604020202020204" pitchFamily="34" charset="0"/>
              </a:rPr>
              <a:t>Star-CCM+ will be used in order to investigate accuracy of correlations used to predict impacts of the radial jets on LLW mixing</a:t>
            </a:r>
            <a:endParaRPr lang="en-US" dirty="0">
              <a:solidFill>
                <a:srgbClr val="002D6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smtClean="0">
              <a:solidFill>
                <a:srgbClr val="002D62"/>
              </a:solidFill>
              <a:latin typeface="Arial" panose="020B0604020202020204" pitchFamily="34" charset="0"/>
              <a:cs typeface="Arial" panose="020B0604020202020204" pitchFamily="34" charset="0"/>
            </a:endParaRPr>
          </a:p>
        </p:txBody>
      </p:sp>
      <p:sp>
        <p:nvSpPr>
          <p:cNvPr id="6" name="Title 1"/>
          <p:cNvSpPr txBox="1">
            <a:spLocks/>
          </p:cNvSpPr>
          <p:nvPr/>
        </p:nvSpPr>
        <p:spPr>
          <a:xfrm>
            <a:off x="1143000" y="762000"/>
            <a:ext cx="6785331"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n-US" sz="3200" b="1" kern="1200" dirty="0" smtClean="0">
                <a:solidFill>
                  <a:srgbClr val="FFCC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stStyle>
          <a:p>
            <a:r>
              <a:rPr lang="en-US" sz="2400" dirty="0">
                <a:solidFill>
                  <a:srgbClr val="002D62"/>
                </a:solidFill>
                <a:effectLst/>
              </a:rPr>
              <a:t> Task 17.1 - CFD Modeling of Mixing Processes in Waste Tanks</a:t>
            </a:r>
          </a:p>
        </p:txBody>
      </p:sp>
      <p:sp>
        <p:nvSpPr>
          <p:cNvPr id="7" name="Content Placeholder 2"/>
          <p:cNvSpPr txBox="1">
            <a:spLocks/>
          </p:cNvSpPr>
          <p:nvPr/>
        </p:nvSpPr>
        <p:spPr>
          <a:xfrm>
            <a:off x="304800" y="1875243"/>
            <a:ext cx="8229600" cy="19027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Clr>
                <a:schemeClr val="bg1"/>
              </a:buClr>
              <a:buFont typeface="Arial" pitchFamily="34" charset="0"/>
              <a:buNone/>
            </a:pPr>
            <a:r>
              <a:rPr lang="en-US" sz="2000" u="sng" dirty="0" smtClean="0">
                <a:solidFill>
                  <a:srgbClr val="002D62"/>
                </a:solidFill>
                <a:effectLst/>
                <a:latin typeface="Arial" panose="020B0604020202020204" pitchFamily="34" charset="0"/>
                <a:cs typeface="Arial" panose="020B0604020202020204" pitchFamily="34" charset="0"/>
              </a:rPr>
              <a:t>Objective </a:t>
            </a:r>
          </a:p>
          <a:p>
            <a:pPr marL="0" indent="0">
              <a:buNone/>
            </a:pPr>
            <a:r>
              <a:rPr lang="en-US" sz="1800" dirty="0">
                <a:solidFill>
                  <a:srgbClr val="002D62"/>
                </a:solidFill>
                <a:effectLst/>
                <a:latin typeface="Arial" panose="020B0604020202020204" pitchFamily="34" charset="0"/>
                <a:cs typeface="Arial" panose="020B0604020202020204" pitchFamily="34" charset="0"/>
              </a:rPr>
              <a:t>Develop computational capability as a prediction tool to:</a:t>
            </a:r>
          </a:p>
          <a:p>
            <a:pPr lvl="1"/>
            <a:r>
              <a:rPr lang="en-US" sz="1800" dirty="0">
                <a:solidFill>
                  <a:srgbClr val="002D62"/>
                </a:solidFill>
                <a:effectLst/>
                <a:latin typeface="Arial" panose="020B0604020202020204" pitchFamily="34" charset="0"/>
                <a:cs typeface="Arial" panose="020B0604020202020204" pitchFamily="34" charset="0"/>
              </a:rPr>
              <a:t>Evaluate the performance of mixing mechanisms for high-level waste</a:t>
            </a:r>
          </a:p>
          <a:p>
            <a:pPr lvl="1"/>
            <a:r>
              <a:rPr lang="en-US" sz="1800" dirty="0">
                <a:solidFill>
                  <a:srgbClr val="002D62"/>
                </a:solidFill>
                <a:effectLst/>
                <a:latin typeface="Arial" panose="020B0604020202020204" pitchFamily="34" charset="0"/>
                <a:cs typeface="Arial" panose="020B0604020202020204" pitchFamily="34" charset="0"/>
              </a:rPr>
              <a:t>support critical issues related to HLW retrieval and processing</a:t>
            </a:r>
          </a:p>
          <a:p>
            <a:pPr marL="457200" lvl="1" indent="0">
              <a:buNone/>
            </a:pPr>
            <a:endParaRPr lang="en-US" sz="1800" dirty="0" smtClean="0">
              <a:solidFill>
                <a:srgbClr val="002D62"/>
              </a:solidFill>
              <a:effectLst/>
            </a:endParaRPr>
          </a:p>
        </p:txBody>
      </p:sp>
    </p:spTree>
    <p:extLst>
      <p:ext uri="{BB962C8B-B14F-4D97-AF65-F5344CB8AC3E}">
        <p14:creationId xmlns:p14="http://schemas.microsoft.com/office/powerpoint/2010/main" val="2347959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3000" y="762000"/>
            <a:ext cx="6785331"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n-US" sz="3200" b="1" kern="1200" dirty="0" smtClean="0">
                <a:solidFill>
                  <a:srgbClr val="FFCC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stStyle>
          <a:p>
            <a:r>
              <a:rPr lang="en-US" sz="2400" dirty="0">
                <a:solidFill>
                  <a:srgbClr val="002D62"/>
                </a:solidFill>
                <a:effectLst/>
              </a:rPr>
              <a:t> Task 17.1 - CFD Modeling of Mixing Processes in Waste Tanks</a:t>
            </a:r>
          </a:p>
        </p:txBody>
      </p:sp>
      <p:sp>
        <p:nvSpPr>
          <p:cNvPr id="8" name="Content Placeholder 2"/>
          <p:cNvSpPr>
            <a:spLocks noGrp="1"/>
          </p:cNvSpPr>
          <p:nvPr>
            <p:ph idx="1"/>
          </p:nvPr>
        </p:nvSpPr>
        <p:spPr>
          <a:xfrm>
            <a:off x="228600" y="1676400"/>
            <a:ext cx="4190999" cy="4724400"/>
          </a:xfrm>
        </p:spPr>
        <p:txBody>
          <a:bodyPr>
            <a:normAutofit fontScale="92500" lnSpcReduction="10000"/>
          </a:bodyPr>
          <a:lstStyle/>
          <a:p>
            <a:pPr marL="574675" indent="-574675">
              <a:buNone/>
            </a:pPr>
            <a:r>
              <a:rPr lang="en-US" sz="2000" u="sng" dirty="0" smtClean="0"/>
              <a:t>Results</a:t>
            </a:r>
          </a:p>
          <a:p>
            <a:pPr marL="574675" indent="-574675">
              <a:buNone/>
            </a:pPr>
            <a:endParaRPr lang="en-US" sz="1300" u="sng" dirty="0" smtClean="0"/>
          </a:p>
          <a:p>
            <a:pPr marL="574675" indent="-287338"/>
            <a:r>
              <a:rPr lang="en-US" sz="2000" dirty="0" smtClean="0"/>
              <a:t>3D modeling of non-Newtonian fluids using QDNS and RANS were validated with experimental data.  Improved previous efforts to match experimental data. </a:t>
            </a:r>
          </a:p>
          <a:p>
            <a:pPr marL="574675" indent="-287338"/>
            <a:r>
              <a:rPr lang="en-US" sz="2000" dirty="0" smtClean="0"/>
              <a:t>Investigated shear dependency to improve RANS modeling – QDNS and RANS were found to be significantly different.</a:t>
            </a:r>
          </a:p>
          <a:p>
            <a:pPr marL="574675" indent="-287338"/>
            <a:r>
              <a:rPr lang="en-US" sz="2000" dirty="0" smtClean="0"/>
              <a:t>Our current modified RANS method also was significantly different from the QDNS shear dependency.</a:t>
            </a:r>
            <a:endParaRPr lang="en-US" sz="2000" dirty="0" smtClean="0">
              <a:solidFill>
                <a:srgbClr val="FF0000"/>
              </a:solidFill>
            </a:endParaRPr>
          </a:p>
        </p:txBody>
      </p:sp>
      <p:pic>
        <p:nvPicPr>
          <p:cNvPr id="11" name="Picture 10"/>
          <p:cNvPicPr/>
          <p:nvPr/>
        </p:nvPicPr>
        <p:blipFill>
          <a:blip r:embed="rId3"/>
          <a:stretch>
            <a:fillRect/>
          </a:stretch>
        </p:blipFill>
        <p:spPr>
          <a:xfrm>
            <a:off x="4636491" y="1689496"/>
            <a:ext cx="3291840" cy="457200"/>
          </a:xfrm>
          <a:prstGeom prst="rect">
            <a:avLst/>
          </a:prstGeom>
        </p:spPr>
      </p:pic>
      <p:pic>
        <p:nvPicPr>
          <p:cNvPr id="1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0486" y="4459793"/>
            <a:ext cx="2898419" cy="1932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5996" y="2412442"/>
            <a:ext cx="2802909" cy="220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8331" y="1794535"/>
            <a:ext cx="1119188"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370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600200"/>
            <a:ext cx="4038599" cy="3352800"/>
          </a:xfrm>
        </p:spPr>
        <p:txBody>
          <a:bodyPr>
            <a:normAutofit/>
          </a:bodyPr>
          <a:lstStyle/>
          <a:p>
            <a:pPr marL="574675" indent="-574675">
              <a:buNone/>
            </a:pPr>
            <a:r>
              <a:rPr lang="en-US" sz="2000" u="sng" dirty="0" smtClean="0"/>
              <a:t>Results</a:t>
            </a:r>
          </a:p>
          <a:p>
            <a:pPr marL="574675" indent="-574675">
              <a:buNone/>
            </a:pPr>
            <a:endParaRPr lang="en-US" sz="1300" u="sng" dirty="0" smtClean="0"/>
          </a:p>
          <a:p>
            <a:pPr marL="574675" indent="-287338"/>
            <a:r>
              <a:rPr lang="en-US" sz="1600" dirty="0" smtClean="0"/>
              <a:t>Used Star-CCM+ to validate </a:t>
            </a:r>
            <a:r>
              <a:rPr lang="en-US" sz="1600" dirty="0" err="1" smtClean="0"/>
              <a:t>Poreh’s</a:t>
            </a:r>
            <a:r>
              <a:rPr lang="en-US" sz="1600" dirty="0" smtClean="0"/>
              <a:t> correlations to determine jet thickness and max velocity for various geometric configurations.</a:t>
            </a:r>
          </a:p>
          <a:p>
            <a:pPr marL="574675" indent="-287338"/>
            <a:r>
              <a:rPr lang="en-US" sz="1600" dirty="0" err="1" smtClean="0"/>
              <a:t>Poreh’s</a:t>
            </a:r>
            <a:r>
              <a:rPr lang="en-US" sz="1600" dirty="0" smtClean="0"/>
              <a:t> formula was fairly accurate for the r/b and b/d ranges of current PJM systems when predicting velocity and jet thickness. </a:t>
            </a:r>
          </a:p>
        </p:txBody>
      </p:sp>
      <p:sp>
        <p:nvSpPr>
          <p:cNvPr id="6" name="Title 1"/>
          <p:cNvSpPr txBox="1">
            <a:spLocks/>
          </p:cNvSpPr>
          <p:nvPr/>
        </p:nvSpPr>
        <p:spPr>
          <a:xfrm>
            <a:off x="1143000" y="762000"/>
            <a:ext cx="6785331"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n-US" sz="3200" b="1" kern="1200" dirty="0" smtClean="0">
                <a:solidFill>
                  <a:srgbClr val="FFCC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stStyle>
          <a:p>
            <a:r>
              <a:rPr lang="en-US" sz="2400" dirty="0">
                <a:solidFill>
                  <a:srgbClr val="002D62"/>
                </a:solidFill>
                <a:effectLst/>
              </a:rPr>
              <a:t> Task 17.1 - CFD Modeling of Mixing Processes in Waste Tanks</a:t>
            </a: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302267"/>
            <a:ext cx="27241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538123" y="1611844"/>
            <a:ext cx="4130148" cy="369332"/>
          </a:xfrm>
          <a:prstGeom prst="rect">
            <a:avLst/>
          </a:prstGeom>
          <a:noFill/>
        </p:spPr>
        <p:txBody>
          <a:bodyPr wrap="square" rtlCol="0">
            <a:spAutoFit/>
          </a:bodyPr>
          <a:lstStyle/>
          <a:p>
            <a:pPr algn="ctr"/>
            <a:r>
              <a:rPr lang="en-US" dirty="0" smtClean="0">
                <a:solidFill>
                  <a:srgbClr val="002D62"/>
                </a:solidFill>
                <a:latin typeface="Arial" panose="020B0604020202020204" pitchFamily="34" charset="0"/>
                <a:cs typeface="Arial" panose="020B0604020202020204" pitchFamily="34" charset="0"/>
              </a:rPr>
              <a:t>Radial Jet Characteristic </a:t>
            </a:r>
            <a:r>
              <a:rPr lang="en-US" dirty="0">
                <a:solidFill>
                  <a:srgbClr val="002D62"/>
                </a:solidFill>
                <a:latin typeface="Arial" panose="020B0604020202020204" pitchFamily="34" charset="0"/>
                <a:cs typeface="Arial" panose="020B0604020202020204" pitchFamily="34" charset="0"/>
              </a:rPr>
              <a:t>C</a:t>
            </a:r>
            <a:r>
              <a:rPr lang="en-US" dirty="0" smtClean="0">
                <a:solidFill>
                  <a:srgbClr val="002D62"/>
                </a:solidFill>
                <a:latin typeface="Arial" panose="020B0604020202020204" pitchFamily="34" charset="0"/>
                <a:cs typeface="Arial" panose="020B0604020202020204" pitchFamily="34" charset="0"/>
              </a:rPr>
              <a:t>omparison </a:t>
            </a:r>
            <a:endParaRPr lang="en-US" dirty="0">
              <a:solidFill>
                <a:srgbClr val="002D62"/>
              </a:solidFill>
              <a:latin typeface="Arial" panose="020B0604020202020204" pitchFamily="34" charset="0"/>
              <a:cs typeface="Arial" panose="020B0604020202020204" pitchFamily="34" charset="0"/>
            </a:endParaRPr>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466" y="2114299"/>
            <a:ext cx="2466647" cy="2116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464" y="2114298"/>
            <a:ext cx="2347877" cy="217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2150" y="4331368"/>
            <a:ext cx="2527949"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786" y="4339389"/>
            <a:ext cx="2554014"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111679" y="2305807"/>
            <a:ext cx="1358220" cy="307777"/>
          </a:xfrm>
          <a:prstGeom prst="rect">
            <a:avLst/>
          </a:prstGeom>
          <a:noFill/>
        </p:spPr>
        <p:txBody>
          <a:bodyPr wrap="square" rtlCol="0">
            <a:spAutoFit/>
          </a:bodyPr>
          <a:lstStyle/>
          <a:p>
            <a:pPr algn="ctr"/>
            <a:r>
              <a:rPr lang="en-US" sz="1400" dirty="0" smtClean="0"/>
              <a:t>Jet Thickness</a:t>
            </a:r>
            <a:endParaRPr lang="en-US" sz="1400" dirty="0"/>
          </a:p>
        </p:txBody>
      </p:sp>
      <p:sp>
        <p:nvSpPr>
          <p:cNvPr id="16" name="TextBox 15"/>
          <p:cNvSpPr txBox="1"/>
          <p:nvPr/>
        </p:nvSpPr>
        <p:spPr>
          <a:xfrm>
            <a:off x="4526224" y="2329089"/>
            <a:ext cx="1766117" cy="523220"/>
          </a:xfrm>
          <a:prstGeom prst="rect">
            <a:avLst/>
          </a:prstGeom>
          <a:noFill/>
        </p:spPr>
        <p:txBody>
          <a:bodyPr wrap="square" rtlCol="0">
            <a:spAutoFit/>
          </a:bodyPr>
          <a:lstStyle/>
          <a:p>
            <a:pPr algn="ctr"/>
            <a:r>
              <a:rPr lang="en-US" sz="1400" dirty="0" smtClean="0"/>
              <a:t>Jet Maximum Velocity </a:t>
            </a:r>
            <a:endParaRPr lang="en-US" sz="1400" dirty="0"/>
          </a:p>
        </p:txBody>
      </p:sp>
      <p:sp>
        <p:nvSpPr>
          <p:cNvPr id="17" name="TextBox 16"/>
          <p:cNvSpPr txBox="1"/>
          <p:nvPr/>
        </p:nvSpPr>
        <p:spPr>
          <a:xfrm>
            <a:off x="4596550" y="4640179"/>
            <a:ext cx="1766117" cy="523220"/>
          </a:xfrm>
          <a:prstGeom prst="rect">
            <a:avLst/>
          </a:prstGeom>
          <a:noFill/>
        </p:spPr>
        <p:txBody>
          <a:bodyPr wrap="square" rtlCol="0">
            <a:spAutoFit/>
          </a:bodyPr>
          <a:lstStyle/>
          <a:p>
            <a:pPr algn="ctr"/>
            <a:r>
              <a:rPr lang="en-US" sz="1400" dirty="0" smtClean="0"/>
              <a:t>Jet Maximum Velocity </a:t>
            </a:r>
            <a:endParaRPr lang="en-US" sz="1400" dirty="0"/>
          </a:p>
        </p:txBody>
      </p:sp>
      <p:sp>
        <p:nvSpPr>
          <p:cNvPr id="18" name="TextBox 17"/>
          <p:cNvSpPr txBox="1"/>
          <p:nvPr/>
        </p:nvSpPr>
        <p:spPr>
          <a:xfrm>
            <a:off x="7072550" y="4640179"/>
            <a:ext cx="1358220" cy="307777"/>
          </a:xfrm>
          <a:prstGeom prst="rect">
            <a:avLst/>
          </a:prstGeom>
          <a:noFill/>
        </p:spPr>
        <p:txBody>
          <a:bodyPr wrap="square" rtlCol="0">
            <a:spAutoFit/>
          </a:bodyPr>
          <a:lstStyle/>
          <a:p>
            <a:pPr algn="ctr"/>
            <a:r>
              <a:rPr lang="en-US" sz="1400" dirty="0" smtClean="0"/>
              <a:t>Jet Thickness</a:t>
            </a:r>
            <a:endParaRPr lang="en-US" sz="1400" dirty="0"/>
          </a:p>
        </p:txBody>
      </p:sp>
      <p:sp>
        <p:nvSpPr>
          <p:cNvPr id="19" name="TextBox 18"/>
          <p:cNvSpPr txBox="1"/>
          <p:nvPr/>
        </p:nvSpPr>
        <p:spPr>
          <a:xfrm>
            <a:off x="5571577" y="6331130"/>
            <a:ext cx="1971778" cy="307777"/>
          </a:xfrm>
          <a:prstGeom prst="rect">
            <a:avLst/>
          </a:prstGeom>
          <a:noFill/>
        </p:spPr>
        <p:txBody>
          <a:bodyPr wrap="square" rtlCol="0">
            <a:spAutoFit/>
          </a:bodyPr>
          <a:lstStyle/>
          <a:p>
            <a:pPr algn="ctr"/>
            <a:r>
              <a:rPr lang="en-US" sz="1400" dirty="0" smtClean="0">
                <a:solidFill>
                  <a:srgbClr val="002D62"/>
                </a:solidFill>
                <a:latin typeface="Arial" panose="020B0604020202020204" pitchFamily="34" charset="0"/>
                <a:cs typeface="Arial" panose="020B0604020202020204" pitchFamily="34" charset="0"/>
              </a:rPr>
              <a:t>Curved Impingement</a:t>
            </a:r>
            <a:endParaRPr lang="en-US" sz="1400" dirty="0">
              <a:solidFill>
                <a:srgbClr val="002D62"/>
              </a:solidFill>
              <a:latin typeface="Arial" panose="020B0604020202020204" pitchFamily="34" charset="0"/>
              <a:cs typeface="Arial" panose="020B0604020202020204" pitchFamily="34" charset="0"/>
            </a:endParaRPr>
          </a:p>
        </p:txBody>
      </p:sp>
      <p:sp>
        <p:nvSpPr>
          <p:cNvPr id="20" name="TextBox 19"/>
          <p:cNvSpPr txBox="1"/>
          <p:nvPr/>
        </p:nvSpPr>
        <p:spPr>
          <a:xfrm>
            <a:off x="5747412" y="4051755"/>
            <a:ext cx="1766117" cy="307777"/>
          </a:xfrm>
          <a:prstGeom prst="rect">
            <a:avLst/>
          </a:prstGeom>
          <a:noFill/>
        </p:spPr>
        <p:txBody>
          <a:bodyPr wrap="square" rtlCol="0">
            <a:spAutoFit/>
          </a:bodyPr>
          <a:lstStyle/>
          <a:p>
            <a:pPr algn="ctr"/>
            <a:r>
              <a:rPr lang="en-US" sz="1400" dirty="0" smtClean="0">
                <a:solidFill>
                  <a:srgbClr val="002D62"/>
                </a:solidFill>
                <a:latin typeface="Arial" panose="020B0604020202020204" pitchFamily="34" charset="0"/>
                <a:cs typeface="Arial" panose="020B0604020202020204" pitchFamily="34" charset="0"/>
              </a:rPr>
              <a:t>Flat Impingement</a:t>
            </a:r>
            <a:endParaRPr lang="en-US" sz="1400" dirty="0">
              <a:solidFill>
                <a:srgbClr val="00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1349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DB3B9271AEBD4AB6E9871E85EA0F04" ma:contentTypeVersion="2" ma:contentTypeDescription="Create a new document." ma:contentTypeScope="" ma:versionID="95ea26fab14bbaf9ab5fd9b63642a71d">
  <xsd:schema xmlns:xsd="http://www.w3.org/2001/XMLSchema" xmlns:xs="http://www.w3.org/2001/XMLSchema" xmlns:p="http://schemas.microsoft.com/office/2006/metadata/properties" xmlns:ns2="e3681083-5f0e-4a8c-ad18-f2d5e8ca93d5" targetNamespace="http://schemas.microsoft.com/office/2006/metadata/properties" ma:root="true" ma:fieldsID="6219f43100f71f1018782f4dd5e07bd0" ns2:_="">
    <xsd:import namespace="e3681083-5f0e-4a8c-ad18-f2d5e8ca93d5"/>
    <xsd:element name="properties">
      <xsd:complexType>
        <xsd:sequence>
          <xsd:element name="documentManagement">
            <xsd:complexType>
              <xsd:all>
                <xsd:element ref="ns2:Report_x0020_Type" minOccurs="0"/>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681083-5f0e-4a8c-ad18-f2d5e8ca93d5" elementFormDefault="qualified">
    <xsd:import namespace="http://schemas.microsoft.com/office/2006/documentManagement/types"/>
    <xsd:import namespace="http://schemas.microsoft.com/office/infopath/2007/PartnerControls"/>
    <xsd:element name="Report_x0020_Type" ma:index="8" nillable="true" ma:displayName="Report Type" ma:default="Yearly Report" ma:internalName="Report_x0020_Type" ma:requiredMultiChoice="true">
      <xsd:complexType>
        <xsd:complexContent>
          <xsd:extension base="dms:MultiChoice">
            <xsd:sequence>
              <xsd:element name="Value" maxOccurs="unbounded" minOccurs="0" nillable="true">
                <xsd:simpleType>
                  <xsd:restriction base="dms:Choice">
                    <xsd:enumeration value="Yearly Report"/>
                    <xsd:enumeration value="Quarterly Report"/>
                    <xsd:enumeration value="Other Publications"/>
                    <xsd:enumeration value="Waste Processing"/>
                    <xsd:enumeration value="Workforce Development"/>
                    <xsd:enumeration value="Soil and Groundwater"/>
                    <xsd:enumeration value="Environmental Management"/>
                    <xsd:enumeration value="Deactivation and Decommissioning"/>
                    <xsd:enumeration value="Factsheet"/>
                    <xsd:enumeration value="Year End Report"/>
                    <xsd:enumeration value="Mid-Year Presentations"/>
                    <xsd:enumeration value="Waste Management"/>
                    <xsd:enumeration value="Technical Report"/>
                    <xsd:enumeration value="End-Year Presentations"/>
                    <xsd:enumeration value="Project Technical Plans"/>
                    <xsd:enumeration value="Final Reports"/>
                    <xsd:enumeration value="Research Review"/>
                  </xsd:restriction>
                </xsd:simpleType>
              </xsd:element>
            </xsd:sequence>
          </xsd:extension>
        </xsd:complexContent>
      </xsd:complexType>
    </xsd:element>
    <xsd:element name="Year" ma:index="9" nillable="true" ma:displayName="Year" ma:default="2024" ma:internalName="Year">
      <xsd:complexType>
        <xsd:complexContent>
          <xsd:extension base="dms:MultiChoice">
            <xsd:sequence>
              <xsd:element name="Value" maxOccurs="unbounded" minOccurs="0" nillable="true">
                <xsd:simpleType>
                  <xsd:restriction base="dms:Choice">
                    <xsd:enumeration value="2025"/>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e3681083-5f0e-4a8c-ad18-f2d5e8ca93d5">
      <Value>2016</Value>
    </Year>
    <Report_x0020_Type xmlns="e3681083-5f0e-4a8c-ad18-f2d5e8ca93d5">
      <Value>End-Year Presentations</Value>
    </Report_x0020_Type>
  </documentManagement>
</p:properties>
</file>

<file path=customXml/itemProps1.xml><?xml version="1.0" encoding="utf-8"?>
<ds:datastoreItem xmlns:ds="http://schemas.openxmlformats.org/officeDocument/2006/customXml" ds:itemID="{DDB1E316-B01B-41A6-9C63-707784FD7DAE}"/>
</file>

<file path=customXml/itemProps2.xml><?xml version="1.0" encoding="utf-8"?>
<ds:datastoreItem xmlns:ds="http://schemas.openxmlformats.org/officeDocument/2006/customXml" ds:itemID="{730A4329-3098-4E4E-9754-F4B1966B2817}"/>
</file>

<file path=customXml/itemProps3.xml><?xml version="1.0" encoding="utf-8"?>
<ds:datastoreItem xmlns:ds="http://schemas.openxmlformats.org/officeDocument/2006/customXml" ds:itemID="{39A7562D-BE59-4AC5-BBD1-8B0058B6FF49}"/>
</file>

<file path=docProps/app.xml><?xml version="1.0" encoding="utf-8"?>
<Properties xmlns="http://schemas.openxmlformats.org/officeDocument/2006/extended-properties" xmlns:vt="http://schemas.openxmlformats.org/officeDocument/2006/docPropsVTypes">
  <TotalTime>8638</TotalTime>
  <Words>2877</Words>
  <Application>Microsoft Office PowerPoint</Application>
  <PresentationFormat>On-screen Show (4:3)</PresentationFormat>
  <Paragraphs>363</Paragraphs>
  <Slides>32</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Black</vt:lpstr>
      <vt:lpstr>Calibri</vt:lpstr>
      <vt:lpstr>Cambria Math</vt:lpstr>
      <vt:lpstr>Century Gothic</vt:lpstr>
      <vt:lpstr>Times New Roman</vt:lpstr>
      <vt:lpstr>Office Theme</vt:lpstr>
      <vt:lpstr>DOE-EM Cooperative Agreement   FIU Performance Year 6  Year End Research Review </vt:lpstr>
      <vt:lpstr>FIU-DOE Year End Research Review</vt:lpstr>
      <vt:lpstr>FIU Project 1    Chemical Process Alternatives for Radioactive Waste</vt:lpstr>
      <vt:lpstr>FIU Personnel and Collaborators</vt:lpstr>
      <vt:lpstr>Project Description</vt:lpstr>
      <vt:lpstr>Task 17.1 - CFD Modeling of Mixing Processes in Waste Tanks</vt:lpstr>
      <vt:lpstr>Present Tasks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18.2 - Development of Inspection Tools for DST Primary Tanks</vt:lpstr>
      <vt:lpstr>Task 18.2 - Development of Inspection Tools for DST Primary Tanks</vt:lpstr>
      <vt:lpstr>Task 18.2 - Development of Inspection Tools for DST Primary Tanks</vt:lpstr>
      <vt:lpstr>Task 18.2 - Development of Inspection Tools for DST Primary Tanks</vt:lpstr>
      <vt:lpstr>Task 18.2 - Development of Inspection Tools for DST Primary Tanks</vt:lpstr>
      <vt:lpstr>Task 18.2 - Development of Inspection Tools for DST Primary Tanks</vt:lpstr>
      <vt:lpstr>Task 18.3 - Investigation Using an Infrared Temperature Sensor to Determine the Inside Wall Temperature of DSTs </vt:lpstr>
      <vt:lpstr>Task 18.3 - Investigation Using an Infrared Temperature Sensor to Determine the Inside Wall Temperature of DSTs </vt:lpstr>
      <vt:lpstr>Task 18.3 - Investigation Using an Infrared Temperature Sensor to Determine the Inside Wall Temperature of DSTs </vt:lpstr>
      <vt:lpstr>Task 18.3 - Investigation Using an Infrared Temperature Sensor to Determine the Inside Wall Temperature of DSTs  </vt:lpstr>
      <vt:lpstr>Task 19.1 – Pipeline Corrosion and Erosion Evaluation</vt:lpstr>
      <vt:lpstr>Task 19.1 - Pipeline Corrosion and Erosion Evaluation</vt:lpstr>
      <vt:lpstr>Task 19.1 - Pipeline Corrosion and Erosion Evaluation</vt:lpstr>
      <vt:lpstr>Task 19.2 - Evaluation of Nonmetallic Components in the Waste Transfer System</vt:lpstr>
      <vt:lpstr>Task 19.2 - Evaluation of Nonmetallic Components in the Waste Transfer System</vt:lpstr>
      <vt:lpstr>PowerPoint Presentation</vt:lpstr>
      <vt:lpstr>PowerPoint Presentation</vt:lpstr>
      <vt:lpstr>PowerPoint Presentation</vt:lpstr>
    </vt:vector>
  </TitlesOfParts>
  <Company>Angell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End DOE FIU Year 6 Research Review - Project 1</dc:title>
  <dc:creator>Angelique Lawrence</dc:creator>
  <cp:lastModifiedBy>Shoffner, Peggy Ann (CONTR)</cp:lastModifiedBy>
  <cp:revision>679</cp:revision>
  <cp:lastPrinted>2015-10-21T13:38:10Z</cp:lastPrinted>
  <dcterms:created xsi:type="dcterms:W3CDTF">2011-08-30T15:36:16Z</dcterms:created>
  <dcterms:modified xsi:type="dcterms:W3CDTF">2016-09-20T15:59:55Z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0x010100EADB3B9271AEBD4AB6E9871E85EA0F04</vt:lpwstr>
  </property>
</Properties>
</file>