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diagrams/data1.xml" ContentType="application/vnd.openxmlformats-officedocument.drawingml.diagramData+xml"/>
  <Override PartName="/ppt/presentation.xml" ContentType="application/vnd.openxmlformats-officedocument.presentationml.presentation.main+xml"/>
  <Override PartName="/ppt/slides/slide43.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42.xml" ContentType="application/vnd.openxmlformats-officedocument.presentationml.slide+xml"/>
  <Override PartName="/ppt/slides/slide47.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4.xml" ContentType="application/vnd.openxmlformats-officedocument.presentationml.slide+xml"/>
  <Override PartName="/ppt/slides/slide12.xml" ContentType="application/vnd.openxmlformats-officedocument.presentationml.slide+xml"/>
  <Override PartName="/ppt/slides/slide26.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35.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notesSlides/notesSlide3.xml" ContentType="application/vnd.openxmlformats-officedocument.presentationml.notesSlide+xml"/>
  <Override PartName="/ppt/slideLayouts/slideLayout12.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21.xml" ContentType="application/vnd.openxmlformats-officedocument.presentationml.slideLayout+xml"/>
  <Override PartName="/ppt/slideLayouts/slideLayout29.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commentAuthors.xml" ContentType="application/vnd.openxmlformats-officedocument.presentationml.commentAuthors+xml"/>
  <Override PartName="/ppt/theme/themeOverride1.xml" ContentType="application/vnd.openxmlformats-officedocument.themeOverride+xml"/>
  <Override PartName="/ppt/charts/chart1.xml" ContentType="application/vnd.openxmlformats-officedocument.drawingml.chart+xml"/>
  <Override PartName="/ppt/theme/theme2.xml" ContentType="application/vnd.openxmlformats-officedocument.theme+xml"/>
  <Override PartName="/ppt/handoutMasters/handoutMaster1.xml" ContentType="application/vnd.openxmlformats-officedocument.presentationml.handoutMaster+xml"/>
  <Override PartName="/ppt/diagrams/drawing1.xml" ContentType="application/vnd.ms-office.drawingml.diagramDrawing+xml"/>
  <Override PartName="/ppt/diagrams/colors1.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charts/colors1.xml" ContentType="application/vnd.ms-office.chartcolorstyle+xml"/>
  <Override PartName="/ppt/charts/style1.xml" ContentType="application/vnd.ms-office.chartstyle+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52"/>
  </p:notesMasterIdLst>
  <p:handoutMasterIdLst>
    <p:handoutMasterId r:id="rId53"/>
  </p:handoutMasterIdLst>
  <p:sldIdLst>
    <p:sldId id="1026" r:id="rId5"/>
    <p:sldId id="1210" r:id="rId6"/>
    <p:sldId id="1029" r:id="rId7"/>
    <p:sldId id="1030" r:id="rId8"/>
    <p:sldId id="1031" r:id="rId9"/>
    <p:sldId id="1046" r:id="rId10"/>
    <p:sldId id="1177" r:id="rId11"/>
    <p:sldId id="1178" r:id="rId12"/>
    <p:sldId id="1204" r:id="rId13"/>
    <p:sldId id="1225" r:id="rId14"/>
    <p:sldId id="1182" r:id="rId15"/>
    <p:sldId id="1183" r:id="rId16"/>
    <p:sldId id="1203" r:id="rId17"/>
    <p:sldId id="1068" r:id="rId18"/>
    <p:sldId id="1070" r:id="rId19"/>
    <p:sldId id="1073" r:id="rId20"/>
    <p:sldId id="1091" r:id="rId21"/>
    <p:sldId id="1092" r:id="rId22"/>
    <p:sldId id="1185" r:id="rId23"/>
    <p:sldId id="1205" r:id="rId24"/>
    <p:sldId id="1186" r:id="rId25"/>
    <p:sldId id="1096" r:id="rId26"/>
    <p:sldId id="1098" r:id="rId27"/>
    <p:sldId id="1187" r:id="rId28"/>
    <p:sldId id="1188" r:id="rId29"/>
    <p:sldId id="1189" r:id="rId30"/>
    <p:sldId id="1105" r:id="rId31"/>
    <p:sldId id="1106" r:id="rId32"/>
    <p:sldId id="1110" r:id="rId33"/>
    <p:sldId id="1190" r:id="rId34"/>
    <p:sldId id="1192" r:id="rId35"/>
    <p:sldId id="1193" r:id="rId36"/>
    <p:sldId id="1197" r:id="rId37"/>
    <p:sldId id="1195" r:id="rId38"/>
    <p:sldId id="1213" r:id="rId39"/>
    <p:sldId id="1217" r:id="rId40"/>
    <p:sldId id="1218" r:id="rId41"/>
    <p:sldId id="1219" r:id="rId42"/>
    <p:sldId id="1220" r:id="rId43"/>
    <p:sldId id="1221" r:id="rId44"/>
    <p:sldId id="1222" r:id="rId45"/>
    <p:sldId id="1146" r:id="rId46"/>
    <p:sldId id="1148" r:id="rId47"/>
    <p:sldId id="1152" r:id="rId48"/>
    <p:sldId id="1153" r:id="rId49"/>
    <p:sldId id="1157" r:id="rId50"/>
    <p:sldId id="945" r:id="rId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00">
          <p15:clr>
            <a:srgbClr val="A4A3A4"/>
          </p15:clr>
        </p15:guide>
        <p15:guide id="2" pos="2188">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ary Emerson" initials="H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24E10"/>
    <a:srgbClr val="005000"/>
    <a:srgbClr val="006000"/>
    <a:srgbClr val="006600"/>
    <a:srgbClr val="003300"/>
    <a:srgbClr val="339933"/>
    <a:srgbClr val="6BBD19"/>
    <a:srgbClr val="88E32D"/>
    <a:srgbClr val="99E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872" autoAdjust="0"/>
    <p:restoredTop sz="93277" autoAdjust="0"/>
  </p:normalViewPr>
  <p:slideViewPr>
    <p:cSldViewPr>
      <p:cViewPr varScale="1">
        <p:scale>
          <a:sx n="105" d="100"/>
          <a:sy n="105" d="100"/>
        </p:scale>
        <p:origin x="-1710"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870"/>
    </p:cViewPr>
  </p:sorterViewPr>
  <p:notesViewPr>
    <p:cSldViewPr>
      <p:cViewPr>
        <p:scale>
          <a:sx n="100" d="100"/>
          <a:sy n="100" d="100"/>
        </p:scale>
        <p:origin x="-2748" y="876"/>
      </p:cViewPr>
      <p:guideLst>
        <p:guide orient="horz" pos="2900"/>
        <p:guide orient="horz" pos="2928"/>
        <p:guide pos="218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customXml" Target="../customXml/item3.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ustomXml" Target="../customXml/item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634120674870504"/>
          <c:y val="3.0406904518989388E-2"/>
          <c:w val="0.73916816335268021"/>
          <c:h val="0.77697208303507526"/>
        </c:manualLayout>
      </c:layout>
      <c:barChart>
        <c:barDir val="col"/>
        <c:grouping val="clustered"/>
        <c:varyColors val="0"/>
        <c:ser>
          <c:idx val="2"/>
          <c:order val="0"/>
          <c:tx>
            <c:v>Initial</c:v>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errBars>
            <c:errBarType val="both"/>
            <c:errValType val="cust"/>
            <c:noEndCap val="0"/>
            <c:plus>
              <c:numRef>
                <c:f>'Mineral Comp-U'!$BA$10:$BA$16</c:f>
                <c:numCache>
                  <c:formatCode>General</c:formatCode>
                  <c:ptCount val="7"/>
                  <c:pt idx="0">
                    <c:v>1.2451862562493667</c:v>
                  </c:pt>
                  <c:pt idx="1">
                    <c:v>6.9194236943456042</c:v>
                  </c:pt>
                  <c:pt idx="2">
                    <c:v>30.666907437566465</c:v>
                  </c:pt>
                  <c:pt idx="3">
                    <c:v>60.982109946604766</c:v>
                  </c:pt>
                  <c:pt idx="4">
                    <c:v>198.81749143507514</c:v>
                  </c:pt>
                  <c:pt idx="5">
                    <c:v>5.857518977391166</c:v>
                  </c:pt>
                  <c:pt idx="6">
                    <c:v>1.2957450764943432</c:v>
                  </c:pt>
                </c:numCache>
              </c:numRef>
            </c:plus>
            <c:minus>
              <c:numRef>
                <c:f>'Mineral Comp-U'!$BA$10:$BA$16</c:f>
                <c:numCache>
                  <c:formatCode>General</c:formatCode>
                  <c:ptCount val="7"/>
                  <c:pt idx="0">
                    <c:v>1.2451862562493667</c:v>
                  </c:pt>
                  <c:pt idx="1">
                    <c:v>6.9194236943456042</c:v>
                  </c:pt>
                  <c:pt idx="2">
                    <c:v>30.666907437566465</c:v>
                  </c:pt>
                  <c:pt idx="3">
                    <c:v>60.982109946604766</c:v>
                  </c:pt>
                  <c:pt idx="4">
                    <c:v>198.81749143507514</c:v>
                  </c:pt>
                  <c:pt idx="5">
                    <c:v>5.857518977391166</c:v>
                  </c:pt>
                  <c:pt idx="6">
                    <c:v>1.2957450764943432</c:v>
                  </c:pt>
                </c:numCache>
              </c:numRef>
            </c:minus>
            <c:spPr>
              <a:noFill/>
              <a:ln w="9525">
                <a:solidFill>
                  <a:schemeClr val="tx2">
                    <a:lumMod val="75000"/>
                  </a:schemeClr>
                </a:solidFill>
                <a:round/>
              </a:ln>
              <a:effectLst/>
            </c:spPr>
          </c:errBars>
          <c:val>
            <c:numRef>
              <c:f>'Mineral Comp-U'!$AZ$10:$AZ$16</c:f>
              <c:numCache>
                <c:formatCode>0.00</c:formatCode>
                <c:ptCount val="7"/>
                <c:pt idx="0">
                  <c:v>10.961050898521204</c:v>
                </c:pt>
                <c:pt idx="1">
                  <c:v>25.311360746608536</c:v>
                </c:pt>
                <c:pt idx="2" formatCode="0">
                  <c:v>138.34999755333607</c:v>
                </c:pt>
                <c:pt idx="3" formatCode="0">
                  <c:v>73.743234831331293</c:v>
                </c:pt>
                <c:pt idx="4" formatCode="0">
                  <c:v>1274.0275758836733</c:v>
                </c:pt>
                <c:pt idx="5" formatCode="0">
                  <c:v>8.633173519436836</c:v>
                </c:pt>
                <c:pt idx="6">
                  <c:v>1.7416752945911531</c:v>
                </c:pt>
              </c:numCache>
            </c:numRef>
          </c:val>
        </c:ser>
        <c:ser>
          <c:idx val="1"/>
          <c:order val="1"/>
          <c:tx>
            <c:v>NaOH + NaCl</c:v>
          </c:tx>
          <c:spPr>
            <a:solidFill>
              <a:schemeClr val="accent4">
                <a:lumMod val="75000"/>
              </a:schemeClr>
            </a:solidFill>
            <a:ln>
              <a:noFill/>
            </a:ln>
            <a:effectLst/>
          </c:spPr>
          <c:invertIfNegative val="0"/>
          <c:cat>
            <c:strRef>
              <c:f>'Mineral Comp-U'!$AU$10:$AU$16</c:f>
              <c:strCache>
                <c:ptCount val="7"/>
                <c:pt idx="0">
                  <c:v>Quartz</c:v>
                </c:pt>
                <c:pt idx="1">
                  <c:v>Kaolinite</c:v>
                </c:pt>
                <c:pt idx="2">
                  <c:v>Illite</c:v>
                </c:pt>
                <c:pt idx="3">
                  <c:v>Montmorillonite</c:v>
                </c:pt>
                <c:pt idx="4">
                  <c:v>Muscovite</c:v>
                </c:pt>
                <c:pt idx="5">
                  <c:v>Calcite</c:v>
                </c:pt>
                <c:pt idx="6">
                  <c:v>Hanford Sediment</c:v>
                </c:pt>
              </c:strCache>
            </c:strRef>
          </c:cat>
          <c:val>
            <c:numRef>
              <c:f>'Mineral Comp-U'!$AX$10:$AX$16</c:f>
              <c:numCache>
                <c:formatCode>0</c:formatCode>
                <c:ptCount val="7"/>
                <c:pt idx="0">
                  <c:v>122.38025231600452</c:v>
                </c:pt>
                <c:pt idx="1">
                  <c:v>2284.4242796044828</c:v>
                </c:pt>
                <c:pt idx="2">
                  <c:v>1977.0040360543014</c:v>
                </c:pt>
                <c:pt idx="3">
                  <c:v>2074.5898289571487</c:v>
                </c:pt>
                <c:pt idx="4">
                  <c:v>767.8304226018389</c:v>
                </c:pt>
                <c:pt idx="5">
                  <c:v>351.27985381881905</c:v>
                </c:pt>
                <c:pt idx="6">
                  <c:v>14.134261309417994</c:v>
                </c:pt>
              </c:numCache>
            </c:numRef>
          </c:val>
        </c:ser>
        <c:ser>
          <c:idx val="0"/>
          <c:order val="2"/>
          <c:tx>
            <c:v>NH4OH</c:v>
          </c:tx>
          <c:spPr>
            <a:solidFill>
              <a:srgbClr val="002060"/>
            </a:solidFill>
            <a:ln>
              <a:noFill/>
            </a:ln>
            <a:effectLst/>
          </c:spPr>
          <c:invertIfNegative val="0"/>
          <c:errBars>
            <c:errBarType val="both"/>
            <c:errValType val="cust"/>
            <c:noEndCap val="0"/>
            <c:plus>
              <c:numRef>
                <c:f>'Mineral Comp-U'!$AW$10:$AW$16</c:f>
                <c:numCache>
                  <c:formatCode>General</c:formatCode>
                  <c:ptCount val="7"/>
                  <c:pt idx="0">
                    <c:v>20.845236304722558</c:v>
                  </c:pt>
                  <c:pt idx="1">
                    <c:v>1970.8002911010697</c:v>
                  </c:pt>
                  <c:pt idx="2">
                    <c:v>230.64768921774328</c:v>
                  </c:pt>
                  <c:pt idx="3">
                    <c:v>624.25910140431347</c:v>
                  </c:pt>
                  <c:pt idx="4">
                    <c:v>298.52650422334528</c:v>
                  </c:pt>
                  <c:pt idx="5">
                    <c:v>48.286304836870393</c:v>
                  </c:pt>
                  <c:pt idx="6">
                    <c:v>17.513301558120371</c:v>
                  </c:pt>
                </c:numCache>
              </c:numRef>
            </c:plus>
            <c:minus>
              <c:numRef>
                <c:f>'Mineral Comp-U'!$AW$10:$AW$16</c:f>
                <c:numCache>
                  <c:formatCode>General</c:formatCode>
                  <c:ptCount val="7"/>
                  <c:pt idx="0">
                    <c:v>20.845236304722558</c:v>
                  </c:pt>
                  <c:pt idx="1">
                    <c:v>1970.8002911010697</c:v>
                  </c:pt>
                  <c:pt idx="2">
                    <c:v>230.64768921774328</c:v>
                  </c:pt>
                  <c:pt idx="3">
                    <c:v>624.25910140431347</c:v>
                  </c:pt>
                  <c:pt idx="4">
                    <c:v>298.52650422334528</c:v>
                  </c:pt>
                  <c:pt idx="5">
                    <c:v>48.286304836870393</c:v>
                  </c:pt>
                  <c:pt idx="6">
                    <c:v>17.513301558120371</c:v>
                  </c:pt>
                </c:numCache>
              </c:numRef>
            </c:minus>
            <c:spPr>
              <a:noFill/>
              <a:ln w="9525">
                <a:solidFill>
                  <a:sysClr val="window" lastClr="FFFFFF">
                    <a:lumMod val="50000"/>
                  </a:sysClr>
                </a:solidFill>
                <a:round/>
              </a:ln>
              <a:effectLst/>
            </c:spPr>
          </c:errBars>
          <c:cat>
            <c:strRef>
              <c:f>'Mineral Comp-U'!$AU$10:$AU$16</c:f>
              <c:strCache>
                <c:ptCount val="7"/>
                <c:pt idx="0">
                  <c:v>Quartz</c:v>
                </c:pt>
                <c:pt idx="1">
                  <c:v>Kaolinite</c:v>
                </c:pt>
                <c:pt idx="2">
                  <c:v>Illite</c:v>
                </c:pt>
                <c:pt idx="3">
                  <c:v>Montmorillonite</c:v>
                </c:pt>
                <c:pt idx="4">
                  <c:v>Muscovite</c:v>
                </c:pt>
                <c:pt idx="5">
                  <c:v>Calcite</c:v>
                </c:pt>
                <c:pt idx="6">
                  <c:v>Hanford Sediment</c:v>
                </c:pt>
              </c:strCache>
            </c:strRef>
          </c:cat>
          <c:val>
            <c:numRef>
              <c:f>'Mineral Comp-U'!$AV$10:$AV$16</c:f>
              <c:numCache>
                <c:formatCode>0</c:formatCode>
                <c:ptCount val="7"/>
                <c:pt idx="0">
                  <c:v>132.12110555445122</c:v>
                </c:pt>
                <c:pt idx="1">
                  <c:v>10025.196447440008</c:v>
                </c:pt>
                <c:pt idx="2">
                  <c:v>3928.2899213645078</c:v>
                </c:pt>
                <c:pt idx="3">
                  <c:v>4200.2369141710988</c:v>
                </c:pt>
                <c:pt idx="4">
                  <c:v>770.83273387672591</c:v>
                </c:pt>
                <c:pt idx="5">
                  <c:v>240.37706690224547</c:v>
                </c:pt>
                <c:pt idx="6">
                  <c:v>75.563739040799717</c:v>
                </c:pt>
              </c:numCache>
            </c:numRef>
          </c:val>
        </c:ser>
        <c:dLbls>
          <c:showLegendKey val="0"/>
          <c:showVal val="0"/>
          <c:showCatName val="0"/>
          <c:showSerName val="0"/>
          <c:showPercent val="0"/>
          <c:showBubbleSize val="0"/>
        </c:dLbls>
        <c:gapWidth val="150"/>
        <c:axId val="39050624"/>
        <c:axId val="39769216"/>
      </c:barChart>
      <c:catAx>
        <c:axId val="390506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 spcFirstLastPara="1" vertOverflow="ellipsis"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9769216"/>
        <c:crossesAt val="1.0000000000000004E-2"/>
        <c:auto val="1"/>
        <c:lblAlgn val="ctr"/>
        <c:lblOffset val="100"/>
        <c:noMultiLvlLbl val="1"/>
      </c:catAx>
      <c:valAx>
        <c:axId val="39769216"/>
        <c:scaling>
          <c:logBase val="10"/>
          <c:orientation val="minMax"/>
          <c:min val="0.1"/>
        </c:scaling>
        <c:delete val="0"/>
        <c:axPos val="l"/>
        <c:title>
          <c:tx>
            <c:rich>
              <a:bodyPr rot="-5400000" spcFirstLastPara="1" vertOverflow="ellipsis" vert="horz" wrap="square" anchor="ctr" anchorCtr="1"/>
              <a:lstStyle/>
              <a:p>
                <a:pPr>
                  <a:defRPr sz="1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dirty="0" err="1"/>
                  <a:t>K</a:t>
                </a:r>
                <a:r>
                  <a:rPr lang="en-US" baseline="-25000" dirty="0" err="1"/>
                  <a:t>d</a:t>
                </a:r>
                <a:r>
                  <a:rPr lang="en-US" dirty="0"/>
                  <a:t> (mL/g)</a:t>
                </a:r>
              </a:p>
            </c:rich>
          </c:tx>
          <c:layout>
            <c:manualLayout>
              <c:xMode val="edge"/>
              <c:yMode val="edge"/>
              <c:x val="1.6536955417334128E-2"/>
              <c:y val="0.29458303507516115"/>
            </c:manualLayout>
          </c:layout>
          <c:overlay val="0"/>
          <c:spPr>
            <a:noFill/>
            <a:ln>
              <a:noFill/>
            </a:ln>
            <a:effectLst/>
          </c:spPr>
        </c:title>
        <c:numFmt formatCode="General" sourceLinked="0"/>
        <c:majorTickMark val="cross"/>
        <c:minorTickMark val="in"/>
        <c:tickLblPos val="nextTo"/>
        <c:spPr>
          <a:noFill/>
          <a:ln w="12700">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9050624"/>
        <c:crosses val="autoZero"/>
        <c:crossBetween val="between"/>
      </c:valAx>
      <c:spPr>
        <a:solidFill>
          <a:schemeClr val="bg1"/>
        </a:solidFill>
        <a:ln w="15875">
          <a:solidFill>
            <a:schemeClr val="tx1"/>
          </a:solidFill>
        </a:ln>
        <a:effectLst/>
      </c:spPr>
    </c:plotArea>
    <c:legend>
      <c:legendPos val="b"/>
      <c:legendEntry>
        <c:idx val="2"/>
        <c:txPr>
          <a:bodyPr rot="0" spcFirstLastPara="1" vertOverflow="ellipsis" vert="horz" wrap="square" anchor="ctr" anchorCtr="1"/>
          <a:lstStyle/>
          <a:p>
            <a:pPr>
              <a:defRPr sz="18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Entry>
      <c:layout>
        <c:manualLayout>
          <c:xMode val="edge"/>
          <c:yMode val="edge"/>
          <c:x val="0.32018312762814299"/>
          <c:y val="4.5612920544022911E-2"/>
          <c:w val="0.57494038756494503"/>
          <c:h val="6.80835728867225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sz="1800">
          <a:solidFill>
            <a:schemeClr val="tx1"/>
          </a:solidFill>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C9493E-8B9E-4F28-9867-818D6968D12C}"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n-US"/>
        </a:p>
      </dgm:t>
    </dgm:pt>
    <dgm:pt modelId="{B1BD54F9-B882-4777-AE5F-BFEF4C68ABF0}">
      <dgm:prSet phldrT="[Text]"/>
      <dgm:spPr/>
      <dgm:t>
        <a:bodyPr/>
        <a:lstStyle/>
        <a:p>
          <a:pPr algn="ctr"/>
          <a:r>
            <a:rPr lang="en-US" b="1" dirty="0" smtClean="0">
              <a:solidFill>
                <a:srgbClr val="FFFF99"/>
              </a:solidFill>
            </a:rPr>
            <a:t>Develop physically based numerical model as a tool to simulate surface hydrology at Tims Branch and its major tributary</a:t>
          </a:r>
          <a:endParaRPr lang="en-US" b="1" dirty="0">
            <a:solidFill>
              <a:srgbClr val="FFFF99"/>
            </a:solidFill>
          </a:endParaRPr>
        </a:p>
      </dgm:t>
    </dgm:pt>
    <dgm:pt modelId="{65614CE7-D4DC-42CC-B9B7-9926F17838AD}" type="parTrans" cxnId="{75411C05-E202-4B91-ADCB-D8867F687481}">
      <dgm:prSet/>
      <dgm:spPr/>
      <dgm:t>
        <a:bodyPr/>
        <a:lstStyle/>
        <a:p>
          <a:endParaRPr lang="en-US"/>
        </a:p>
      </dgm:t>
    </dgm:pt>
    <dgm:pt modelId="{BA71866F-43C2-472F-989F-2F87763F892C}" type="sibTrans" cxnId="{75411C05-E202-4B91-ADCB-D8867F687481}">
      <dgm:prSet/>
      <dgm:spPr/>
      <dgm:t>
        <a:bodyPr/>
        <a:lstStyle/>
        <a:p>
          <a:endParaRPr lang="en-US"/>
        </a:p>
      </dgm:t>
    </dgm:pt>
    <dgm:pt modelId="{3B8BE478-4319-48DD-9961-F773B919DE1B}">
      <dgm:prSet phldrT="[Text]" custT="1"/>
      <dgm:spPr/>
      <dgm:t>
        <a:bodyPr/>
        <a:lstStyle/>
        <a:p>
          <a:pPr algn="just"/>
          <a:r>
            <a:rPr lang="en-US" sz="1300" dirty="0" smtClean="0">
              <a:solidFill>
                <a:srgbClr val="002060"/>
              </a:solidFill>
              <a:latin typeface="Arial" panose="020B0604020202020204" pitchFamily="34" charset="0"/>
              <a:cs typeface="Arial" panose="020B0604020202020204" pitchFamily="34" charset="0"/>
            </a:rPr>
            <a:t>Develop 2D model of overland flow in Tims Branch watershed using MIKE SHE  </a:t>
          </a:r>
          <a:endParaRPr lang="en-US" sz="1300" dirty="0">
            <a:solidFill>
              <a:srgbClr val="002060"/>
            </a:solidFill>
            <a:latin typeface="Arial" panose="020B0604020202020204" pitchFamily="34" charset="0"/>
            <a:cs typeface="Arial" panose="020B0604020202020204" pitchFamily="34" charset="0"/>
          </a:endParaRPr>
        </a:p>
      </dgm:t>
    </dgm:pt>
    <dgm:pt modelId="{13D255A6-2306-4609-B2D2-A0789B82A881}" type="parTrans" cxnId="{35214B8F-2B51-4F5C-9FFA-226F12E6D34B}">
      <dgm:prSet/>
      <dgm:spPr/>
      <dgm:t>
        <a:bodyPr/>
        <a:lstStyle/>
        <a:p>
          <a:endParaRPr lang="en-US"/>
        </a:p>
      </dgm:t>
    </dgm:pt>
    <dgm:pt modelId="{0721DB3E-B6F9-4A32-AF1D-7CE37C050E60}" type="sibTrans" cxnId="{35214B8F-2B51-4F5C-9FFA-226F12E6D34B}">
      <dgm:prSet/>
      <dgm:spPr/>
      <dgm:t>
        <a:bodyPr/>
        <a:lstStyle/>
        <a:p>
          <a:endParaRPr lang="en-US"/>
        </a:p>
      </dgm:t>
    </dgm:pt>
    <dgm:pt modelId="{3919001F-FBC5-4181-A3EC-E5337E2989B3}">
      <dgm:prSet phldrT="[Text]"/>
      <dgm:spPr/>
      <dgm:t>
        <a:bodyPr/>
        <a:lstStyle/>
        <a:p>
          <a:pPr algn="ctr"/>
          <a:r>
            <a:rPr lang="en-US" b="1" dirty="0" smtClean="0">
              <a:solidFill>
                <a:schemeClr val="tx1">
                  <a:lumMod val="95000"/>
                  <a:lumOff val="5000"/>
                </a:schemeClr>
              </a:solidFill>
              <a:effectLst/>
            </a:rPr>
            <a:t>Develop geodatabase and apply GIS tools to support surface hydrology framework and modeling</a:t>
          </a:r>
          <a:endParaRPr lang="en-US" b="1" dirty="0">
            <a:solidFill>
              <a:schemeClr val="tx1">
                <a:lumMod val="95000"/>
                <a:lumOff val="5000"/>
              </a:schemeClr>
            </a:solidFill>
            <a:effectLst/>
          </a:endParaRPr>
        </a:p>
      </dgm:t>
    </dgm:pt>
    <dgm:pt modelId="{E3D26496-56DF-4C77-81EF-7E1CAFE2FA34}" type="parTrans" cxnId="{BFBDF662-9B93-4ABA-91B4-65FFF6E33339}">
      <dgm:prSet/>
      <dgm:spPr/>
      <dgm:t>
        <a:bodyPr/>
        <a:lstStyle/>
        <a:p>
          <a:endParaRPr lang="en-US"/>
        </a:p>
      </dgm:t>
    </dgm:pt>
    <dgm:pt modelId="{38261B77-E0CA-40A7-8F75-00B5076B654B}" type="sibTrans" cxnId="{BFBDF662-9B93-4ABA-91B4-65FFF6E33339}">
      <dgm:prSet/>
      <dgm:spPr/>
      <dgm:t>
        <a:bodyPr/>
        <a:lstStyle/>
        <a:p>
          <a:endParaRPr lang="en-US"/>
        </a:p>
      </dgm:t>
    </dgm:pt>
    <dgm:pt modelId="{E998F2EC-29B2-4C85-A33B-610BFCD31484}">
      <dgm:prSet phldrT="[Text]" custT="1"/>
      <dgm:spPr/>
      <dgm:t>
        <a:bodyPr/>
        <a:lstStyle/>
        <a:p>
          <a:pPr algn="just"/>
          <a:r>
            <a:rPr lang="en-US" sz="1300" dirty="0" smtClean="0">
              <a:solidFill>
                <a:srgbClr val="002060"/>
              </a:solidFill>
              <a:latin typeface="Arial" panose="020B0604020202020204" pitchFamily="34" charset="0"/>
              <a:cs typeface="Arial" panose="020B0604020202020204" pitchFamily="34" charset="0"/>
            </a:rPr>
            <a:t>Measure flow discharge along Tims Branch and A-014 using in-situ flow meter</a:t>
          </a:r>
          <a:endParaRPr lang="en-US" sz="1300" dirty="0">
            <a:solidFill>
              <a:srgbClr val="002060"/>
            </a:solidFill>
            <a:latin typeface="Arial" panose="020B0604020202020204" pitchFamily="34" charset="0"/>
            <a:cs typeface="Arial" panose="020B0604020202020204" pitchFamily="34" charset="0"/>
          </a:endParaRPr>
        </a:p>
      </dgm:t>
    </dgm:pt>
    <dgm:pt modelId="{CB6FC424-878C-4063-B1E9-A32D9A1A7F9A}" type="parTrans" cxnId="{B7762D2C-7F6B-47FC-BA9C-657FAF63E335}">
      <dgm:prSet/>
      <dgm:spPr/>
      <dgm:t>
        <a:bodyPr/>
        <a:lstStyle/>
        <a:p>
          <a:endParaRPr lang="en-US"/>
        </a:p>
      </dgm:t>
    </dgm:pt>
    <dgm:pt modelId="{84C3F650-C456-4944-A6D7-0BB580288375}" type="sibTrans" cxnId="{B7762D2C-7F6B-47FC-BA9C-657FAF63E335}">
      <dgm:prSet/>
      <dgm:spPr/>
      <dgm:t>
        <a:bodyPr/>
        <a:lstStyle/>
        <a:p>
          <a:endParaRPr lang="en-US"/>
        </a:p>
      </dgm:t>
    </dgm:pt>
    <dgm:pt modelId="{CF7EF34D-0B76-4FF3-9FDD-E0D5C840B767}">
      <dgm:prSet phldrT="[Text]" custT="1"/>
      <dgm:spPr/>
      <dgm:t>
        <a:bodyPr/>
        <a:lstStyle/>
        <a:p>
          <a:pPr algn="just"/>
          <a:r>
            <a:rPr lang="en-US" sz="1300" dirty="0" smtClean="0">
              <a:solidFill>
                <a:srgbClr val="002060"/>
              </a:solidFill>
              <a:latin typeface="Arial" panose="020B0604020202020204" pitchFamily="34" charset="0"/>
              <a:cs typeface="Arial" panose="020B0604020202020204" pitchFamily="34" charset="0"/>
            </a:rPr>
            <a:t>Develop standalone 1D model of stream flow for Tims Branch using MIKE 11</a:t>
          </a:r>
          <a:endParaRPr lang="en-US" sz="1300" dirty="0">
            <a:solidFill>
              <a:srgbClr val="002060"/>
            </a:solidFill>
            <a:latin typeface="Arial" panose="020B0604020202020204" pitchFamily="34" charset="0"/>
            <a:cs typeface="Arial" panose="020B0604020202020204" pitchFamily="34" charset="0"/>
          </a:endParaRPr>
        </a:p>
      </dgm:t>
    </dgm:pt>
    <dgm:pt modelId="{3E640B9F-CB40-4792-8787-D227A098CCA7}" type="parTrans" cxnId="{72004C69-C928-42BC-9B4E-FB27B86697F1}">
      <dgm:prSet/>
      <dgm:spPr/>
      <dgm:t>
        <a:bodyPr/>
        <a:lstStyle/>
        <a:p>
          <a:endParaRPr lang="en-US"/>
        </a:p>
      </dgm:t>
    </dgm:pt>
    <dgm:pt modelId="{84817529-5EAC-4594-A065-D42487E4515B}" type="sibTrans" cxnId="{72004C69-C928-42BC-9B4E-FB27B86697F1}">
      <dgm:prSet/>
      <dgm:spPr/>
      <dgm:t>
        <a:bodyPr/>
        <a:lstStyle/>
        <a:p>
          <a:endParaRPr lang="en-US"/>
        </a:p>
      </dgm:t>
    </dgm:pt>
    <dgm:pt modelId="{5950F0D9-CA12-41EB-B902-DDA7C8C4A69E}">
      <dgm:prSet phldrT="[Text]" custT="1"/>
      <dgm:spPr/>
      <dgm:t>
        <a:bodyPr/>
        <a:lstStyle/>
        <a:p>
          <a:pPr algn="just"/>
          <a:r>
            <a:rPr lang="en-US" sz="1300" dirty="0" smtClean="0">
              <a:solidFill>
                <a:srgbClr val="002060"/>
              </a:solidFill>
              <a:latin typeface="Arial" panose="020B0604020202020204" pitchFamily="34" charset="0"/>
              <a:cs typeface="Arial" panose="020B0604020202020204" pitchFamily="34" charset="0"/>
            </a:rPr>
            <a:t>Develop standalone 1D model of A-014 outfall</a:t>
          </a:r>
          <a:endParaRPr lang="en-US" sz="1300" dirty="0">
            <a:solidFill>
              <a:srgbClr val="002060"/>
            </a:solidFill>
            <a:latin typeface="Arial" panose="020B0604020202020204" pitchFamily="34" charset="0"/>
            <a:cs typeface="Arial" panose="020B0604020202020204" pitchFamily="34" charset="0"/>
          </a:endParaRPr>
        </a:p>
      </dgm:t>
    </dgm:pt>
    <dgm:pt modelId="{23578BA1-D269-405A-8E12-041FB97C5E27}" type="parTrans" cxnId="{9C36EC67-D3B5-4470-B741-9449D93B73CB}">
      <dgm:prSet/>
      <dgm:spPr/>
      <dgm:t>
        <a:bodyPr/>
        <a:lstStyle/>
        <a:p>
          <a:endParaRPr lang="en-US"/>
        </a:p>
      </dgm:t>
    </dgm:pt>
    <dgm:pt modelId="{92480693-D1AB-4C7E-8DCB-DE746A7C0C8E}" type="sibTrans" cxnId="{9C36EC67-D3B5-4470-B741-9449D93B73CB}">
      <dgm:prSet/>
      <dgm:spPr/>
      <dgm:t>
        <a:bodyPr/>
        <a:lstStyle/>
        <a:p>
          <a:endParaRPr lang="en-US"/>
        </a:p>
      </dgm:t>
    </dgm:pt>
    <dgm:pt modelId="{B51A7DEC-87A2-45DE-89D4-E6F190E9A375}">
      <dgm:prSet custT="1"/>
      <dgm:spPr/>
      <dgm:t>
        <a:bodyPr/>
        <a:lstStyle/>
        <a:p>
          <a:pPr algn="just"/>
          <a:r>
            <a:rPr lang="en-US" sz="1300" dirty="0" smtClean="0">
              <a:solidFill>
                <a:srgbClr val="002060"/>
              </a:solidFill>
              <a:latin typeface="Arial" panose="020B0604020202020204" pitchFamily="34" charset="0"/>
              <a:cs typeface="Arial" panose="020B0604020202020204" pitchFamily="34" charset="0"/>
            </a:rPr>
            <a:t>Measure water quality using YSI multi-parameter meter</a:t>
          </a:r>
        </a:p>
      </dgm:t>
    </dgm:pt>
    <dgm:pt modelId="{C4818D5C-9A4A-48B1-B57D-18BB4AF0DDB1}" type="parTrans" cxnId="{F65C96F4-5920-4423-8B3B-E5C58EF3B8C2}">
      <dgm:prSet/>
      <dgm:spPr/>
      <dgm:t>
        <a:bodyPr/>
        <a:lstStyle/>
        <a:p>
          <a:endParaRPr lang="en-US"/>
        </a:p>
      </dgm:t>
    </dgm:pt>
    <dgm:pt modelId="{7BC1AA25-AB04-409F-B91F-B6E3215A2255}" type="sibTrans" cxnId="{F65C96F4-5920-4423-8B3B-E5C58EF3B8C2}">
      <dgm:prSet/>
      <dgm:spPr/>
      <dgm:t>
        <a:bodyPr/>
        <a:lstStyle/>
        <a:p>
          <a:endParaRPr lang="en-US"/>
        </a:p>
      </dgm:t>
    </dgm:pt>
    <dgm:pt modelId="{97BECFD5-00B4-41C0-89C6-6D126EF7274B}">
      <dgm:prSet custT="1"/>
      <dgm:spPr/>
      <dgm:t>
        <a:bodyPr/>
        <a:lstStyle/>
        <a:p>
          <a:pPr algn="just"/>
          <a:r>
            <a:rPr lang="en-US" sz="1300" dirty="0" smtClean="0">
              <a:solidFill>
                <a:srgbClr val="002060"/>
              </a:solidFill>
              <a:latin typeface="Arial" panose="020B0604020202020204" pitchFamily="34" charset="0"/>
              <a:cs typeface="Arial" panose="020B0604020202020204" pitchFamily="34" charset="0"/>
            </a:rPr>
            <a:t>Collect water samples along Tims Branch and A-014 to measure suspended particle concentration</a:t>
          </a:r>
        </a:p>
      </dgm:t>
    </dgm:pt>
    <dgm:pt modelId="{159F4E81-E11C-4004-B796-A2E107C49BF5}" type="parTrans" cxnId="{02D2CEB6-7819-41C0-ADB4-937AE3738D3A}">
      <dgm:prSet/>
      <dgm:spPr/>
      <dgm:t>
        <a:bodyPr/>
        <a:lstStyle/>
        <a:p>
          <a:endParaRPr lang="en-US"/>
        </a:p>
      </dgm:t>
    </dgm:pt>
    <dgm:pt modelId="{E098B734-CF5B-4B8C-B602-7E721384BE37}" type="sibTrans" cxnId="{02D2CEB6-7819-41C0-ADB4-937AE3738D3A}">
      <dgm:prSet/>
      <dgm:spPr/>
      <dgm:t>
        <a:bodyPr/>
        <a:lstStyle/>
        <a:p>
          <a:endParaRPr lang="en-US"/>
        </a:p>
      </dgm:t>
    </dgm:pt>
    <dgm:pt modelId="{9262F5B1-EC95-4C69-8538-A591507E9CA4}">
      <dgm:prSet custT="1"/>
      <dgm:spPr/>
      <dgm:t>
        <a:bodyPr/>
        <a:lstStyle/>
        <a:p>
          <a:pPr algn="just"/>
          <a:r>
            <a:rPr lang="en-US" sz="1300" dirty="0" smtClean="0">
              <a:solidFill>
                <a:srgbClr val="002060"/>
              </a:solidFill>
              <a:latin typeface="Arial" panose="020B0604020202020204" pitchFamily="34" charset="0"/>
              <a:cs typeface="Arial" panose="020B0604020202020204" pitchFamily="34" charset="0"/>
            </a:rPr>
            <a:t>Conduct cross section measurement and profiling along Tims Branch and A-014</a:t>
          </a:r>
          <a:endParaRPr lang="en-US" sz="1300" dirty="0">
            <a:solidFill>
              <a:srgbClr val="002060"/>
            </a:solidFill>
            <a:latin typeface="Arial" panose="020B0604020202020204" pitchFamily="34" charset="0"/>
            <a:cs typeface="Arial" panose="020B0604020202020204" pitchFamily="34" charset="0"/>
          </a:endParaRPr>
        </a:p>
      </dgm:t>
    </dgm:pt>
    <dgm:pt modelId="{6E035DB5-3AA7-482B-A54D-7DED20CF99BB}" type="parTrans" cxnId="{FD336DFA-69A4-48EE-996D-2D52DCF72DB2}">
      <dgm:prSet/>
      <dgm:spPr/>
      <dgm:t>
        <a:bodyPr/>
        <a:lstStyle/>
        <a:p>
          <a:endParaRPr lang="en-US"/>
        </a:p>
      </dgm:t>
    </dgm:pt>
    <dgm:pt modelId="{BBF08D2D-31DB-4FDE-B85E-4DF0117D9681}" type="sibTrans" cxnId="{FD336DFA-69A4-48EE-996D-2D52DCF72DB2}">
      <dgm:prSet/>
      <dgm:spPr/>
      <dgm:t>
        <a:bodyPr/>
        <a:lstStyle/>
        <a:p>
          <a:endParaRPr lang="en-US"/>
        </a:p>
      </dgm:t>
    </dgm:pt>
    <dgm:pt modelId="{06EF5CFF-720B-4850-8618-CB76B7479716}">
      <dgm:prSet phldrT="[Text]"/>
      <dgm:spPr/>
      <dgm:t>
        <a:bodyPr/>
        <a:lstStyle/>
        <a:p>
          <a:pPr algn="ctr"/>
          <a:r>
            <a:rPr lang="en-US" b="1" dirty="0" smtClean="0">
              <a:solidFill>
                <a:schemeClr val="tx1">
                  <a:lumMod val="95000"/>
                  <a:lumOff val="5000"/>
                </a:schemeClr>
              </a:solidFill>
              <a:effectLst/>
            </a:rPr>
            <a:t>Conduct fieldwork to collect in-situ data and samples for hydrology model development, calibration, and application</a:t>
          </a:r>
          <a:endParaRPr lang="en-US" dirty="0">
            <a:solidFill>
              <a:schemeClr val="tx1">
                <a:lumMod val="95000"/>
                <a:lumOff val="5000"/>
              </a:schemeClr>
            </a:solidFill>
            <a:effectLst/>
          </a:endParaRPr>
        </a:p>
      </dgm:t>
    </dgm:pt>
    <dgm:pt modelId="{434965E3-8AC8-4217-93B5-5DC255535398}" type="parTrans" cxnId="{A1F130E0-4DFB-4842-BF8B-C1D0B33C2A71}">
      <dgm:prSet/>
      <dgm:spPr/>
      <dgm:t>
        <a:bodyPr/>
        <a:lstStyle/>
        <a:p>
          <a:endParaRPr lang="en-US"/>
        </a:p>
      </dgm:t>
    </dgm:pt>
    <dgm:pt modelId="{60474C5F-6328-4CDF-90A8-CCB93C831438}" type="sibTrans" cxnId="{A1F130E0-4DFB-4842-BF8B-C1D0B33C2A71}">
      <dgm:prSet/>
      <dgm:spPr/>
      <dgm:t>
        <a:bodyPr/>
        <a:lstStyle/>
        <a:p>
          <a:endParaRPr lang="en-US"/>
        </a:p>
      </dgm:t>
    </dgm:pt>
    <dgm:pt modelId="{B3DBA1F9-4F1B-4059-BDE1-46D708DE0642}">
      <dgm:prSet phldrT="[Text]" custT="1"/>
      <dgm:spPr/>
      <dgm:t>
        <a:bodyPr/>
        <a:lstStyle/>
        <a:p>
          <a:pPr algn="just"/>
          <a:r>
            <a:rPr lang="en-US" sz="1300" dirty="0" smtClean="0">
              <a:solidFill>
                <a:srgbClr val="002060"/>
              </a:solidFill>
              <a:effectLst/>
              <a:latin typeface="Arial" panose="020B0604020202020204" pitchFamily="34" charset="0"/>
              <a:cs typeface="Arial" panose="020B0604020202020204" pitchFamily="34" charset="0"/>
            </a:rPr>
            <a:t>Pre- and post-process model configuration parameters using ArcGIS tools</a:t>
          </a:r>
          <a:endParaRPr lang="en-US" sz="1300" dirty="0">
            <a:solidFill>
              <a:srgbClr val="002060"/>
            </a:solidFill>
            <a:effectLst/>
            <a:latin typeface="Arial" panose="020B0604020202020204" pitchFamily="34" charset="0"/>
            <a:cs typeface="Arial" panose="020B0604020202020204" pitchFamily="34" charset="0"/>
          </a:endParaRPr>
        </a:p>
      </dgm:t>
    </dgm:pt>
    <dgm:pt modelId="{3C39D35B-7DCC-4735-A86C-BC727B4B5594}" type="parTrans" cxnId="{89DC47D3-781E-454D-985C-1428B9BB3D4D}">
      <dgm:prSet/>
      <dgm:spPr/>
      <dgm:t>
        <a:bodyPr/>
        <a:lstStyle/>
        <a:p>
          <a:endParaRPr lang="en-US"/>
        </a:p>
      </dgm:t>
    </dgm:pt>
    <dgm:pt modelId="{0877F2FF-A8A1-4481-9AB7-AC93998E4271}" type="sibTrans" cxnId="{89DC47D3-781E-454D-985C-1428B9BB3D4D}">
      <dgm:prSet/>
      <dgm:spPr/>
      <dgm:t>
        <a:bodyPr/>
        <a:lstStyle/>
        <a:p>
          <a:endParaRPr lang="en-US"/>
        </a:p>
      </dgm:t>
    </dgm:pt>
    <dgm:pt modelId="{186C8A36-6C03-42A2-8DE2-9B4CB6C6DFDF}">
      <dgm:prSet phldrT="[Text]" custT="1"/>
      <dgm:spPr/>
      <dgm:t>
        <a:bodyPr/>
        <a:lstStyle/>
        <a:p>
          <a:pPr algn="just"/>
          <a:r>
            <a:rPr lang="en-US" sz="1300" dirty="0" smtClean="0">
              <a:solidFill>
                <a:srgbClr val="002060"/>
              </a:solidFill>
              <a:effectLst/>
              <a:latin typeface="Arial" panose="020B0604020202020204" pitchFamily="34" charset="0"/>
              <a:cs typeface="Arial" panose="020B0604020202020204" pitchFamily="34" charset="0"/>
            </a:rPr>
            <a:t>Conduct geospatial analyses</a:t>
          </a:r>
          <a:endParaRPr lang="en-US" sz="1300" dirty="0">
            <a:solidFill>
              <a:srgbClr val="002060"/>
            </a:solidFill>
            <a:effectLst/>
            <a:latin typeface="Arial" panose="020B0604020202020204" pitchFamily="34" charset="0"/>
            <a:cs typeface="Arial" panose="020B0604020202020204" pitchFamily="34" charset="0"/>
          </a:endParaRPr>
        </a:p>
      </dgm:t>
    </dgm:pt>
    <dgm:pt modelId="{242F9A08-00EB-46E8-B217-41B23691785C}" type="parTrans" cxnId="{1685D7BF-1D89-4AAB-B229-4BC1AD12CF6F}">
      <dgm:prSet/>
      <dgm:spPr/>
      <dgm:t>
        <a:bodyPr/>
        <a:lstStyle/>
        <a:p>
          <a:endParaRPr lang="en-US"/>
        </a:p>
      </dgm:t>
    </dgm:pt>
    <dgm:pt modelId="{59EE60DA-34EE-4123-BD1B-395044E17A8A}" type="sibTrans" cxnId="{1685D7BF-1D89-4AAB-B229-4BC1AD12CF6F}">
      <dgm:prSet/>
      <dgm:spPr/>
      <dgm:t>
        <a:bodyPr/>
        <a:lstStyle/>
        <a:p>
          <a:endParaRPr lang="en-US"/>
        </a:p>
      </dgm:t>
    </dgm:pt>
    <dgm:pt modelId="{3E2E3A66-D354-4877-AE4F-5593E7151FE5}">
      <dgm:prSet phldrT="[Text]" custT="1"/>
      <dgm:spPr/>
      <dgm:t>
        <a:bodyPr/>
        <a:lstStyle/>
        <a:p>
          <a:pPr algn="just"/>
          <a:r>
            <a:rPr lang="en-US" sz="1300" dirty="0" smtClean="0">
              <a:solidFill>
                <a:srgbClr val="002060"/>
              </a:solidFill>
              <a:effectLst/>
              <a:latin typeface="Arial" panose="020B0604020202020204" pitchFamily="34" charset="0"/>
              <a:cs typeface="Arial" panose="020B0604020202020204" pitchFamily="34" charset="0"/>
            </a:rPr>
            <a:t>Utilize ArcGIS platform for visualization of hydrological model </a:t>
          </a:r>
          <a:r>
            <a:rPr lang="en-US" sz="1300" dirty="0" smtClean="0">
              <a:solidFill>
                <a:srgbClr val="002060"/>
              </a:solidFill>
              <a:effectLst/>
              <a:latin typeface="Arial" panose="020B0604020202020204" pitchFamily="34" charset="0"/>
              <a:cs typeface="Arial" panose="020B0604020202020204" pitchFamily="34" charset="0"/>
            </a:rPr>
            <a:t>results</a:t>
          </a:r>
          <a:endParaRPr lang="en-US" sz="1300" dirty="0">
            <a:solidFill>
              <a:srgbClr val="002060"/>
            </a:solidFill>
            <a:effectLst/>
            <a:latin typeface="Arial" panose="020B0604020202020204" pitchFamily="34" charset="0"/>
            <a:cs typeface="Arial" panose="020B0604020202020204" pitchFamily="34" charset="0"/>
          </a:endParaRPr>
        </a:p>
      </dgm:t>
    </dgm:pt>
    <dgm:pt modelId="{EB0CF3B2-1D4A-4CB8-99AF-39C5D93E3DCB}" type="parTrans" cxnId="{D07584B0-B8FB-4D9F-8333-9599C50CD551}">
      <dgm:prSet/>
      <dgm:spPr/>
      <dgm:t>
        <a:bodyPr/>
        <a:lstStyle/>
        <a:p>
          <a:endParaRPr lang="en-US"/>
        </a:p>
      </dgm:t>
    </dgm:pt>
    <dgm:pt modelId="{86F889D2-84C1-4092-B8EA-AB042FB4D818}" type="sibTrans" cxnId="{D07584B0-B8FB-4D9F-8333-9599C50CD551}">
      <dgm:prSet/>
      <dgm:spPr/>
      <dgm:t>
        <a:bodyPr/>
        <a:lstStyle/>
        <a:p>
          <a:endParaRPr lang="en-US"/>
        </a:p>
      </dgm:t>
    </dgm:pt>
    <dgm:pt modelId="{9F9C9702-BE5C-436A-86DD-6623D21A0BE5}">
      <dgm:prSet phldrT="[Text]" custT="1"/>
      <dgm:spPr/>
      <dgm:t>
        <a:bodyPr/>
        <a:lstStyle/>
        <a:p>
          <a:pPr algn="ctr"/>
          <a:endParaRPr lang="en-US" sz="1300" dirty="0">
            <a:solidFill>
              <a:srgbClr val="002060"/>
            </a:solidFill>
            <a:effectLst/>
            <a:latin typeface="Arial" panose="020B0604020202020204" pitchFamily="34" charset="0"/>
            <a:cs typeface="Arial" panose="020B0604020202020204" pitchFamily="34" charset="0"/>
          </a:endParaRPr>
        </a:p>
      </dgm:t>
    </dgm:pt>
    <dgm:pt modelId="{1202161A-08EA-4991-A8C1-D030E6E179A6}" type="sibTrans" cxnId="{6A58A39F-42D0-4A8A-AAE7-0CB9B81FEDDB}">
      <dgm:prSet/>
      <dgm:spPr/>
      <dgm:t>
        <a:bodyPr/>
        <a:lstStyle/>
        <a:p>
          <a:endParaRPr lang="en-US"/>
        </a:p>
      </dgm:t>
    </dgm:pt>
    <dgm:pt modelId="{1E96BE30-1396-43A3-BB9E-A55853E4B410}" type="parTrans" cxnId="{6A58A39F-42D0-4A8A-AAE7-0CB9B81FEDDB}">
      <dgm:prSet/>
      <dgm:spPr/>
      <dgm:t>
        <a:bodyPr/>
        <a:lstStyle/>
        <a:p>
          <a:endParaRPr lang="en-US"/>
        </a:p>
      </dgm:t>
    </dgm:pt>
    <dgm:pt modelId="{942B8239-2D9D-49BC-B952-BA5613A6D59D}" type="pres">
      <dgm:prSet presAssocID="{3AC9493E-8B9E-4F28-9867-818D6968D12C}" presName="linear" presStyleCnt="0">
        <dgm:presLayoutVars>
          <dgm:animLvl val="lvl"/>
          <dgm:resizeHandles val="exact"/>
        </dgm:presLayoutVars>
      </dgm:prSet>
      <dgm:spPr/>
      <dgm:t>
        <a:bodyPr/>
        <a:lstStyle/>
        <a:p>
          <a:endParaRPr lang="en-US"/>
        </a:p>
      </dgm:t>
    </dgm:pt>
    <dgm:pt modelId="{F0C821FA-1533-4C92-9704-A357823254BB}" type="pres">
      <dgm:prSet presAssocID="{B1BD54F9-B882-4777-AE5F-BFEF4C68ABF0}" presName="parentText" presStyleLbl="node1" presStyleIdx="0" presStyleCnt="3" custLinFactNeighborY="-46959">
        <dgm:presLayoutVars>
          <dgm:chMax val="0"/>
          <dgm:bulletEnabled val="1"/>
        </dgm:presLayoutVars>
      </dgm:prSet>
      <dgm:spPr/>
      <dgm:t>
        <a:bodyPr/>
        <a:lstStyle/>
        <a:p>
          <a:endParaRPr lang="en-US"/>
        </a:p>
      </dgm:t>
    </dgm:pt>
    <dgm:pt modelId="{9826D8F1-83C4-4978-ADEE-67D3A99201CA}" type="pres">
      <dgm:prSet presAssocID="{B1BD54F9-B882-4777-AE5F-BFEF4C68ABF0}" presName="childText" presStyleLbl="revTx" presStyleIdx="0" presStyleCnt="3" custLinFactNeighborX="-323" custLinFactNeighborY="-12824">
        <dgm:presLayoutVars>
          <dgm:bulletEnabled val="1"/>
        </dgm:presLayoutVars>
      </dgm:prSet>
      <dgm:spPr/>
      <dgm:t>
        <a:bodyPr/>
        <a:lstStyle/>
        <a:p>
          <a:endParaRPr lang="en-US"/>
        </a:p>
      </dgm:t>
    </dgm:pt>
    <dgm:pt modelId="{F800EA4B-B6EE-4B94-B193-1E6D8FF5B326}" type="pres">
      <dgm:prSet presAssocID="{3919001F-FBC5-4181-A3EC-E5337E2989B3}" presName="parentText" presStyleLbl="node1" presStyleIdx="1" presStyleCnt="3" custLinFactNeighborX="-323" custLinFactNeighborY="-4779">
        <dgm:presLayoutVars>
          <dgm:chMax val="0"/>
          <dgm:bulletEnabled val="1"/>
        </dgm:presLayoutVars>
      </dgm:prSet>
      <dgm:spPr/>
      <dgm:t>
        <a:bodyPr/>
        <a:lstStyle/>
        <a:p>
          <a:endParaRPr lang="en-US"/>
        </a:p>
      </dgm:t>
    </dgm:pt>
    <dgm:pt modelId="{D5EFCCBD-4712-4FDF-825D-22A30A2100FD}" type="pres">
      <dgm:prSet presAssocID="{3919001F-FBC5-4181-A3EC-E5337E2989B3}" presName="childText" presStyleLbl="revTx" presStyleIdx="1" presStyleCnt="3" custScaleY="100181" custLinFactNeighborX="-323" custLinFactNeighborY="5553">
        <dgm:presLayoutVars>
          <dgm:bulletEnabled val="1"/>
        </dgm:presLayoutVars>
      </dgm:prSet>
      <dgm:spPr/>
      <dgm:t>
        <a:bodyPr/>
        <a:lstStyle/>
        <a:p>
          <a:endParaRPr lang="en-US"/>
        </a:p>
      </dgm:t>
    </dgm:pt>
    <dgm:pt modelId="{B033DA47-71C3-4A48-8583-BB7442DC9597}" type="pres">
      <dgm:prSet presAssocID="{06EF5CFF-720B-4850-8618-CB76B7479716}" presName="parentText" presStyleLbl="node1" presStyleIdx="2" presStyleCnt="3" custLinFactNeighborX="-323" custLinFactNeighborY="-11901">
        <dgm:presLayoutVars>
          <dgm:chMax val="0"/>
          <dgm:bulletEnabled val="1"/>
        </dgm:presLayoutVars>
      </dgm:prSet>
      <dgm:spPr/>
      <dgm:t>
        <a:bodyPr/>
        <a:lstStyle/>
        <a:p>
          <a:endParaRPr lang="en-US"/>
        </a:p>
      </dgm:t>
    </dgm:pt>
    <dgm:pt modelId="{54B8832C-EC57-4396-94B1-003901B75EDF}" type="pres">
      <dgm:prSet presAssocID="{06EF5CFF-720B-4850-8618-CB76B7479716}" presName="childText" presStyleLbl="revTx" presStyleIdx="2" presStyleCnt="3" custLinFactNeighborX="-323" custLinFactNeighborY="-4892">
        <dgm:presLayoutVars>
          <dgm:bulletEnabled val="1"/>
        </dgm:presLayoutVars>
      </dgm:prSet>
      <dgm:spPr/>
      <dgm:t>
        <a:bodyPr/>
        <a:lstStyle/>
        <a:p>
          <a:endParaRPr lang="en-US"/>
        </a:p>
      </dgm:t>
    </dgm:pt>
  </dgm:ptLst>
  <dgm:cxnLst>
    <dgm:cxn modelId="{35214B8F-2B51-4F5C-9FFA-226F12E6D34B}" srcId="{B1BD54F9-B882-4777-AE5F-BFEF4C68ABF0}" destId="{3B8BE478-4319-48DD-9961-F773B919DE1B}" srcOrd="0" destOrd="0" parTransId="{13D255A6-2306-4609-B2D2-A0789B82A881}" sibTransId="{0721DB3E-B6F9-4A32-AF1D-7CE37C050E60}"/>
    <dgm:cxn modelId="{75411C05-E202-4B91-ADCB-D8867F687481}" srcId="{3AC9493E-8B9E-4F28-9867-818D6968D12C}" destId="{B1BD54F9-B882-4777-AE5F-BFEF4C68ABF0}" srcOrd="0" destOrd="0" parTransId="{65614CE7-D4DC-42CC-B9B7-9926F17838AD}" sibTransId="{BA71866F-43C2-472F-989F-2F87763F892C}"/>
    <dgm:cxn modelId="{6F4931E2-BD04-45D6-87EA-19870C649A5F}" type="presOf" srcId="{CF7EF34D-0B76-4FF3-9FDD-E0D5C840B767}" destId="{9826D8F1-83C4-4978-ADEE-67D3A99201CA}" srcOrd="0" destOrd="1" presId="urn:microsoft.com/office/officeart/2005/8/layout/vList2"/>
    <dgm:cxn modelId="{B3C71755-F4E0-469E-B6FF-C1E3E31FB4D3}" type="presOf" srcId="{B1BD54F9-B882-4777-AE5F-BFEF4C68ABF0}" destId="{F0C821FA-1533-4C92-9704-A357823254BB}" srcOrd="0" destOrd="0" presId="urn:microsoft.com/office/officeart/2005/8/layout/vList2"/>
    <dgm:cxn modelId="{D07584B0-B8FB-4D9F-8333-9599C50CD551}" srcId="{3919001F-FBC5-4181-A3EC-E5337E2989B3}" destId="{3E2E3A66-D354-4877-AE4F-5593E7151FE5}" srcOrd="2" destOrd="0" parTransId="{EB0CF3B2-1D4A-4CB8-99AF-39C5D93E3DCB}" sibTransId="{86F889D2-84C1-4092-B8EA-AB042FB4D818}"/>
    <dgm:cxn modelId="{6586AC46-B50B-4A22-9631-EE904E50B7D2}" type="presOf" srcId="{06EF5CFF-720B-4850-8618-CB76B7479716}" destId="{B033DA47-71C3-4A48-8583-BB7442DC9597}" srcOrd="0" destOrd="0" presId="urn:microsoft.com/office/officeart/2005/8/layout/vList2"/>
    <dgm:cxn modelId="{5ADDB350-62FF-4143-96B9-507F86BDE565}" type="presOf" srcId="{E998F2EC-29B2-4C85-A33B-610BFCD31484}" destId="{54B8832C-EC57-4396-94B1-003901B75EDF}" srcOrd="0" destOrd="0" presId="urn:microsoft.com/office/officeart/2005/8/layout/vList2"/>
    <dgm:cxn modelId="{6A85B9E4-7EB4-4913-96E8-1347E745E25A}" type="presOf" srcId="{3B8BE478-4319-48DD-9961-F773B919DE1B}" destId="{9826D8F1-83C4-4978-ADEE-67D3A99201CA}" srcOrd="0" destOrd="0" presId="urn:microsoft.com/office/officeart/2005/8/layout/vList2"/>
    <dgm:cxn modelId="{9C36EC67-D3B5-4470-B741-9449D93B73CB}" srcId="{B1BD54F9-B882-4777-AE5F-BFEF4C68ABF0}" destId="{5950F0D9-CA12-41EB-B902-DDA7C8C4A69E}" srcOrd="2" destOrd="0" parTransId="{23578BA1-D269-405A-8E12-041FB97C5E27}" sibTransId="{92480693-D1AB-4C7E-8DCB-DE746A7C0C8E}"/>
    <dgm:cxn modelId="{FD336DFA-69A4-48EE-996D-2D52DCF72DB2}" srcId="{06EF5CFF-720B-4850-8618-CB76B7479716}" destId="{9262F5B1-EC95-4C69-8538-A591507E9CA4}" srcOrd="3" destOrd="0" parTransId="{6E035DB5-3AA7-482B-A54D-7DED20CF99BB}" sibTransId="{BBF08D2D-31DB-4FDE-B85E-4DF0117D9681}"/>
    <dgm:cxn modelId="{75DBEEFD-7B5F-431F-842A-DC86C5808954}" type="presOf" srcId="{97BECFD5-00B4-41C0-89C6-6D126EF7274B}" destId="{54B8832C-EC57-4396-94B1-003901B75EDF}" srcOrd="0" destOrd="2" presId="urn:microsoft.com/office/officeart/2005/8/layout/vList2"/>
    <dgm:cxn modelId="{1493505F-6ACD-4072-AA7D-4D889EDCA9EB}" type="presOf" srcId="{B3DBA1F9-4F1B-4059-BDE1-46D708DE0642}" destId="{D5EFCCBD-4712-4FDF-825D-22A30A2100FD}" srcOrd="0" destOrd="0" presId="urn:microsoft.com/office/officeart/2005/8/layout/vList2"/>
    <dgm:cxn modelId="{A1F130E0-4DFB-4842-BF8B-C1D0B33C2A71}" srcId="{3AC9493E-8B9E-4F28-9867-818D6968D12C}" destId="{06EF5CFF-720B-4850-8618-CB76B7479716}" srcOrd="2" destOrd="0" parTransId="{434965E3-8AC8-4217-93B5-5DC255535398}" sibTransId="{60474C5F-6328-4CDF-90A8-CCB93C831438}"/>
    <dgm:cxn modelId="{F65C96F4-5920-4423-8B3B-E5C58EF3B8C2}" srcId="{06EF5CFF-720B-4850-8618-CB76B7479716}" destId="{B51A7DEC-87A2-45DE-89D4-E6F190E9A375}" srcOrd="1" destOrd="0" parTransId="{C4818D5C-9A4A-48B1-B57D-18BB4AF0DDB1}" sibTransId="{7BC1AA25-AB04-409F-B91F-B6E3215A2255}"/>
    <dgm:cxn modelId="{51D4E61A-5A24-437F-B2FF-86E3C2ABAE06}" type="presOf" srcId="{186C8A36-6C03-42A2-8DE2-9B4CB6C6DFDF}" destId="{D5EFCCBD-4712-4FDF-825D-22A30A2100FD}" srcOrd="0" destOrd="1" presId="urn:microsoft.com/office/officeart/2005/8/layout/vList2"/>
    <dgm:cxn modelId="{89DC47D3-781E-454D-985C-1428B9BB3D4D}" srcId="{3919001F-FBC5-4181-A3EC-E5337E2989B3}" destId="{B3DBA1F9-4F1B-4059-BDE1-46D708DE0642}" srcOrd="0" destOrd="0" parTransId="{3C39D35B-7DCC-4735-A86C-BC727B4B5594}" sibTransId="{0877F2FF-A8A1-4481-9AB7-AC93998E4271}"/>
    <dgm:cxn modelId="{6A58A39F-42D0-4A8A-AAE7-0CB9B81FEDDB}" srcId="{3919001F-FBC5-4181-A3EC-E5337E2989B3}" destId="{9F9C9702-BE5C-436A-86DD-6623D21A0BE5}" srcOrd="3" destOrd="0" parTransId="{1E96BE30-1396-43A3-BB9E-A55853E4B410}" sibTransId="{1202161A-08EA-4991-A8C1-D030E6E179A6}"/>
    <dgm:cxn modelId="{AE4E1F32-3761-4142-ACDE-A1894375CE20}" type="presOf" srcId="{3E2E3A66-D354-4877-AE4F-5593E7151FE5}" destId="{D5EFCCBD-4712-4FDF-825D-22A30A2100FD}" srcOrd="0" destOrd="2" presId="urn:microsoft.com/office/officeart/2005/8/layout/vList2"/>
    <dgm:cxn modelId="{25070B66-0C4E-4382-972B-110407486D1B}" type="presOf" srcId="{B51A7DEC-87A2-45DE-89D4-E6F190E9A375}" destId="{54B8832C-EC57-4396-94B1-003901B75EDF}" srcOrd="0" destOrd="1" presId="urn:microsoft.com/office/officeart/2005/8/layout/vList2"/>
    <dgm:cxn modelId="{72004C69-C928-42BC-9B4E-FB27B86697F1}" srcId="{B1BD54F9-B882-4777-AE5F-BFEF4C68ABF0}" destId="{CF7EF34D-0B76-4FF3-9FDD-E0D5C840B767}" srcOrd="1" destOrd="0" parTransId="{3E640B9F-CB40-4792-8787-D227A098CCA7}" sibTransId="{84817529-5EAC-4594-A065-D42487E4515B}"/>
    <dgm:cxn modelId="{1685D7BF-1D89-4AAB-B229-4BC1AD12CF6F}" srcId="{3919001F-FBC5-4181-A3EC-E5337E2989B3}" destId="{186C8A36-6C03-42A2-8DE2-9B4CB6C6DFDF}" srcOrd="1" destOrd="0" parTransId="{242F9A08-00EB-46E8-B217-41B23691785C}" sibTransId="{59EE60DA-34EE-4123-BD1B-395044E17A8A}"/>
    <dgm:cxn modelId="{2BC263E4-41CB-4363-B76F-32249E5ECC3C}" type="presOf" srcId="{9262F5B1-EC95-4C69-8538-A591507E9CA4}" destId="{54B8832C-EC57-4396-94B1-003901B75EDF}" srcOrd="0" destOrd="3" presId="urn:microsoft.com/office/officeart/2005/8/layout/vList2"/>
    <dgm:cxn modelId="{02D2CEB6-7819-41C0-ADB4-937AE3738D3A}" srcId="{06EF5CFF-720B-4850-8618-CB76B7479716}" destId="{97BECFD5-00B4-41C0-89C6-6D126EF7274B}" srcOrd="2" destOrd="0" parTransId="{159F4E81-E11C-4004-B796-A2E107C49BF5}" sibTransId="{E098B734-CF5B-4B8C-B602-7E721384BE37}"/>
    <dgm:cxn modelId="{2F571A74-788E-4951-BC68-27F295F58610}" type="presOf" srcId="{9F9C9702-BE5C-436A-86DD-6623D21A0BE5}" destId="{D5EFCCBD-4712-4FDF-825D-22A30A2100FD}" srcOrd="0" destOrd="3" presId="urn:microsoft.com/office/officeart/2005/8/layout/vList2"/>
    <dgm:cxn modelId="{B7762D2C-7F6B-47FC-BA9C-657FAF63E335}" srcId="{06EF5CFF-720B-4850-8618-CB76B7479716}" destId="{E998F2EC-29B2-4C85-A33B-610BFCD31484}" srcOrd="0" destOrd="0" parTransId="{CB6FC424-878C-4063-B1E9-A32D9A1A7F9A}" sibTransId="{84C3F650-C456-4944-A6D7-0BB580288375}"/>
    <dgm:cxn modelId="{1F010B58-A792-4D90-8855-0C6417F4EF73}" type="presOf" srcId="{3919001F-FBC5-4181-A3EC-E5337E2989B3}" destId="{F800EA4B-B6EE-4B94-B193-1E6D8FF5B326}" srcOrd="0" destOrd="0" presId="urn:microsoft.com/office/officeart/2005/8/layout/vList2"/>
    <dgm:cxn modelId="{BFBDF662-9B93-4ABA-91B4-65FFF6E33339}" srcId="{3AC9493E-8B9E-4F28-9867-818D6968D12C}" destId="{3919001F-FBC5-4181-A3EC-E5337E2989B3}" srcOrd="1" destOrd="0" parTransId="{E3D26496-56DF-4C77-81EF-7E1CAFE2FA34}" sibTransId="{38261B77-E0CA-40A7-8F75-00B5076B654B}"/>
    <dgm:cxn modelId="{70AA82D5-25E8-4672-BD12-5D5FEDB9D166}" type="presOf" srcId="{5950F0D9-CA12-41EB-B902-DDA7C8C4A69E}" destId="{9826D8F1-83C4-4978-ADEE-67D3A99201CA}" srcOrd="0" destOrd="2" presId="urn:microsoft.com/office/officeart/2005/8/layout/vList2"/>
    <dgm:cxn modelId="{57138B4D-3ADB-44C9-8038-4D3F135E35B0}" type="presOf" srcId="{3AC9493E-8B9E-4F28-9867-818D6968D12C}" destId="{942B8239-2D9D-49BC-B952-BA5613A6D59D}" srcOrd="0" destOrd="0" presId="urn:microsoft.com/office/officeart/2005/8/layout/vList2"/>
    <dgm:cxn modelId="{C82A5829-701B-4FEB-BE5A-0F1A096DA624}" type="presParOf" srcId="{942B8239-2D9D-49BC-B952-BA5613A6D59D}" destId="{F0C821FA-1533-4C92-9704-A357823254BB}" srcOrd="0" destOrd="0" presId="urn:microsoft.com/office/officeart/2005/8/layout/vList2"/>
    <dgm:cxn modelId="{147CF9CB-8EC7-4EC7-9B15-C772FFB2E6E2}" type="presParOf" srcId="{942B8239-2D9D-49BC-B952-BA5613A6D59D}" destId="{9826D8F1-83C4-4978-ADEE-67D3A99201CA}" srcOrd="1" destOrd="0" presId="urn:microsoft.com/office/officeart/2005/8/layout/vList2"/>
    <dgm:cxn modelId="{F02F2D8B-15A3-41F3-8B37-D1E4B3E6F14F}" type="presParOf" srcId="{942B8239-2D9D-49BC-B952-BA5613A6D59D}" destId="{F800EA4B-B6EE-4B94-B193-1E6D8FF5B326}" srcOrd="2" destOrd="0" presId="urn:microsoft.com/office/officeart/2005/8/layout/vList2"/>
    <dgm:cxn modelId="{54D4DF3D-DF97-4741-BAAD-59D8840B3419}" type="presParOf" srcId="{942B8239-2D9D-49BC-B952-BA5613A6D59D}" destId="{D5EFCCBD-4712-4FDF-825D-22A30A2100FD}" srcOrd="3" destOrd="0" presId="urn:microsoft.com/office/officeart/2005/8/layout/vList2"/>
    <dgm:cxn modelId="{A69A7E27-33D9-4E39-A48B-F858F33BADFC}" type="presParOf" srcId="{942B8239-2D9D-49BC-B952-BA5613A6D59D}" destId="{B033DA47-71C3-4A48-8583-BB7442DC9597}" srcOrd="4" destOrd="0" presId="urn:microsoft.com/office/officeart/2005/8/layout/vList2"/>
    <dgm:cxn modelId="{C3732A7D-BF8D-4FBC-B282-525CD9625EB1}" type="presParOf" srcId="{942B8239-2D9D-49BC-B952-BA5613A6D59D}" destId="{54B8832C-EC57-4396-94B1-003901B75EDF}"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821FA-1533-4C92-9704-A357823254BB}">
      <dsp:nvSpPr>
        <dsp:cNvPr id="0" name=""/>
        <dsp:cNvSpPr/>
      </dsp:nvSpPr>
      <dsp:spPr>
        <a:xfrm>
          <a:off x="0" y="0"/>
          <a:ext cx="6731205" cy="75582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solidFill>
                <a:srgbClr val="FFFF99"/>
              </a:solidFill>
            </a:rPr>
            <a:t>Develop physically based numerical model as a tool to simulate surface hydrology at Tims Branch and its major tributary</a:t>
          </a:r>
          <a:endParaRPr lang="en-US" sz="1900" b="1" kern="1200" dirty="0">
            <a:solidFill>
              <a:srgbClr val="FFFF99"/>
            </a:solidFill>
          </a:endParaRPr>
        </a:p>
      </dsp:txBody>
      <dsp:txXfrm>
        <a:off x="36896" y="36896"/>
        <a:ext cx="6657413" cy="682028"/>
      </dsp:txXfrm>
    </dsp:sp>
    <dsp:sp modelId="{9826D8F1-83C4-4978-ADEE-67D3A99201CA}">
      <dsp:nvSpPr>
        <dsp:cNvPr id="0" name=""/>
        <dsp:cNvSpPr/>
      </dsp:nvSpPr>
      <dsp:spPr>
        <a:xfrm>
          <a:off x="0" y="838203"/>
          <a:ext cx="6731205"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716" tIns="16510" rIns="92456" bIns="16510" numCol="1" spcCol="1270" anchor="t" anchorCtr="0">
          <a:noAutofit/>
        </a:bodyPr>
        <a:lstStyle/>
        <a:p>
          <a:pPr marL="114300" lvl="1" indent="-114300" algn="just" defTabSz="577850">
            <a:lnSpc>
              <a:spcPct val="90000"/>
            </a:lnSpc>
            <a:spcBef>
              <a:spcPct val="0"/>
            </a:spcBef>
            <a:spcAft>
              <a:spcPct val="20000"/>
            </a:spcAft>
            <a:buChar char="••"/>
          </a:pPr>
          <a:r>
            <a:rPr lang="en-US" sz="1300" kern="1200" dirty="0" smtClean="0">
              <a:solidFill>
                <a:srgbClr val="002060"/>
              </a:solidFill>
              <a:latin typeface="Arial" panose="020B0604020202020204" pitchFamily="34" charset="0"/>
              <a:cs typeface="Arial" panose="020B0604020202020204" pitchFamily="34" charset="0"/>
            </a:rPr>
            <a:t>Develop 2D model of overland flow in Tims Branch watershed using MIKE SHE  </a:t>
          </a:r>
          <a:endParaRPr lang="en-US" sz="1300" kern="1200" dirty="0">
            <a:solidFill>
              <a:srgbClr val="002060"/>
            </a:solidFill>
            <a:latin typeface="Arial" panose="020B0604020202020204" pitchFamily="34" charset="0"/>
            <a:cs typeface="Arial" panose="020B0604020202020204" pitchFamily="34" charset="0"/>
          </a:endParaRPr>
        </a:p>
        <a:p>
          <a:pPr marL="114300" lvl="1" indent="-114300" algn="just" defTabSz="577850">
            <a:lnSpc>
              <a:spcPct val="90000"/>
            </a:lnSpc>
            <a:spcBef>
              <a:spcPct val="0"/>
            </a:spcBef>
            <a:spcAft>
              <a:spcPct val="20000"/>
            </a:spcAft>
            <a:buChar char="••"/>
          </a:pPr>
          <a:r>
            <a:rPr lang="en-US" sz="1300" kern="1200" dirty="0" smtClean="0">
              <a:solidFill>
                <a:srgbClr val="002060"/>
              </a:solidFill>
              <a:latin typeface="Arial" panose="020B0604020202020204" pitchFamily="34" charset="0"/>
              <a:cs typeface="Arial" panose="020B0604020202020204" pitchFamily="34" charset="0"/>
            </a:rPr>
            <a:t>Develop standalone 1D model of stream flow for Tims Branch using MIKE 11</a:t>
          </a:r>
          <a:endParaRPr lang="en-US" sz="1300" kern="1200" dirty="0">
            <a:solidFill>
              <a:srgbClr val="002060"/>
            </a:solidFill>
            <a:latin typeface="Arial" panose="020B0604020202020204" pitchFamily="34" charset="0"/>
            <a:cs typeface="Arial" panose="020B0604020202020204" pitchFamily="34" charset="0"/>
          </a:endParaRPr>
        </a:p>
        <a:p>
          <a:pPr marL="114300" lvl="1" indent="-114300" algn="just" defTabSz="577850">
            <a:lnSpc>
              <a:spcPct val="90000"/>
            </a:lnSpc>
            <a:spcBef>
              <a:spcPct val="0"/>
            </a:spcBef>
            <a:spcAft>
              <a:spcPct val="20000"/>
            </a:spcAft>
            <a:buChar char="••"/>
          </a:pPr>
          <a:r>
            <a:rPr lang="en-US" sz="1300" kern="1200" dirty="0" smtClean="0">
              <a:solidFill>
                <a:srgbClr val="002060"/>
              </a:solidFill>
              <a:latin typeface="Arial" panose="020B0604020202020204" pitchFamily="34" charset="0"/>
              <a:cs typeface="Arial" panose="020B0604020202020204" pitchFamily="34" charset="0"/>
            </a:rPr>
            <a:t>Develop standalone 1D model of A-014 outfall</a:t>
          </a:r>
          <a:endParaRPr lang="en-US" sz="1300" kern="1200" dirty="0">
            <a:solidFill>
              <a:srgbClr val="002060"/>
            </a:solidFill>
            <a:latin typeface="Arial" panose="020B0604020202020204" pitchFamily="34" charset="0"/>
            <a:cs typeface="Arial" panose="020B0604020202020204" pitchFamily="34" charset="0"/>
          </a:endParaRPr>
        </a:p>
      </dsp:txBody>
      <dsp:txXfrm>
        <a:off x="0" y="838203"/>
        <a:ext cx="6731205" cy="629280"/>
      </dsp:txXfrm>
    </dsp:sp>
    <dsp:sp modelId="{F800EA4B-B6EE-4B94-B193-1E6D8FF5B326}">
      <dsp:nvSpPr>
        <dsp:cNvPr id="0" name=""/>
        <dsp:cNvSpPr/>
      </dsp:nvSpPr>
      <dsp:spPr>
        <a:xfrm>
          <a:off x="0" y="1523998"/>
          <a:ext cx="6731205" cy="755820"/>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lumMod val="95000"/>
                  <a:lumOff val="5000"/>
                </a:schemeClr>
              </a:solidFill>
              <a:effectLst/>
            </a:rPr>
            <a:t>Develop geodatabase and apply GIS tools to support surface hydrology framework and modeling</a:t>
          </a:r>
          <a:endParaRPr lang="en-US" sz="1900" b="1" kern="1200" dirty="0">
            <a:solidFill>
              <a:schemeClr val="tx1">
                <a:lumMod val="95000"/>
                <a:lumOff val="5000"/>
              </a:schemeClr>
            </a:solidFill>
            <a:effectLst/>
          </a:endParaRPr>
        </a:p>
      </dsp:txBody>
      <dsp:txXfrm>
        <a:off x="36896" y="1560894"/>
        <a:ext cx="6657413" cy="682028"/>
      </dsp:txXfrm>
    </dsp:sp>
    <dsp:sp modelId="{D5EFCCBD-4712-4FDF-825D-22A30A2100FD}">
      <dsp:nvSpPr>
        <dsp:cNvPr id="0" name=""/>
        <dsp:cNvSpPr/>
      </dsp:nvSpPr>
      <dsp:spPr>
        <a:xfrm>
          <a:off x="0" y="2362200"/>
          <a:ext cx="6731205" cy="847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716" tIns="16510" rIns="92456" bIns="16510" numCol="1" spcCol="1270" anchor="t" anchorCtr="0">
          <a:noAutofit/>
        </a:bodyPr>
        <a:lstStyle/>
        <a:p>
          <a:pPr marL="114300" lvl="1" indent="-114300" algn="just" defTabSz="577850">
            <a:lnSpc>
              <a:spcPct val="90000"/>
            </a:lnSpc>
            <a:spcBef>
              <a:spcPct val="0"/>
            </a:spcBef>
            <a:spcAft>
              <a:spcPct val="20000"/>
            </a:spcAft>
            <a:buChar char="••"/>
          </a:pPr>
          <a:r>
            <a:rPr lang="en-US" sz="1300" kern="1200" dirty="0" smtClean="0">
              <a:solidFill>
                <a:srgbClr val="002060"/>
              </a:solidFill>
              <a:effectLst/>
              <a:latin typeface="Arial" panose="020B0604020202020204" pitchFamily="34" charset="0"/>
              <a:cs typeface="Arial" panose="020B0604020202020204" pitchFamily="34" charset="0"/>
            </a:rPr>
            <a:t>Pre- and post-process model configuration parameters using ArcGIS tools</a:t>
          </a:r>
          <a:endParaRPr lang="en-US" sz="1300" kern="1200" dirty="0">
            <a:solidFill>
              <a:srgbClr val="002060"/>
            </a:solidFill>
            <a:effectLst/>
            <a:latin typeface="Arial" panose="020B0604020202020204" pitchFamily="34" charset="0"/>
            <a:cs typeface="Arial" panose="020B0604020202020204" pitchFamily="34" charset="0"/>
          </a:endParaRPr>
        </a:p>
        <a:p>
          <a:pPr marL="114300" lvl="1" indent="-114300" algn="just" defTabSz="577850">
            <a:lnSpc>
              <a:spcPct val="90000"/>
            </a:lnSpc>
            <a:spcBef>
              <a:spcPct val="0"/>
            </a:spcBef>
            <a:spcAft>
              <a:spcPct val="20000"/>
            </a:spcAft>
            <a:buChar char="••"/>
          </a:pPr>
          <a:r>
            <a:rPr lang="en-US" sz="1300" kern="1200" dirty="0" smtClean="0">
              <a:solidFill>
                <a:srgbClr val="002060"/>
              </a:solidFill>
              <a:effectLst/>
              <a:latin typeface="Arial" panose="020B0604020202020204" pitchFamily="34" charset="0"/>
              <a:cs typeface="Arial" panose="020B0604020202020204" pitchFamily="34" charset="0"/>
            </a:rPr>
            <a:t>Conduct geospatial analyses</a:t>
          </a:r>
          <a:endParaRPr lang="en-US" sz="1300" kern="1200" dirty="0">
            <a:solidFill>
              <a:srgbClr val="002060"/>
            </a:solidFill>
            <a:effectLst/>
            <a:latin typeface="Arial" panose="020B0604020202020204" pitchFamily="34" charset="0"/>
            <a:cs typeface="Arial" panose="020B0604020202020204" pitchFamily="34" charset="0"/>
          </a:endParaRPr>
        </a:p>
        <a:p>
          <a:pPr marL="114300" lvl="1" indent="-114300" algn="just" defTabSz="577850">
            <a:lnSpc>
              <a:spcPct val="90000"/>
            </a:lnSpc>
            <a:spcBef>
              <a:spcPct val="0"/>
            </a:spcBef>
            <a:spcAft>
              <a:spcPct val="20000"/>
            </a:spcAft>
            <a:buChar char="••"/>
          </a:pPr>
          <a:r>
            <a:rPr lang="en-US" sz="1300" kern="1200" dirty="0" smtClean="0">
              <a:solidFill>
                <a:srgbClr val="002060"/>
              </a:solidFill>
              <a:effectLst/>
              <a:latin typeface="Arial" panose="020B0604020202020204" pitchFamily="34" charset="0"/>
              <a:cs typeface="Arial" panose="020B0604020202020204" pitchFamily="34" charset="0"/>
            </a:rPr>
            <a:t>Utilize ArcGIS platform for visualization of hydrological model </a:t>
          </a:r>
          <a:r>
            <a:rPr lang="en-US" sz="1300" kern="1200" dirty="0" smtClean="0">
              <a:solidFill>
                <a:srgbClr val="002060"/>
              </a:solidFill>
              <a:effectLst/>
              <a:latin typeface="Arial" panose="020B0604020202020204" pitchFamily="34" charset="0"/>
              <a:cs typeface="Arial" panose="020B0604020202020204" pitchFamily="34" charset="0"/>
            </a:rPr>
            <a:t>results</a:t>
          </a:r>
          <a:endParaRPr lang="en-US" sz="1300" kern="1200" dirty="0">
            <a:solidFill>
              <a:srgbClr val="002060"/>
            </a:solidFill>
            <a:effectLst/>
            <a:latin typeface="Arial" panose="020B0604020202020204" pitchFamily="34" charset="0"/>
            <a:cs typeface="Arial" panose="020B0604020202020204" pitchFamily="34" charset="0"/>
          </a:endParaRPr>
        </a:p>
        <a:p>
          <a:pPr marL="114300" lvl="1" indent="-114300" algn="ctr" defTabSz="577850">
            <a:lnSpc>
              <a:spcPct val="90000"/>
            </a:lnSpc>
            <a:spcBef>
              <a:spcPct val="0"/>
            </a:spcBef>
            <a:spcAft>
              <a:spcPct val="20000"/>
            </a:spcAft>
            <a:buChar char="••"/>
          </a:pPr>
          <a:endParaRPr lang="en-US" sz="1300" kern="1200" dirty="0">
            <a:solidFill>
              <a:srgbClr val="002060"/>
            </a:solidFill>
            <a:effectLst/>
            <a:latin typeface="Arial" panose="020B0604020202020204" pitchFamily="34" charset="0"/>
            <a:cs typeface="Arial" panose="020B0604020202020204" pitchFamily="34" charset="0"/>
          </a:endParaRPr>
        </a:p>
      </dsp:txBody>
      <dsp:txXfrm>
        <a:off x="0" y="2362200"/>
        <a:ext cx="6731205" cy="847125"/>
      </dsp:txXfrm>
    </dsp:sp>
    <dsp:sp modelId="{B033DA47-71C3-4A48-8583-BB7442DC9597}">
      <dsp:nvSpPr>
        <dsp:cNvPr id="0" name=""/>
        <dsp:cNvSpPr/>
      </dsp:nvSpPr>
      <dsp:spPr>
        <a:xfrm>
          <a:off x="0" y="3047998"/>
          <a:ext cx="6731205" cy="75582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lumMod val="95000"/>
                  <a:lumOff val="5000"/>
                </a:schemeClr>
              </a:solidFill>
              <a:effectLst/>
            </a:rPr>
            <a:t>Conduct fieldwork to collect in-situ data and samples for hydrology model development, calibration, and application</a:t>
          </a:r>
          <a:endParaRPr lang="en-US" sz="1900" kern="1200" dirty="0">
            <a:solidFill>
              <a:schemeClr val="tx1">
                <a:lumMod val="95000"/>
                <a:lumOff val="5000"/>
              </a:schemeClr>
            </a:solidFill>
            <a:effectLst/>
          </a:endParaRPr>
        </a:p>
      </dsp:txBody>
      <dsp:txXfrm>
        <a:off x="36896" y="3084894"/>
        <a:ext cx="6657413" cy="682028"/>
      </dsp:txXfrm>
    </dsp:sp>
    <dsp:sp modelId="{54B8832C-EC57-4396-94B1-003901B75EDF}">
      <dsp:nvSpPr>
        <dsp:cNvPr id="0" name=""/>
        <dsp:cNvSpPr/>
      </dsp:nvSpPr>
      <dsp:spPr>
        <a:xfrm>
          <a:off x="0" y="3886200"/>
          <a:ext cx="6731205" cy="1002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716" tIns="16510" rIns="92456" bIns="16510" numCol="1" spcCol="1270" anchor="t" anchorCtr="0">
          <a:noAutofit/>
        </a:bodyPr>
        <a:lstStyle/>
        <a:p>
          <a:pPr marL="114300" lvl="1" indent="-114300" algn="just" defTabSz="577850">
            <a:lnSpc>
              <a:spcPct val="90000"/>
            </a:lnSpc>
            <a:spcBef>
              <a:spcPct val="0"/>
            </a:spcBef>
            <a:spcAft>
              <a:spcPct val="20000"/>
            </a:spcAft>
            <a:buChar char="••"/>
          </a:pPr>
          <a:r>
            <a:rPr lang="en-US" sz="1300" kern="1200" dirty="0" smtClean="0">
              <a:solidFill>
                <a:srgbClr val="002060"/>
              </a:solidFill>
              <a:latin typeface="Arial" panose="020B0604020202020204" pitchFamily="34" charset="0"/>
              <a:cs typeface="Arial" panose="020B0604020202020204" pitchFamily="34" charset="0"/>
            </a:rPr>
            <a:t>Measure flow discharge along Tims Branch and A-014 using in-situ flow meter</a:t>
          </a:r>
          <a:endParaRPr lang="en-US" sz="1300" kern="1200" dirty="0">
            <a:solidFill>
              <a:srgbClr val="002060"/>
            </a:solidFill>
            <a:latin typeface="Arial" panose="020B0604020202020204" pitchFamily="34" charset="0"/>
            <a:cs typeface="Arial" panose="020B0604020202020204" pitchFamily="34" charset="0"/>
          </a:endParaRPr>
        </a:p>
        <a:p>
          <a:pPr marL="114300" lvl="1" indent="-114300" algn="just" defTabSz="577850">
            <a:lnSpc>
              <a:spcPct val="90000"/>
            </a:lnSpc>
            <a:spcBef>
              <a:spcPct val="0"/>
            </a:spcBef>
            <a:spcAft>
              <a:spcPct val="20000"/>
            </a:spcAft>
            <a:buChar char="••"/>
          </a:pPr>
          <a:r>
            <a:rPr lang="en-US" sz="1300" kern="1200" dirty="0" smtClean="0">
              <a:solidFill>
                <a:srgbClr val="002060"/>
              </a:solidFill>
              <a:latin typeface="Arial" panose="020B0604020202020204" pitchFamily="34" charset="0"/>
              <a:cs typeface="Arial" panose="020B0604020202020204" pitchFamily="34" charset="0"/>
            </a:rPr>
            <a:t>Measure water quality using YSI multi-parameter meter</a:t>
          </a:r>
        </a:p>
        <a:p>
          <a:pPr marL="114300" lvl="1" indent="-114300" algn="just" defTabSz="577850">
            <a:lnSpc>
              <a:spcPct val="90000"/>
            </a:lnSpc>
            <a:spcBef>
              <a:spcPct val="0"/>
            </a:spcBef>
            <a:spcAft>
              <a:spcPct val="20000"/>
            </a:spcAft>
            <a:buChar char="••"/>
          </a:pPr>
          <a:r>
            <a:rPr lang="en-US" sz="1300" kern="1200" dirty="0" smtClean="0">
              <a:solidFill>
                <a:srgbClr val="002060"/>
              </a:solidFill>
              <a:latin typeface="Arial" panose="020B0604020202020204" pitchFamily="34" charset="0"/>
              <a:cs typeface="Arial" panose="020B0604020202020204" pitchFamily="34" charset="0"/>
            </a:rPr>
            <a:t>Collect water samples along Tims Branch and A-014 to measure suspended particle concentration</a:t>
          </a:r>
        </a:p>
        <a:p>
          <a:pPr marL="114300" lvl="1" indent="-114300" algn="just" defTabSz="577850">
            <a:lnSpc>
              <a:spcPct val="90000"/>
            </a:lnSpc>
            <a:spcBef>
              <a:spcPct val="0"/>
            </a:spcBef>
            <a:spcAft>
              <a:spcPct val="20000"/>
            </a:spcAft>
            <a:buChar char="••"/>
          </a:pPr>
          <a:r>
            <a:rPr lang="en-US" sz="1300" kern="1200" dirty="0" smtClean="0">
              <a:solidFill>
                <a:srgbClr val="002060"/>
              </a:solidFill>
              <a:latin typeface="Arial" panose="020B0604020202020204" pitchFamily="34" charset="0"/>
              <a:cs typeface="Arial" panose="020B0604020202020204" pitchFamily="34" charset="0"/>
            </a:rPr>
            <a:t>Conduct cross section measurement and profiling along Tims Branch and A-014</a:t>
          </a:r>
          <a:endParaRPr lang="en-US" sz="1300" kern="1200" dirty="0">
            <a:solidFill>
              <a:srgbClr val="002060"/>
            </a:solidFill>
            <a:latin typeface="Arial" panose="020B0604020202020204" pitchFamily="34" charset="0"/>
            <a:cs typeface="Arial" panose="020B0604020202020204" pitchFamily="34" charset="0"/>
          </a:endParaRPr>
        </a:p>
      </dsp:txBody>
      <dsp:txXfrm>
        <a:off x="0" y="3886200"/>
        <a:ext cx="6731205" cy="10029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413" cy="464820"/>
          </a:xfrm>
          <a:prstGeom prst="rect">
            <a:avLst/>
          </a:prstGeom>
        </p:spPr>
        <p:txBody>
          <a:bodyPr vert="horz" lIns="92300" tIns="46150" rIns="92300" bIns="46150" rtlCol="0"/>
          <a:lstStyle>
            <a:lvl1pPr algn="l">
              <a:defRPr sz="1200"/>
            </a:lvl1pPr>
          </a:lstStyle>
          <a:p>
            <a:endParaRPr lang="en-US"/>
          </a:p>
        </p:txBody>
      </p:sp>
      <p:sp>
        <p:nvSpPr>
          <p:cNvPr id="3" name="Date Placeholder 2"/>
          <p:cNvSpPr>
            <a:spLocks noGrp="1"/>
          </p:cNvSpPr>
          <p:nvPr>
            <p:ph type="dt" sz="quarter" idx="1"/>
          </p:nvPr>
        </p:nvSpPr>
        <p:spPr>
          <a:xfrm>
            <a:off x="3971386" y="1"/>
            <a:ext cx="3037413" cy="464820"/>
          </a:xfrm>
          <a:prstGeom prst="rect">
            <a:avLst/>
          </a:prstGeom>
        </p:spPr>
        <p:txBody>
          <a:bodyPr vert="horz" lIns="92300" tIns="46150" rIns="92300" bIns="46150" rtlCol="0"/>
          <a:lstStyle>
            <a:lvl1pPr algn="r">
              <a:defRPr sz="1200"/>
            </a:lvl1pPr>
          </a:lstStyle>
          <a:p>
            <a:fld id="{4511D497-F86E-48C4-BD8D-66F9C68C6F5A}" type="datetimeFigureOut">
              <a:rPr lang="en-US" smtClean="0"/>
              <a:pPr/>
              <a:t>9/20/2016</a:t>
            </a:fld>
            <a:endParaRPr lang="en-US"/>
          </a:p>
        </p:txBody>
      </p:sp>
      <p:sp>
        <p:nvSpPr>
          <p:cNvPr id="4" name="Footer Placeholder 3"/>
          <p:cNvSpPr>
            <a:spLocks noGrp="1"/>
          </p:cNvSpPr>
          <p:nvPr>
            <p:ph type="ftr" sz="quarter" idx="2"/>
          </p:nvPr>
        </p:nvSpPr>
        <p:spPr>
          <a:xfrm>
            <a:off x="0" y="8829978"/>
            <a:ext cx="3037413" cy="464820"/>
          </a:xfrm>
          <a:prstGeom prst="rect">
            <a:avLst/>
          </a:prstGeom>
        </p:spPr>
        <p:txBody>
          <a:bodyPr vert="horz" lIns="92300" tIns="46150" rIns="92300" bIns="46150" rtlCol="0" anchor="b"/>
          <a:lstStyle>
            <a:lvl1pPr algn="l">
              <a:defRPr sz="1200"/>
            </a:lvl1pPr>
          </a:lstStyle>
          <a:p>
            <a:endParaRPr lang="en-US"/>
          </a:p>
        </p:txBody>
      </p:sp>
      <p:sp>
        <p:nvSpPr>
          <p:cNvPr id="5" name="Slide Number Placeholder 4"/>
          <p:cNvSpPr>
            <a:spLocks noGrp="1"/>
          </p:cNvSpPr>
          <p:nvPr>
            <p:ph type="sldNum" sz="quarter" idx="3"/>
          </p:nvPr>
        </p:nvSpPr>
        <p:spPr>
          <a:xfrm>
            <a:off x="3971386" y="8829978"/>
            <a:ext cx="3037413" cy="464820"/>
          </a:xfrm>
          <a:prstGeom prst="rect">
            <a:avLst/>
          </a:prstGeom>
        </p:spPr>
        <p:txBody>
          <a:bodyPr vert="horz" lIns="92300" tIns="46150" rIns="92300" bIns="46150" rtlCol="0" anchor="b"/>
          <a:lstStyle>
            <a:lvl1pPr algn="r">
              <a:defRPr sz="1200"/>
            </a:lvl1pPr>
          </a:lstStyle>
          <a:p>
            <a:fld id="{346E377C-27AF-4A17-A009-0A3E2E6FB448}" type="slidenum">
              <a:rPr lang="en-US" smtClean="0"/>
              <a:pPr/>
              <a:t>‹#›</a:t>
            </a:fld>
            <a:endParaRPr lang="en-US"/>
          </a:p>
        </p:txBody>
      </p:sp>
    </p:spTree>
    <p:extLst>
      <p:ext uri="{BB962C8B-B14F-4D97-AF65-F5344CB8AC3E}">
        <p14:creationId xmlns:p14="http://schemas.microsoft.com/office/powerpoint/2010/main" val="1453613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8" rIns="93177" bIns="46588"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77" tIns="46588" rIns="93177" bIns="46588" rtlCol="0"/>
          <a:lstStyle>
            <a:lvl1pPr algn="r">
              <a:defRPr sz="1200"/>
            </a:lvl1pPr>
          </a:lstStyle>
          <a:p>
            <a:fld id="{1DB0920E-5E3D-49C8-AA80-37A82F783798}" type="datetimeFigureOut">
              <a:rPr lang="en-US" smtClean="0"/>
              <a:pPr/>
              <a:t>9/20/2016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8" rIns="93177" bIns="46588"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8" rIns="93177" bIns="465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8" rIns="93177"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8" rIns="93177" bIns="46588" rtlCol="0" anchor="b"/>
          <a:lstStyle>
            <a:lvl1pPr algn="r">
              <a:defRPr sz="1200"/>
            </a:lvl1pPr>
          </a:lstStyle>
          <a:p>
            <a:fld id="{8D209E4A-3F3D-4C98-AB1E-E57170B5A0F3}" type="slidenum">
              <a:rPr lang="en-US" smtClean="0"/>
              <a:pPr/>
              <a:t>‹#›</a:t>
            </a:fld>
            <a:endParaRPr lang="en-US"/>
          </a:p>
        </p:txBody>
      </p:sp>
    </p:spTree>
    <p:extLst>
      <p:ext uri="{BB962C8B-B14F-4D97-AF65-F5344CB8AC3E}">
        <p14:creationId xmlns:p14="http://schemas.microsoft.com/office/powerpoint/2010/main" val="1367811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2D62"/>
                </a:solidFill>
                <a:latin typeface="Arial" panose="020B0604020202020204" pitchFamily="34" charset="0"/>
                <a:ea typeface="Calibri"/>
                <a:cs typeface="Arial" panose="020B0604020202020204" pitchFamily="34" charset="0"/>
              </a:rPr>
              <a:t>Sample composition includes 2ppm of U(VI), 50mM of Si, 5mM Al, 5mMCa, and 2.9mM HCO</a:t>
            </a:r>
            <a:r>
              <a:rPr lang="en-US" sz="1200" baseline="-25000" dirty="0" smtClean="0">
                <a:solidFill>
                  <a:srgbClr val="002D62"/>
                </a:solidFill>
                <a:latin typeface="Arial" panose="020B0604020202020204" pitchFamily="34" charset="0"/>
                <a:ea typeface="Calibri"/>
                <a:cs typeface="Arial" panose="020B0604020202020204" pitchFamily="34" charset="0"/>
              </a:rPr>
              <a:t>3 </a:t>
            </a:r>
            <a:r>
              <a:rPr lang="en-US" sz="1200" dirty="0" smtClean="0">
                <a:solidFill>
                  <a:srgbClr val="002D62"/>
                </a:solidFill>
                <a:latin typeface="Arial" panose="020B0604020202020204" pitchFamily="34" charset="0"/>
                <a:ea typeface="Calibri"/>
                <a:cs typeface="Arial" panose="020B0604020202020204" pitchFamily="34" charset="0"/>
              </a:rPr>
              <a:t>(left) and on the right the same elements except 50mM HCO</a:t>
            </a:r>
            <a:r>
              <a:rPr lang="en-US" sz="1200" baseline="-25000" dirty="0" smtClean="0">
                <a:solidFill>
                  <a:srgbClr val="002D62"/>
                </a:solidFill>
                <a:latin typeface="Arial" panose="020B0604020202020204" pitchFamily="34" charset="0"/>
                <a:ea typeface="Calibri"/>
                <a:cs typeface="Arial" panose="020B0604020202020204" pitchFamily="34" charset="0"/>
              </a:rPr>
              <a:t>3.</a:t>
            </a:r>
            <a:endParaRPr lang="en-US" dirty="0"/>
          </a:p>
        </p:txBody>
      </p:sp>
      <p:sp>
        <p:nvSpPr>
          <p:cNvPr id="4" name="Slide Number Placeholder 3"/>
          <p:cNvSpPr>
            <a:spLocks noGrp="1"/>
          </p:cNvSpPr>
          <p:nvPr>
            <p:ph type="sldNum" sz="quarter" idx="10"/>
          </p:nvPr>
        </p:nvSpPr>
        <p:spPr/>
        <p:txBody>
          <a:bodyPr/>
          <a:lstStyle/>
          <a:p>
            <a:fld id="{8D209E4A-3F3D-4C98-AB1E-E57170B5A0F3}" type="slidenum">
              <a:rPr lang="en-US" smtClean="0"/>
              <a:pPr/>
              <a:t>9</a:t>
            </a:fld>
            <a:endParaRPr lang="en-US"/>
          </a:p>
        </p:txBody>
      </p:sp>
    </p:spTree>
    <p:extLst>
      <p:ext uri="{BB962C8B-B14F-4D97-AF65-F5344CB8AC3E}">
        <p14:creationId xmlns:p14="http://schemas.microsoft.com/office/powerpoint/2010/main" val="43345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(1)</a:t>
            </a:r>
            <a:r>
              <a:rPr lang="en-US" baseline="0" dirty="0" smtClean="0"/>
              <a:t> significantly lower sorption in the ‘initial’ phase for synthetic </a:t>
            </a:r>
            <a:r>
              <a:rPr lang="en-US" baseline="0" dirty="0" err="1" smtClean="0"/>
              <a:t>porewater</a:t>
            </a:r>
            <a:r>
              <a:rPr lang="en-US" baseline="0" dirty="0" smtClean="0"/>
              <a:t> (yellow), likely due to carbonate species formation, (2) significant removal from aqueous phase with treatment, likely differences between </a:t>
            </a:r>
            <a:r>
              <a:rPr lang="en-US" baseline="0" dirty="0" err="1" smtClean="0"/>
              <a:t>NaOH</a:t>
            </a:r>
            <a:r>
              <a:rPr lang="en-US" baseline="0" dirty="0" smtClean="0"/>
              <a:t> and NH4OH but further study is needed</a:t>
            </a:r>
            <a:endParaRPr lang="en-US" dirty="0" smtClean="0"/>
          </a:p>
          <a:p>
            <a:endParaRPr lang="en-US" dirty="0"/>
          </a:p>
        </p:txBody>
      </p:sp>
      <p:sp>
        <p:nvSpPr>
          <p:cNvPr id="4" name="Slide Number Placeholder 3"/>
          <p:cNvSpPr>
            <a:spLocks noGrp="1"/>
          </p:cNvSpPr>
          <p:nvPr>
            <p:ph type="sldNum" sz="quarter" idx="10"/>
          </p:nvPr>
        </p:nvSpPr>
        <p:spPr/>
        <p:txBody>
          <a:bodyPr/>
          <a:lstStyle/>
          <a:p>
            <a:fld id="{8D209E4A-3F3D-4C98-AB1E-E57170B5A0F3}" type="slidenum">
              <a:rPr lang="en-US" smtClean="0"/>
              <a:pPr/>
              <a:t>11</a:t>
            </a:fld>
            <a:endParaRPr lang="en-US"/>
          </a:p>
        </p:txBody>
      </p:sp>
    </p:spTree>
    <p:extLst>
      <p:ext uri="{BB962C8B-B14F-4D97-AF65-F5344CB8AC3E}">
        <p14:creationId xmlns:p14="http://schemas.microsoft.com/office/powerpoint/2010/main" val="3082364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Soil bacteria significantly affect uranium mobility in an effort to obtain phosphorous. The Columbia River exhibits large stage variations, causing fluctuations in the water table.</a:t>
            </a:r>
          </a:p>
          <a:p>
            <a:r>
              <a:rPr lang="en-US" dirty="0" smtClean="0"/>
              <a:t>Water table fluctuations and multiple rise-and-fall cycles in the river created an </a:t>
            </a:r>
            <a:r>
              <a:rPr lang="en-US" dirty="0" err="1" smtClean="0"/>
              <a:t>oxic</a:t>
            </a:r>
            <a:r>
              <a:rPr lang="en-US" dirty="0" smtClean="0"/>
              <a:t>-anoxic interface in this region. </a:t>
            </a:r>
            <a:endParaRPr lang="en-US" dirty="0"/>
          </a:p>
        </p:txBody>
      </p:sp>
      <p:sp>
        <p:nvSpPr>
          <p:cNvPr id="4" name="Slide Number Placeholder 3"/>
          <p:cNvSpPr>
            <a:spLocks noGrp="1"/>
          </p:cNvSpPr>
          <p:nvPr>
            <p:ph type="sldNum" sz="quarter" idx="10"/>
          </p:nvPr>
        </p:nvSpPr>
        <p:spPr/>
        <p:txBody>
          <a:bodyPr/>
          <a:lstStyle/>
          <a:p>
            <a:fld id="{8D209E4A-3F3D-4C98-AB1E-E57170B5A0F3}" type="slidenum">
              <a:rPr lang="en-US" smtClean="0"/>
              <a:pPr/>
              <a:t>15</a:t>
            </a:fld>
            <a:endParaRPr lang="en-US"/>
          </a:p>
        </p:txBody>
      </p:sp>
    </p:spTree>
    <p:extLst>
      <p:ext uri="{BB962C8B-B14F-4D97-AF65-F5344CB8AC3E}">
        <p14:creationId xmlns:p14="http://schemas.microsoft.com/office/powerpoint/2010/main" val="4163702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Observed increased in cells density and viability in the presence of bicarbonate; In these</a:t>
            </a:r>
            <a:r>
              <a:rPr lang="en-US" baseline="0" dirty="0" smtClean="0"/>
              <a:t> conditions</a:t>
            </a:r>
            <a:r>
              <a:rPr lang="en-US" dirty="0" smtClean="0"/>
              <a:t>, U is present as U-HCO3</a:t>
            </a:r>
            <a:endParaRPr lang="en-US" dirty="0"/>
          </a:p>
        </p:txBody>
      </p:sp>
      <p:sp>
        <p:nvSpPr>
          <p:cNvPr id="4" name="Slide Number Placeholder 3"/>
          <p:cNvSpPr>
            <a:spLocks noGrp="1"/>
          </p:cNvSpPr>
          <p:nvPr>
            <p:ph type="sldNum" sz="quarter" idx="10"/>
          </p:nvPr>
        </p:nvSpPr>
        <p:spPr/>
        <p:txBody>
          <a:bodyPr/>
          <a:lstStyle/>
          <a:p>
            <a:fld id="{8D209E4A-3F3D-4C98-AB1E-E57170B5A0F3}" type="slidenum">
              <a:rPr lang="en-US" smtClean="0"/>
              <a:pPr/>
              <a:t>16</a:t>
            </a:fld>
            <a:endParaRPr lang="en-US"/>
          </a:p>
        </p:txBody>
      </p:sp>
    </p:spTree>
    <p:extLst>
      <p:ext uri="{BB962C8B-B14F-4D97-AF65-F5344CB8AC3E}">
        <p14:creationId xmlns:p14="http://schemas.microsoft.com/office/powerpoint/2010/main" val="339838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209E4A-3F3D-4C98-AB1E-E57170B5A0F3}" type="slidenum">
              <a:rPr lang="en-US" smtClean="0"/>
              <a:pPr/>
              <a:t>24</a:t>
            </a:fld>
            <a:endParaRPr lang="en-US"/>
          </a:p>
        </p:txBody>
      </p:sp>
    </p:spTree>
    <p:extLst>
      <p:ext uri="{BB962C8B-B14F-4D97-AF65-F5344CB8AC3E}">
        <p14:creationId xmlns:p14="http://schemas.microsoft.com/office/powerpoint/2010/main" val="4089165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209E4A-3F3D-4C98-AB1E-E57170B5A0F3}" type="slidenum">
              <a:rPr lang="en-US" smtClean="0"/>
              <a:pPr/>
              <a:t>28</a:t>
            </a:fld>
            <a:endParaRPr lang="en-US"/>
          </a:p>
        </p:txBody>
      </p:sp>
    </p:spTree>
    <p:extLst>
      <p:ext uri="{BB962C8B-B14F-4D97-AF65-F5344CB8AC3E}">
        <p14:creationId xmlns:p14="http://schemas.microsoft.com/office/powerpoint/2010/main" val="263966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smtClean="0"/>
              <a:t>Cuttings</a:t>
            </a:r>
            <a:r>
              <a:rPr lang="en-US" baseline="0" dirty="0" smtClean="0"/>
              <a:t> and </a:t>
            </a:r>
            <a:r>
              <a:rPr lang="en-US" baseline="0" dirty="0" err="1" smtClean="0"/>
              <a:t>cavings</a:t>
            </a:r>
            <a:r>
              <a:rPr lang="en-US" baseline="0" dirty="0" smtClean="0"/>
              <a:t> – solids may be carried to the surface by drilling fluid in the event that a borehole intersects a pressurized brine pocket and disposal room, leading to flooding of the room and subsequent transport through boreholes to the highly </a:t>
            </a:r>
            <a:r>
              <a:rPr lang="en-US" baseline="0" dirty="0" err="1" smtClean="0"/>
              <a:t>transmissive</a:t>
            </a:r>
            <a:r>
              <a:rPr lang="en-US" baseline="0" dirty="0" smtClean="0"/>
              <a:t> Culebra layer or the surface</a:t>
            </a:r>
          </a:p>
          <a:p>
            <a:pPr marL="228600" indent="-228600">
              <a:buAutoNum type="arabicParenBoth"/>
            </a:pPr>
            <a:r>
              <a:rPr lang="en-US" baseline="0" dirty="0" err="1" smtClean="0"/>
              <a:t>Spallings</a:t>
            </a:r>
            <a:r>
              <a:rPr lang="en-US" baseline="0" dirty="0" smtClean="0"/>
              <a:t> – occur when a borehole intersects a disposal room with pressure  buildup exceeding 8 </a:t>
            </a:r>
            <a:r>
              <a:rPr lang="en-US" baseline="0" dirty="0" err="1" smtClean="0"/>
              <a:t>Mpa</a:t>
            </a:r>
            <a:r>
              <a:rPr lang="en-US" baseline="0" dirty="0" smtClean="0"/>
              <a:t> drilling fluid pressure and leading to waste ejection</a:t>
            </a:r>
          </a:p>
          <a:p>
            <a:pPr marL="0" indent="0">
              <a:buNone/>
            </a:pPr>
            <a:endParaRPr lang="en-US" baseline="0" dirty="0"/>
          </a:p>
          <a:p>
            <a:r>
              <a:rPr lang="en-US" dirty="0" smtClean="0"/>
              <a:t>Rustler formation is 7-8 m thick,</a:t>
            </a:r>
            <a:r>
              <a:rPr lang="en-US" baseline="0" dirty="0" smtClean="0"/>
              <a:t> it is an </a:t>
            </a:r>
            <a:r>
              <a:rPr lang="en-US" baseline="0" dirty="0" err="1" smtClean="0"/>
              <a:t>argillaceaous</a:t>
            </a:r>
            <a:r>
              <a:rPr lang="en-US" baseline="0" dirty="0" smtClean="0"/>
              <a:t> and </a:t>
            </a:r>
            <a:r>
              <a:rPr lang="en-US" baseline="0" dirty="0" err="1" smtClean="0"/>
              <a:t>arenaceous</a:t>
            </a:r>
            <a:r>
              <a:rPr lang="en-US" baseline="0" dirty="0" smtClean="0"/>
              <a:t> dolomite-rich member (</a:t>
            </a:r>
            <a:r>
              <a:rPr lang="en-US" baseline="0" dirty="0" err="1" smtClean="0"/>
              <a:t>Domski</a:t>
            </a:r>
            <a:r>
              <a:rPr lang="en-US" baseline="0" dirty="0" smtClean="0"/>
              <a:t> et al 2011), it is confined between  mixed carbonate/sulfate/halite Los </a:t>
            </a:r>
            <a:r>
              <a:rPr lang="en-US" baseline="0" dirty="0" err="1" smtClean="0"/>
              <a:t>Medanos</a:t>
            </a:r>
            <a:r>
              <a:rPr lang="en-US" baseline="0" dirty="0" smtClean="0"/>
              <a:t> below and sulfate bedded-Tamarisk above </a:t>
            </a:r>
          </a:p>
          <a:p>
            <a:r>
              <a:rPr lang="en-US" baseline="0" dirty="0" smtClean="0"/>
              <a:t>Magenta member is 7-8 m thick with a carbonate-rich layer overlain by a nodular sulfate-rich gypsum confined between the sulfate beds of the Tamarisk and anhydrite Forty-niner</a:t>
            </a:r>
            <a:endParaRPr lang="en-US"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525EBB04-0FC5-4435-BECA-6071CC4786AF}" type="slidenum">
              <a:rPr lang="en-US" smtClean="0"/>
              <a:pPr/>
              <a:t>43</a:t>
            </a:fld>
            <a:endParaRPr lang="en-US"/>
          </a:p>
        </p:txBody>
      </p:sp>
    </p:spTree>
    <p:extLst>
      <p:ext uri="{BB962C8B-B14F-4D97-AF65-F5344CB8AC3E}">
        <p14:creationId xmlns:p14="http://schemas.microsoft.com/office/powerpoint/2010/main" val="352602261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3.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3.pn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3.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3.pn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1338" y="2035175"/>
            <a:ext cx="6295416" cy="1470025"/>
          </a:xfrm>
        </p:spPr>
        <p:txBody>
          <a:bodyPr/>
          <a:lstStyle>
            <a:lvl1pPr>
              <a:defRPr b="1">
                <a:solidFill>
                  <a:srgbClr val="002D62"/>
                </a:solidFill>
                <a:effectLst/>
                <a:latin typeface="Arial" panose="020B0604020202020204" pitchFamily="34" charset="0"/>
                <a:cs typeface="Arial" panose="020B0604020202020204" pitchFamily="34" charset="0"/>
              </a:defRPr>
            </a:lvl1pPr>
          </a:lstStyle>
          <a:p>
            <a:endParaRPr lang="en-US" dirty="0"/>
          </a:p>
        </p:txBody>
      </p:sp>
      <p:sp>
        <p:nvSpPr>
          <p:cNvPr id="3" name="Subtitle 2"/>
          <p:cNvSpPr>
            <a:spLocks noGrp="1"/>
          </p:cNvSpPr>
          <p:nvPr>
            <p:ph type="subTitle" idx="1"/>
          </p:nvPr>
        </p:nvSpPr>
        <p:spPr>
          <a:xfrm>
            <a:off x="1371600" y="3810000"/>
            <a:ext cx="6400800" cy="1752600"/>
          </a:xfrm>
        </p:spPr>
        <p:txBody>
          <a:bodyPr>
            <a:normAutofit/>
          </a:bodyPr>
          <a:lstStyle>
            <a:lvl1pPr marL="0" indent="0" algn="ctr">
              <a:spcBef>
                <a:spcPts val="300"/>
              </a:spcBef>
              <a:buNone/>
              <a:defRPr sz="2700">
                <a:solidFill>
                  <a:srgbClr val="002D62"/>
                </a:solidFill>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4" name="Group 3"/>
          <p:cNvGrpSpPr/>
          <p:nvPr userDrawn="1"/>
        </p:nvGrpSpPr>
        <p:grpSpPr>
          <a:xfrm>
            <a:off x="6531" y="0"/>
            <a:ext cx="9143999" cy="1143000"/>
            <a:chOff x="6531" y="0"/>
            <a:chExt cx="9143999" cy="1143000"/>
          </a:xfrm>
        </p:grpSpPr>
        <p:pic>
          <p:nvPicPr>
            <p:cNvPr id="4608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05473" y="13855"/>
              <a:ext cx="3145057" cy="112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31124" y="0"/>
              <a:ext cx="2860228"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4"/>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6531" y="0"/>
              <a:ext cx="312690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userDrawn="1"/>
        </p:nvGrpSpPr>
        <p:grpSpPr>
          <a:xfrm>
            <a:off x="4354" y="5456330"/>
            <a:ext cx="9146177" cy="1410379"/>
            <a:chOff x="4354" y="5456330"/>
            <a:chExt cx="9146177" cy="1410379"/>
          </a:xfrm>
        </p:grpSpPr>
        <p:pic>
          <p:nvPicPr>
            <p:cNvPr id="24"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648201" y="5946727"/>
              <a:ext cx="2438399" cy="91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590801" y="5953240"/>
              <a:ext cx="2057400" cy="91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354" y="5960495"/>
              <a:ext cx="2586446" cy="89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userDrawn="1"/>
          </p:nvSpPr>
          <p:spPr>
            <a:xfrm>
              <a:off x="6531" y="5875020"/>
              <a:ext cx="9144000" cy="68580"/>
            </a:xfrm>
            <a:prstGeom prst="rect">
              <a:avLst/>
            </a:prstGeom>
            <a:solidFill>
              <a:srgbClr val="D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latin typeface="Arial Black" panose="020B0A04020102020204" pitchFamily="34" charset="0"/>
                <a:cs typeface="Arial" panose="020B0604020202020204" pitchFamily="34" charset="0"/>
              </a:endParaRPr>
            </a:p>
          </p:txBody>
        </p:sp>
        <p:pic>
          <p:nvPicPr>
            <p:cNvPr id="28" name="Picture 4"/>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3657600" y="5456330"/>
              <a:ext cx="1822244" cy="41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a:off x="7088683" y="5943600"/>
              <a:ext cx="20553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35ED4-649B-4A7E-8097-C3FAA70A743E}" type="datetimeFigureOut">
              <a:rPr lang="en-US" smtClean="0"/>
              <a:pPr/>
              <a:t>9/20/2016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90AB2-D53B-4228-835C-C001BE9BCC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7135ED4-649B-4A7E-8097-C3FAA70A743E}" type="datetimeFigureOut">
              <a:rPr lang="en-US" smtClean="0"/>
              <a:pPr/>
              <a:t>9/20/2016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90AB2-D53B-4228-835C-C001BE9BCCF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1338" y="2035175"/>
            <a:ext cx="6295416" cy="1470025"/>
          </a:xfrm>
        </p:spPr>
        <p:txBody>
          <a:bodyPr/>
          <a:lstStyle>
            <a:lvl1pPr>
              <a:defRPr b="1">
                <a:solidFill>
                  <a:srgbClr val="002D62"/>
                </a:solidFill>
                <a:effectLst/>
                <a:latin typeface="Arial" panose="020B0604020202020204" pitchFamily="34" charset="0"/>
                <a:cs typeface="Arial" panose="020B0604020202020204" pitchFamily="34" charset="0"/>
              </a:defRPr>
            </a:lvl1pPr>
          </a:lstStyle>
          <a:p>
            <a:endParaRPr lang="en-US" dirty="0"/>
          </a:p>
        </p:txBody>
      </p:sp>
      <p:sp>
        <p:nvSpPr>
          <p:cNvPr id="3" name="Subtitle 2"/>
          <p:cNvSpPr>
            <a:spLocks noGrp="1"/>
          </p:cNvSpPr>
          <p:nvPr>
            <p:ph type="subTitle" idx="1"/>
          </p:nvPr>
        </p:nvSpPr>
        <p:spPr>
          <a:xfrm>
            <a:off x="1371600" y="3810000"/>
            <a:ext cx="6400800" cy="1752600"/>
          </a:xfrm>
        </p:spPr>
        <p:txBody>
          <a:bodyPr>
            <a:normAutofit/>
          </a:bodyPr>
          <a:lstStyle>
            <a:lvl1pPr marL="0" indent="0" algn="ctr">
              <a:spcBef>
                <a:spcPts val="300"/>
              </a:spcBef>
              <a:buNone/>
              <a:defRPr sz="2700">
                <a:solidFill>
                  <a:srgbClr val="002D62"/>
                </a:solidFill>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4" name="Group 3"/>
          <p:cNvGrpSpPr/>
          <p:nvPr userDrawn="1"/>
        </p:nvGrpSpPr>
        <p:grpSpPr>
          <a:xfrm>
            <a:off x="6531" y="0"/>
            <a:ext cx="9143999" cy="1143000"/>
            <a:chOff x="6531" y="0"/>
            <a:chExt cx="9143999" cy="1143000"/>
          </a:xfrm>
        </p:grpSpPr>
        <p:pic>
          <p:nvPicPr>
            <p:cNvPr id="46082"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05473" y="13855"/>
              <a:ext cx="3145057" cy="112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131124" y="0"/>
              <a:ext cx="2860228"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4"/>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531" y="0"/>
              <a:ext cx="312690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userDrawn="1"/>
        </p:nvGrpSpPr>
        <p:grpSpPr>
          <a:xfrm>
            <a:off x="4354" y="5456330"/>
            <a:ext cx="9146177" cy="1410379"/>
            <a:chOff x="4354" y="5456330"/>
            <a:chExt cx="9146177" cy="1410379"/>
          </a:xfrm>
        </p:grpSpPr>
        <p:pic>
          <p:nvPicPr>
            <p:cNvPr id="24" name="Picture 8"/>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648201" y="5946727"/>
              <a:ext cx="2438399" cy="91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590801" y="5953240"/>
              <a:ext cx="2057400" cy="91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354" y="5960495"/>
              <a:ext cx="2586446" cy="89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userDrawn="1"/>
          </p:nvSpPr>
          <p:spPr>
            <a:xfrm>
              <a:off x="6531" y="5875020"/>
              <a:ext cx="9144000" cy="68580"/>
            </a:xfrm>
            <a:prstGeom prst="rect">
              <a:avLst/>
            </a:prstGeom>
            <a:solidFill>
              <a:srgbClr val="D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Black" panose="020B0A04020102020204" pitchFamily="34" charset="0"/>
                <a:cs typeface="Arial" panose="020B0604020202020204" pitchFamily="34" charset="0"/>
              </a:endParaRPr>
            </a:p>
          </p:txBody>
        </p:sp>
        <p:pic>
          <p:nvPicPr>
            <p:cNvPr id="28" name="Picture 4"/>
            <p:cNvPicPr>
              <a:picLocks noChangeAspect="1" noChangeArrowheads="1"/>
            </p:cNvPicPr>
            <p:nvPr userDrawn="1"/>
          </p:nvPicPr>
          <p:blipFill rotWithShape="1">
            <a:blip r:embed="rId8" cstate="screen">
              <a:extLst>
                <a:ext uri="{28A0092B-C50C-407E-A947-70E740481C1C}">
                  <a14:useLocalDpi xmlns:a14="http://schemas.microsoft.com/office/drawing/2010/main"/>
                </a:ext>
              </a:extLst>
            </a:blip>
            <a:srcRect/>
            <a:stretch/>
          </p:blipFill>
          <p:spPr bwMode="auto">
            <a:xfrm>
              <a:off x="3657600" y="5456330"/>
              <a:ext cx="1822244" cy="41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userDrawn="1"/>
          </p:nvPicPr>
          <p:blipFill rotWithShape="1">
            <a:blip r:embed="rId9" cstate="screen">
              <a:extLst>
                <a:ext uri="{28A0092B-C50C-407E-A947-70E740481C1C}">
                  <a14:useLocalDpi xmlns:a14="http://schemas.microsoft.com/office/drawing/2010/main"/>
                </a:ext>
              </a:extLst>
            </a:blip>
            <a:srcRect/>
            <a:stretch/>
          </p:blipFill>
          <p:spPr bwMode="auto">
            <a:xfrm>
              <a:off x="7088683" y="5943600"/>
              <a:ext cx="20553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15674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673957"/>
            <a:ext cx="6679994" cy="838200"/>
          </a:xfrm>
        </p:spPr>
        <p:txBody>
          <a:bodyPr>
            <a:normAutofit/>
          </a:bodyPr>
          <a:lstStyle>
            <a:lvl1pPr algn="ctr">
              <a:defRPr lang="en-US" sz="3200" b="1" kern="1200" dirty="0" smtClean="0">
                <a:solidFill>
                  <a:srgbClr val="002D62"/>
                </a:solidFill>
                <a:effectLst/>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74837"/>
            <a:ext cx="82296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2" name="Group 11"/>
          <p:cNvGrpSpPr/>
          <p:nvPr userDrawn="1"/>
        </p:nvGrpSpPr>
        <p:grpSpPr>
          <a:xfrm>
            <a:off x="0" y="6615752"/>
            <a:ext cx="9144000" cy="318448"/>
            <a:chOff x="0" y="6121093"/>
            <a:chExt cx="9144000" cy="318448"/>
          </a:xfrm>
        </p:grpSpPr>
        <p:pic>
          <p:nvPicPr>
            <p:cNvPr id="13" name="Picture 1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4"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prstClr val="white"/>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prstClr val="white"/>
                </a:solidFill>
                <a:effectLst>
                  <a:outerShdw blurRad="50800" dist="38100" dir="2700000" algn="tl" rotWithShape="0">
                    <a:prstClr val="black">
                      <a:alpha val="40000"/>
                    </a:prstClr>
                  </a:outerShdw>
                </a:effectLst>
                <a:latin typeface="Century Gothic" pitchFamily="34" charset="0"/>
              </a:endParaRPr>
            </a:p>
          </p:txBody>
        </p:sp>
      </p:grpSp>
      <p:pic>
        <p:nvPicPr>
          <p:cNvPr id="9"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913" y="655649"/>
            <a:ext cx="990600" cy="990600"/>
          </a:xfrm>
          <a:prstGeom prst="rect">
            <a:avLst/>
          </a:prstGeom>
        </p:spPr>
      </p:pic>
      <p:grpSp>
        <p:nvGrpSpPr>
          <p:cNvPr id="21" name="Group 20"/>
          <p:cNvGrpSpPr/>
          <p:nvPr userDrawn="1"/>
        </p:nvGrpSpPr>
        <p:grpSpPr>
          <a:xfrm>
            <a:off x="0" y="0"/>
            <a:ext cx="9144001" cy="609600"/>
            <a:chOff x="0" y="0"/>
            <a:chExt cx="9144001" cy="609600"/>
          </a:xfrm>
        </p:grpSpPr>
        <p:sp>
          <p:nvSpPr>
            <p:cNvPr id="22" name="Rectangle 21"/>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3" name="Picture 4"/>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25145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62325"/>
            <a:ext cx="7772400" cy="1362075"/>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851025"/>
            <a:ext cx="7772400" cy="1500187"/>
          </a:xfr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grpSp>
        <p:nvGrpSpPr>
          <p:cNvPr id="13" name="Group 12"/>
          <p:cNvGrpSpPr/>
          <p:nvPr userDrawn="1"/>
        </p:nvGrpSpPr>
        <p:grpSpPr>
          <a:xfrm>
            <a:off x="6531" y="0"/>
            <a:ext cx="9143999" cy="1143000"/>
            <a:chOff x="6531" y="0"/>
            <a:chExt cx="9143999" cy="1143000"/>
          </a:xfrm>
        </p:grpSpPr>
        <p:pic>
          <p:nvPicPr>
            <p:cNvPr id="14"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05473" y="13855"/>
              <a:ext cx="3145057" cy="112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131124" y="0"/>
              <a:ext cx="2860228"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531" y="0"/>
              <a:ext cx="312690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userDrawn="1"/>
        </p:nvGrpSpPr>
        <p:grpSpPr>
          <a:xfrm>
            <a:off x="4354" y="5456330"/>
            <a:ext cx="9146177" cy="1410379"/>
            <a:chOff x="4354" y="5456330"/>
            <a:chExt cx="9146177" cy="1410379"/>
          </a:xfrm>
        </p:grpSpPr>
        <p:pic>
          <p:nvPicPr>
            <p:cNvPr id="18" name="Picture 8"/>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648201" y="5946727"/>
              <a:ext cx="2438399" cy="91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590801" y="5953240"/>
              <a:ext cx="2057400" cy="91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354" y="5960495"/>
              <a:ext cx="2586446" cy="89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6531" y="5875020"/>
              <a:ext cx="9144000" cy="68580"/>
            </a:xfrm>
            <a:prstGeom prst="rect">
              <a:avLst/>
            </a:prstGeom>
            <a:solidFill>
              <a:srgbClr val="D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Black" panose="020B0A04020102020204" pitchFamily="34" charset="0"/>
                <a:cs typeface="Arial" panose="020B0604020202020204" pitchFamily="34" charset="0"/>
              </a:endParaRPr>
            </a:p>
          </p:txBody>
        </p:sp>
        <p:pic>
          <p:nvPicPr>
            <p:cNvPr id="22" name="Picture 4"/>
            <p:cNvPicPr>
              <a:picLocks noChangeAspect="1" noChangeArrowheads="1"/>
            </p:cNvPicPr>
            <p:nvPr userDrawn="1"/>
          </p:nvPicPr>
          <p:blipFill rotWithShape="1">
            <a:blip r:embed="rId8" cstate="screen">
              <a:extLst>
                <a:ext uri="{28A0092B-C50C-407E-A947-70E740481C1C}">
                  <a14:useLocalDpi xmlns:a14="http://schemas.microsoft.com/office/drawing/2010/main"/>
                </a:ext>
              </a:extLst>
            </a:blip>
            <a:srcRect/>
            <a:stretch/>
          </p:blipFill>
          <p:spPr bwMode="auto">
            <a:xfrm>
              <a:off x="3657600" y="5456330"/>
              <a:ext cx="1822244" cy="41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userDrawn="1"/>
          </p:nvPicPr>
          <p:blipFill rotWithShape="1">
            <a:blip r:embed="rId9" cstate="screen">
              <a:extLst>
                <a:ext uri="{28A0092B-C50C-407E-A947-70E740481C1C}">
                  <a14:useLocalDpi xmlns:a14="http://schemas.microsoft.com/office/drawing/2010/main"/>
                </a:ext>
              </a:extLst>
            </a:blip>
            <a:srcRect/>
            <a:stretch/>
          </p:blipFill>
          <p:spPr bwMode="auto">
            <a:xfrm>
              <a:off x="7088683" y="5943600"/>
              <a:ext cx="20553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10505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1"/>
          <p:cNvSpPr>
            <a:spLocks noGrp="1"/>
          </p:cNvSpPr>
          <p:nvPr>
            <p:ph type="title"/>
          </p:nvPr>
        </p:nvSpPr>
        <p:spPr>
          <a:xfrm>
            <a:off x="1219200" y="673957"/>
            <a:ext cx="6679994" cy="838200"/>
          </a:xfrm>
        </p:spPr>
        <p:txBody>
          <a:bodyPr>
            <a:normAutofit/>
          </a:bodyPr>
          <a:lstStyle>
            <a:lvl1pPr algn="ctr">
              <a:defRPr lang="en-US" sz="3200" b="1" kern="1200" dirty="0" smtClean="0">
                <a:solidFill>
                  <a:srgbClr val="002D62"/>
                </a:solidFill>
                <a:effectLst/>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grpSp>
        <p:nvGrpSpPr>
          <p:cNvPr id="11" name="Group 10"/>
          <p:cNvGrpSpPr/>
          <p:nvPr userDrawn="1"/>
        </p:nvGrpSpPr>
        <p:grpSpPr>
          <a:xfrm>
            <a:off x="0" y="6615752"/>
            <a:ext cx="9144000" cy="318448"/>
            <a:chOff x="0" y="6121093"/>
            <a:chExt cx="9144000" cy="318448"/>
          </a:xfrm>
        </p:grpSpPr>
        <p:pic>
          <p:nvPicPr>
            <p:cNvPr id="12" name="Picture 1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3"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prstClr val="white"/>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prstClr val="white"/>
                </a:solidFill>
                <a:effectLst>
                  <a:outerShdw blurRad="50800" dist="38100" dir="2700000" algn="tl" rotWithShape="0">
                    <a:prstClr val="black">
                      <a:alpha val="40000"/>
                    </a:prstClr>
                  </a:outerShdw>
                </a:effectLst>
                <a:latin typeface="Century Gothic" pitchFamily="34" charset="0"/>
              </a:endParaRPr>
            </a:p>
          </p:txBody>
        </p:sp>
      </p:grpSp>
      <p:grpSp>
        <p:nvGrpSpPr>
          <p:cNvPr id="16" name="Group 15"/>
          <p:cNvGrpSpPr/>
          <p:nvPr userDrawn="1"/>
        </p:nvGrpSpPr>
        <p:grpSpPr>
          <a:xfrm>
            <a:off x="0" y="0"/>
            <a:ext cx="9144001" cy="609600"/>
            <a:chOff x="0" y="0"/>
            <a:chExt cx="9144001" cy="609600"/>
          </a:xfrm>
        </p:grpSpPr>
        <p:sp>
          <p:nvSpPr>
            <p:cNvPr id="17" name="Rectangle 16"/>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7913" y="655649"/>
            <a:ext cx="990600" cy="990600"/>
          </a:xfrm>
          <a:prstGeom prst="rect">
            <a:avLst/>
          </a:prstGeom>
        </p:spPr>
      </p:pic>
    </p:spTree>
    <p:extLst>
      <p:ext uri="{BB962C8B-B14F-4D97-AF65-F5344CB8AC3E}">
        <p14:creationId xmlns:p14="http://schemas.microsoft.com/office/powerpoint/2010/main" val="10896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39912"/>
            <a:ext cx="4040188" cy="696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5257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839912"/>
            <a:ext cx="4041775" cy="696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5257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itle 1"/>
          <p:cNvSpPr>
            <a:spLocks noGrp="1"/>
          </p:cNvSpPr>
          <p:nvPr>
            <p:ph type="title"/>
          </p:nvPr>
        </p:nvSpPr>
        <p:spPr>
          <a:xfrm>
            <a:off x="1219200" y="685800"/>
            <a:ext cx="6679994" cy="838200"/>
          </a:xfrm>
        </p:spPr>
        <p:txBody>
          <a:bodyPr>
            <a:normAutofit/>
          </a:bodyPr>
          <a:lstStyle>
            <a:lvl1pPr algn="ctr">
              <a:defRPr lang="en-US" sz="3200" b="1" kern="1200" dirty="0" smtClean="0">
                <a:solidFill>
                  <a:srgbClr val="002D62"/>
                </a:solidFill>
                <a:effectLst/>
                <a:latin typeface="Century Gothic" pitchFamily="34" charset="0"/>
                <a:ea typeface="+mn-ea"/>
                <a:cs typeface="+mn-cs"/>
              </a:defRPr>
            </a:lvl1pPr>
          </a:lstStyle>
          <a:p>
            <a:r>
              <a:rPr lang="en-US" dirty="0" smtClean="0"/>
              <a:t>Click to edit Master title style</a:t>
            </a:r>
            <a:endParaRPr lang="en-US" dirty="0"/>
          </a:p>
        </p:txBody>
      </p:sp>
      <p:grpSp>
        <p:nvGrpSpPr>
          <p:cNvPr id="13" name="Group 12"/>
          <p:cNvGrpSpPr/>
          <p:nvPr userDrawn="1"/>
        </p:nvGrpSpPr>
        <p:grpSpPr>
          <a:xfrm>
            <a:off x="0" y="6615752"/>
            <a:ext cx="9144000" cy="318448"/>
            <a:chOff x="0" y="6121093"/>
            <a:chExt cx="9144000" cy="318448"/>
          </a:xfrm>
        </p:grpSpPr>
        <p:pic>
          <p:nvPicPr>
            <p:cNvPr id="14" name="Picture 1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5"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prstClr val="white"/>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prstClr val="white"/>
                </a:solidFill>
                <a:effectLst>
                  <a:outerShdw blurRad="50800" dist="38100" dir="2700000" algn="tl" rotWithShape="0">
                    <a:prstClr val="black">
                      <a:alpha val="40000"/>
                    </a:prstClr>
                  </a:outerShdw>
                </a:effectLst>
                <a:latin typeface="Century Gothic" pitchFamily="34" charset="0"/>
              </a:endParaRPr>
            </a:p>
          </p:txBody>
        </p:sp>
      </p:grpSp>
      <p:grpSp>
        <p:nvGrpSpPr>
          <p:cNvPr id="18" name="Group 17"/>
          <p:cNvGrpSpPr/>
          <p:nvPr userDrawn="1"/>
        </p:nvGrpSpPr>
        <p:grpSpPr>
          <a:xfrm>
            <a:off x="0" y="0"/>
            <a:ext cx="9144001" cy="609600"/>
            <a:chOff x="0" y="0"/>
            <a:chExt cx="9144001" cy="609600"/>
          </a:xfrm>
        </p:grpSpPr>
        <p:sp>
          <p:nvSpPr>
            <p:cNvPr id="19" name="Rectangle 18"/>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8"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7913" y="655649"/>
            <a:ext cx="990600" cy="990600"/>
          </a:xfrm>
          <a:prstGeom prst="rect">
            <a:avLst/>
          </a:prstGeom>
        </p:spPr>
      </p:pic>
    </p:spTree>
    <p:extLst>
      <p:ext uri="{BB962C8B-B14F-4D97-AF65-F5344CB8AC3E}">
        <p14:creationId xmlns:p14="http://schemas.microsoft.com/office/powerpoint/2010/main" val="250001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1219200" y="762000"/>
            <a:ext cx="6679994" cy="838200"/>
          </a:xfrm>
        </p:spPr>
        <p:txBody>
          <a:bodyPr>
            <a:normAutofit/>
          </a:bodyPr>
          <a:lstStyle>
            <a:lvl1pPr algn="ctr">
              <a:defRPr lang="en-US" sz="3200" b="1" kern="1200" dirty="0" smtClean="0">
                <a:solidFill>
                  <a:srgbClr val="002D62"/>
                </a:solidFill>
                <a:effectLst/>
                <a:latin typeface="Century Gothic" pitchFamily="34" charset="0"/>
                <a:ea typeface="+mn-ea"/>
                <a:cs typeface="+mn-cs"/>
              </a:defRPr>
            </a:lvl1pPr>
          </a:lstStyle>
          <a:p>
            <a:r>
              <a:rPr lang="en-US" dirty="0" smtClean="0"/>
              <a:t>Click to edit Master title style</a:t>
            </a:r>
            <a:endParaRPr lang="en-US" dirty="0"/>
          </a:p>
        </p:txBody>
      </p:sp>
      <p:grpSp>
        <p:nvGrpSpPr>
          <p:cNvPr id="9" name="Group 8"/>
          <p:cNvGrpSpPr/>
          <p:nvPr userDrawn="1"/>
        </p:nvGrpSpPr>
        <p:grpSpPr>
          <a:xfrm>
            <a:off x="0" y="6615752"/>
            <a:ext cx="9144000" cy="318448"/>
            <a:chOff x="0" y="6121093"/>
            <a:chExt cx="9144000" cy="318448"/>
          </a:xfrm>
        </p:grpSpPr>
        <p:pic>
          <p:nvPicPr>
            <p:cNvPr id="10" name="Picture 1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1"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prstClr val="white"/>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prstClr val="white"/>
                </a:solidFill>
                <a:effectLst>
                  <a:outerShdw blurRad="50800" dist="38100" dir="2700000" algn="tl" rotWithShape="0">
                    <a:prstClr val="black">
                      <a:alpha val="40000"/>
                    </a:prstClr>
                  </a:outerShdw>
                </a:effectLst>
                <a:latin typeface="Century Gothic" pitchFamily="34" charset="0"/>
              </a:endParaRPr>
            </a:p>
          </p:txBody>
        </p:sp>
      </p:grpSp>
      <p:pic>
        <p:nvPicPr>
          <p:cNvPr id="15"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913" y="655649"/>
            <a:ext cx="990600" cy="990600"/>
          </a:xfrm>
          <a:prstGeom prst="rect">
            <a:avLst/>
          </a:prstGeom>
        </p:spPr>
      </p:pic>
      <p:grpSp>
        <p:nvGrpSpPr>
          <p:cNvPr id="20" name="Group 19"/>
          <p:cNvGrpSpPr/>
          <p:nvPr userDrawn="1"/>
        </p:nvGrpSpPr>
        <p:grpSpPr>
          <a:xfrm>
            <a:off x="0" y="0"/>
            <a:ext cx="9144001" cy="609600"/>
            <a:chOff x="0" y="0"/>
            <a:chExt cx="9144001" cy="609600"/>
          </a:xfrm>
        </p:grpSpPr>
        <p:sp>
          <p:nvSpPr>
            <p:cNvPr id="21" name="Rectangle 20"/>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2" name="Picture 4"/>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12252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025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055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673957"/>
            <a:ext cx="6679994" cy="838200"/>
          </a:xfrm>
        </p:spPr>
        <p:txBody>
          <a:bodyPr>
            <a:normAutofit/>
          </a:bodyPr>
          <a:lstStyle>
            <a:lvl1pPr algn="ctr">
              <a:defRPr lang="en-US" sz="3200" b="1" kern="1200" dirty="0" smtClean="0">
                <a:solidFill>
                  <a:srgbClr val="002D62"/>
                </a:solidFill>
                <a:effectLst/>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74837"/>
            <a:ext cx="82296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2" name="Group 11"/>
          <p:cNvGrpSpPr/>
          <p:nvPr userDrawn="1"/>
        </p:nvGrpSpPr>
        <p:grpSpPr>
          <a:xfrm>
            <a:off x="0" y="6615752"/>
            <a:ext cx="9144000" cy="318448"/>
            <a:chOff x="0" y="6121093"/>
            <a:chExt cx="9144000" cy="318448"/>
          </a:xfrm>
        </p:grpSpPr>
        <p:pic>
          <p:nvPicPr>
            <p:cNvPr id="13"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4"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schemeClr val="bg1"/>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schemeClr val="bg1"/>
                </a:solidFill>
                <a:effectLst>
                  <a:outerShdw blurRad="50800" dist="38100" dir="2700000" algn="tl" rotWithShape="0">
                    <a:prstClr val="black">
                      <a:alpha val="40000"/>
                    </a:prstClr>
                  </a:outerShdw>
                </a:effectLst>
                <a:latin typeface="Century Gothic" pitchFamily="34" charset="0"/>
              </a:endParaRPr>
            </a:p>
          </p:txBody>
        </p:sp>
      </p:grpSp>
      <p:pic>
        <p:nvPicPr>
          <p:cNvPr id="9"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913" y="655649"/>
            <a:ext cx="990600" cy="990600"/>
          </a:xfrm>
          <a:prstGeom prst="rect">
            <a:avLst/>
          </a:prstGeom>
        </p:spPr>
      </p:pic>
      <p:grpSp>
        <p:nvGrpSpPr>
          <p:cNvPr id="21" name="Group 20"/>
          <p:cNvGrpSpPr/>
          <p:nvPr userDrawn="1"/>
        </p:nvGrpSpPr>
        <p:grpSpPr>
          <a:xfrm>
            <a:off x="0" y="0"/>
            <a:ext cx="9144001" cy="609600"/>
            <a:chOff x="0" y="0"/>
            <a:chExt cx="9144001" cy="609600"/>
          </a:xfrm>
        </p:grpSpPr>
        <p:sp>
          <p:nvSpPr>
            <p:cNvPr id="22" name="Rectangle 21"/>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541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384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920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1338" y="2035175"/>
            <a:ext cx="6295416" cy="1470025"/>
          </a:xfrm>
        </p:spPr>
        <p:txBody>
          <a:bodyPr/>
          <a:lstStyle>
            <a:lvl1pPr>
              <a:defRPr b="1">
                <a:solidFill>
                  <a:srgbClr val="002D62"/>
                </a:solidFill>
                <a:effectLst/>
                <a:latin typeface="Arial" panose="020B0604020202020204" pitchFamily="34" charset="0"/>
                <a:cs typeface="Arial" panose="020B0604020202020204" pitchFamily="34" charset="0"/>
              </a:defRPr>
            </a:lvl1pPr>
          </a:lstStyle>
          <a:p>
            <a:endParaRPr lang="en-US" dirty="0"/>
          </a:p>
        </p:txBody>
      </p:sp>
      <p:sp>
        <p:nvSpPr>
          <p:cNvPr id="3" name="Subtitle 2"/>
          <p:cNvSpPr>
            <a:spLocks noGrp="1"/>
          </p:cNvSpPr>
          <p:nvPr>
            <p:ph type="subTitle" idx="1"/>
          </p:nvPr>
        </p:nvSpPr>
        <p:spPr>
          <a:xfrm>
            <a:off x="1371600" y="3810000"/>
            <a:ext cx="6400800" cy="1752600"/>
          </a:xfrm>
        </p:spPr>
        <p:txBody>
          <a:bodyPr>
            <a:normAutofit/>
          </a:bodyPr>
          <a:lstStyle>
            <a:lvl1pPr marL="0" indent="0" algn="ctr">
              <a:spcBef>
                <a:spcPts val="300"/>
              </a:spcBef>
              <a:buNone/>
              <a:defRPr sz="2700">
                <a:solidFill>
                  <a:srgbClr val="002D62"/>
                </a:solidFill>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4" name="Group 3"/>
          <p:cNvGrpSpPr/>
          <p:nvPr userDrawn="1"/>
        </p:nvGrpSpPr>
        <p:grpSpPr>
          <a:xfrm>
            <a:off x="6531" y="0"/>
            <a:ext cx="9143999" cy="1143000"/>
            <a:chOff x="6531" y="0"/>
            <a:chExt cx="9143999" cy="1143000"/>
          </a:xfrm>
        </p:grpSpPr>
        <p:pic>
          <p:nvPicPr>
            <p:cNvPr id="46082"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05473" y="13855"/>
              <a:ext cx="3145057" cy="112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131124" y="0"/>
              <a:ext cx="2860228"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4"/>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531" y="0"/>
              <a:ext cx="312690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userDrawn="1"/>
        </p:nvGrpSpPr>
        <p:grpSpPr>
          <a:xfrm>
            <a:off x="4354" y="5456330"/>
            <a:ext cx="9146177" cy="1410379"/>
            <a:chOff x="4354" y="5456330"/>
            <a:chExt cx="9146177" cy="1410379"/>
          </a:xfrm>
        </p:grpSpPr>
        <p:pic>
          <p:nvPicPr>
            <p:cNvPr id="24" name="Picture 8"/>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648201" y="5946727"/>
              <a:ext cx="2438399" cy="91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590801" y="5953240"/>
              <a:ext cx="2057400" cy="91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354" y="5960495"/>
              <a:ext cx="2586446" cy="89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userDrawn="1"/>
          </p:nvSpPr>
          <p:spPr>
            <a:xfrm>
              <a:off x="6531" y="5875020"/>
              <a:ext cx="9144000" cy="68580"/>
            </a:xfrm>
            <a:prstGeom prst="rect">
              <a:avLst/>
            </a:prstGeom>
            <a:solidFill>
              <a:srgbClr val="D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Black" panose="020B0A04020102020204" pitchFamily="34" charset="0"/>
                <a:cs typeface="Arial" panose="020B0604020202020204" pitchFamily="34" charset="0"/>
              </a:endParaRPr>
            </a:p>
          </p:txBody>
        </p:sp>
        <p:pic>
          <p:nvPicPr>
            <p:cNvPr id="28" name="Picture 4"/>
            <p:cNvPicPr>
              <a:picLocks noChangeAspect="1" noChangeArrowheads="1"/>
            </p:cNvPicPr>
            <p:nvPr userDrawn="1"/>
          </p:nvPicPr>
          <p:blipFill rotWithShape="1">
            <a:blip r:embed="rId8" cstate="screen">
              <a:extLst>
                <a:ext uri="{28A0092B-C50C-407E-A947-70E740481C1C}">
                  <a14:useLocalDpi xmlns:a14="http://schemas.microsoft.com/office/drawing/2010/main"/>
                </a:ext>
              </a:extLst>
            </a:blip>
            <a:srcRect/>
            <a:stretch/>
          </p:blipFill>
          <p:spPr bwMode="auto">
            <a:xfrm>
              <a:off x="3657600" y="5456330"/>
              <a:ext cx="1822244" cy="41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userDrawn="1"/>
          </p:nvPicPr>
          <p:blipFill rotWithShape="1">
            <a:blip r:embed="rId9" cstate="screen">
              <a:extLst>
                <a:ext uri="{28A0092B-C50C-407E-A947-70E740481C1C}">
                  <a14:useLocalDpi xmlns:a14="http://schemas.microsoft.com/office/drawing/2010/main"/>
                </a:ext>
              </a:extLst>
            </a:blip>
            <a:srcRect/>
            <a:stretch/>
          </p:blipFill>
          <p:spPr bwMode="auto">
            <a:xfrm>
              <a:off x="7088683" y="5943600"/>
              <a:ext cx="20553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86809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673957"/>
            <a:ext cx="6679994" cy="838200"/>
          </a:xfrm>
        </p:spPr>
        <p:txBody>
          <a:bodyPr>
            <a:normAutofit/>
          </a:bodyPr>
          <a:lstStyle>
            <a:lvl1pPr algn="ctr">
              <a:defRPr lang="en-US" sz="3200" b="1" kern="1200" dirty="0" smtClean="0">
                <a:solidFill>
                  <a:srgbClr val="002D62"/>
                </a:solidFill>
                <a:effectLst/>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74837"/>
            <a:ext cx="82296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2" name="Group 11"/>
          <p:cNvGrpSpPr/>
          <p:nvPr userDrawn="1"/>
        </p:nvGrpSpPr>
        <p:grpSpPr>
          <a:xfrm>
            <a:off x="0" y="6615752"/>
            <a:ext cx="9144000" cy="318448"/>
            <a:chOff x="0" y="6121093"/>
            <a:chExt cx="9144000" cy="318448"/>
          </a:xfrm>
        </p:grpSpPr>
        <p:pic>
          <p:nvPicPr>
            <p:cNvPr id="13" name="Picture 1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4"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prstClr val="white"/>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prstClr val="white"/>
                </a:solidFill>
                <a:effectLst>
                  <a:outerShdw blurRad="50800" dist="38100" dir="2700000" algn="tl" rotWithShape="0">
                    <a:prstClr val="black">
                      <a:alpha val="40000"/>
                    </a:prstClr>
                  </a:outerShdw>
                </a:effectLst>
                <a:latin typeface="Century Gothic" pitchFamily="34" charset="0"/>
              </a:endParaRPr>
            </a:p>
          </p:txBody>
        </p:sp>
      </p:grpSp>
      <p:pic>
        <p:nvPicPr>
          <p:cNvPr id="9"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913" y="655649"/>
            <a:ext cx="990600" cy="990600"/>
          </a:xfrm>
          <a:prstGeom prst="rect">
            <a:avLst/>
          </a:prstGeom>
        </p:spPr>
      </p:pic>
      <p:grpSp>
        <p:nvGrpSpPr>
          <p:cNvPr id="21" name="Group 20"/>
          <p:cNvGrpSpPr/>
          <p:nvPr userDrawn="1"/>
        </p:nvGrpSpPr>
        <p:grpSpPr>
          <a:xfrm>
            <a:off x="0" y="0"/>
            <a:ext cx="9144001" cy="609600"/>
            <a:chOff x="0" y="0"/>
            <a:chExt cx="9144001" cy="609600"/>
          </a:xfrm>
        </p:grpSpPr>
        <p:sp>
          <p:nvSpPr>
            <p:cNvPr id="22" name="Rectangle 21"/>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3" name="Picture 4"/>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111643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62325"/>
            <a:ext cx="7772400" cy="1362075"/>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851025"/>
            <a:ext cx="7772400" cy="1500187"/>
          </a:xfr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grpSp>
        <p:nvGrpSpPr>
          <p:cNvPr id="13" name="Group 12"/>
          <p:cNvGrpSpPr/>
          <p:nvPr userDrawn="1"/>
        </p:nvGrpSpPr>
        <p:grpSpPr>
          <a:xfrm>
            <a:off x="6531" y="0"/>
            <a:ext cx="9143999" cy="1143000"/>
            <a:chOff x="6531" y="0"/>
            <a:chExt cx="9143999" cy="1143000"/>
          </a:xfrm>
        </p:grpSpPr>
        <p:pic>
          <p:nvPicPr>
            <p:cNvPr id="14"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05473" y="13855"/>
              <a:ext cx="3145057" cy="112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131124" y="0"/>
              <a:ext cx="2860228"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531" y="0"/>
              <a:ext cx="312690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userDrawn="1"/>
        </p:nvGrpSpPr>
        <p:grpSpPr>
          <a:xfrm>
            <a:off x="4354" y="5456330"/>
            <a:ext cx="9146177" cy="1410379"/>
            <a:chOff x="4354" y="5456330"/>
            <a:chExt cx="9146177" cy="1410379"/>
          </a:xfrm>
        </p:grpSpPr>
        <p:pic>
          <p:nvPicPr>
            <p:cNvPr id="18" name="Picture 8"/>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648201" y="5946727"/>
              <a:ext cx="2438399" cy="91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590801" y="5953240"/>
              <a:ext cx="2057400" cy="91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354" y="5960495"/>
              <a:ext cx="2586446" cy="89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6531" y="5875020"/>
              <a:ext cx="9144000" cy="68580"/>
            </a:xfrm>
            <a:prstGeom prst="rect">
              <a:avLst/>
            </a:prstGeom>
            <a:solidFill>
              <a:srgbClr val="D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Black" panose="020B0A04020102020204" pitchFamily="34" charset="0"/>
                <a:cs typeface="Arial" panose="020B0604020202020204" pitchFamily="34" charset="0"/>
              </a:endParaRPr>
            </a:p>
          </p:txBody>
        </p:sp>
        <p:pic>
          <p:nvPicPr>
            <p:cNvPr id="22" name="Picture 4"/>
            <p:cNvPicPr>
              <a:picLocks noChangeAspect="1" noChangeArrowheads="1"/>
            </p:cNvPicPr>
            <p:nvPr userDrawn="1"/>
          </p:nvPicPr>
          <p:blipFill rotWithShape="1">
            <a:blip r:embed="rId8" cstate="screen">
              <a:extLst>
                <a:ext uri="{28A0092B-C50C-407E-A947-70E740481C1C}">
                  <a14:useLocalDpi xmlns:a14="http://schemas.microsoft.com/office/drawing/2010/main"/>
                </a:ext>
              </a:extLst>
            </a:blip>
            <a:srcRect/>
            <a:stretch/>
          </p:blipFill>
          <p:spPr bwMode="auto">
            <a:xfrm>
              <a:off x="3657600" y="5456330"/>
              <a:ext cx="1822244" cy="41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userDrawn="1"/>
          </p:nvPicPr>
          <p:blipFill rotWithShape="1">
            <a:blip r:embed="rId9" cstate="screen">
              <a:extLst>
                <a:ext uri="{28A0092B-C50C-407E-A947-70E740481C1C}">
                  <a14:useLocalDpi xmlns:a14="http://schemas.microsoft.com/office/drawing/2010/main"/>
                </a:ext>
              </a:extLst>
            </a:blip>
            <a:srcRect/>
            <a:stretch/>
          </p:blipFill>
          <p:spPr bwMode="auto">
            <a:xfrm>
              <a:off x="7088683" y="5943600"/>
              <a:ext cx="20553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60176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1"/>
          <p:cNvSpPr>
            <a:spLocks noGrp="1"/>
          </p:cNvSpPr>
          <p:nvPr>
            <p:ph type="title"/>
          </p:nvPr>
        </p:nvSpPr>
        <p:spPr>
          <a:xfrm>
            <a:off x="1219200" y="673957"/>
            <a:ext cx="6679994" cy="838200"/>
          </a:xfrm>
        </p:spPr>
        <p:txBody>
          <a:bodyPr>
            <a:normAutofit/>
          </a:bodyPr>
          <a:lstStyle>
            <a:lvl1pPr algn="ctr">
              <a:defRPr lang="en-US" sz="3200" b="1" kern="1200" dirty="0" smtClean="0">
                <a:solidFill>
                  <a:srgbClr val="002D62"/>
                </a:solidFill>
                <a:effectLst/>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grpSp>
        <p:nvGrpSpPr>
          <p:cNvPr id="11" name="Group 10"/>
          <p:cNvGrpSpPr/>
          <p:nvPr userDrawn="1"/>
        </p:nvGrpSpPr>
        <p:grpSpPr>
          <a:xfrm>
            <a:off x="0" y="6615752"/>
            <a:ext cx="9144000" cy="318448"/>
            <a:chOff x="0" y="6121093"/>
            <a:chExt cx="9144000" cy="318448"/>
          </a:xfrm>
        </p:grpSpPr>
        <p:pic>
          <p:nvPicPr>
            <p:cNvPr id="12" name="Picture 1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3"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prstClr val="white"/>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prstClr val="white"/>
                </a:solidFill>
                <a:effectLst>
                  <a:outerShdw blurRad="50800" dist="38100" dir="2700000" algn="tl" rotWithShape="0">
                    <a:prstClr val="black">
                      <a:alpha val="40000"/>
                    </a:prstClr>
                  </a:outerShdw>
                </a:effectLst>
                <a:latin typeface="Century Gothic" pitchFamily="34" charset="0"/>
              </a:endParaRPr>
            </a:p>
          </p:txBody>
        </p:sp>
      </p:grpSp>
      <p:grpSp>
        <p:nvGrpSpPr>
          <p:cNvPr id="16" name="Group 15"/>
          <p:cNvGrpSpPr/>
          <p:nvPr userDrawn="1"/>
        </p:nvGrpSpPr>
        <p:grpSpPr>
          <a:xfrm>
            <a:off x="0" y="0"/>
            <a:ext cx="9144001" cy="609600"/>
            <a:chOff x="0" y="0"/>
            <a:chExt cx="9144001" cy="609600"/>
          </a:xfrm>
        </p:grpSpPr>
        <p:sp>
          <p:nvSpPr>
            <p:cNvPr id="17" name="Rectangle 16"/>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7913" y="655649"/>
            <a:ext cx="990600" cy="990600"/>
          </a:xfrm>
          <a:prstGeom prst="rect">
            <a:avLst/>
          </a:prstGeom>
        </p:spPr>
      </p:pic>
    </p:spTree>
    <p:extLst>
      <p:ext uri="{BB962C8B-B14F-4D97-AF65-F5344CB8AC3E}">
        <p14:creationId xmlns:p14="http://schemas.microsoft.com/office/powerpoint/2010/main" val="3680564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39912"/>
            <a:ext cx="4040188" cy="696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5257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839912"/>
            <a:ext cx="4041775" cy="696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5257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itle 1"/>
          <p:cNvSpPr>
            <a:spLocks noGrp="1"/>
          </p:cNvSpPr>
          <p:nvPr>
            <p:ph type="title"/>
          </p:nvPr>
        </p:nvSpPr>
        <p:spPr>
          <a:xfrm>
            <a:off x="1219200" y="685800"/>
            <a:ext cx="6679994" cy="838200"/>
          </a:xfrm>
        </p:spPr>
        <p:txBody>
          <a:bodyPr>
            <a:normAutofit/>
          </a:bodyPr>
          <a:lstStyle>
            <a:lvl1pPr algn="ctr">
              <a:defRPr lang="en-US" sz="3200" b="1" kern="1200" dirty="0" smtClean="0">
                <a:solidFill>
                  <a:srgbClr val="002D62"/>
                </a:solidFill>
                <a:effectLst/>
                <a:latin typeface="Century Gothic" pitchFamily="34" charset="0"/>
                <a:ea typeface="+mn-ea"/>
                <a:cs typeface="+mn-cs"/>
              </a:defRPr>
            </a:lvl1pPr>
          </a:lstStyle>
          <a:p>
            <a:r>
              <a:rPr lang="en-US" dirty="0" smtClean="0"/>
              <a:t>Click to edit Master title style</a:t>
            </a:r>
            <a:endParaRPr lang="en-US" dirty="0"/>
          </a:p>
        </p:txBody>
      </p:sp>
      <p:grpSp>
        <p:nvGrpSpPr>
          <p:cNvPr id="13" name="Group 12"/>
          <p:cNvGrpSpPr/>
          <p:nvPr userDrawn="1"/>
        </p:nvGrpSpPr>
        <p:grpSpPr>
          <a:xfrm>
            <a:off x="0" y="6615752"/>
            <a:ext cx="9144000" cy="318448"/>
            <a:chOff x="0" y="6121093"/>
            <a:chExt cx="9144000" cy="318448"/>
          </a:xfrm>
        </p:grpSpPr>
        <p:pic>
          <p:nvPicPr>
            <p:cNvPr id="14" name="Picture 1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5"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prstClr val="white"/>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prstClr val="white"/>
                </a:solidFill>
                <a:effectLst>
                  <a:outerShdw blurRad="50800" dist="38100" dir="2700000" algn="tl" rotWithShape="0">
                    <a:prstClr val="black">
                      <a:alpha val="40000"/>
                    </a:prstClr>
                  </a:outerShdw>
                </a:effectLst>
                <a:latin typeface="Century Gothic" pitchFamily="34" charset="0"/>
              </a:endParaRPr>
            </a:p>
          </p:txBody>
        </p:sp>
      </p:grpSp>
      <p:grpSp>
        <p:nvGrpSpPr>
          <p:cNvPr id="18" name="Group 17"/>
          <p:cNvGrpSpPr/>
          <p:nvPr userDrawn="1"/>
        </p:nvGrpSpPr>
        <p:grpSpPr>
          <a:xfrm>
            <a:off x="0" y="0"/>
            <a:ext cx="9144001" cy="609600"/>
            <a:chOff x="0" y="0"/>
            <a:chExt cx="9144001" cy="609600"/>
          </a:xfrm>
        </p:grpSpPr>
        <p:sp>
          <p:nvSpPr>
            <p:cNvPr id="19" name="Rectangle 18"/>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8"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7913" y="655649"/>
            <a:ext cx="990600" cy="990600"/>
          </a:xfrm>
          <a:prstGeom prst="rect">
            <a:avLst/>
          </a:prstGeom>
        </p:spPr>
      </p:pic>
    </p:spTree>
    <p:extLst>
      <p:ext uri="{BB962C8B-B14F-4D97-AF65-F5344CB8AC3E}">
        <p14:creationId xmlns:p14="http://schemas.microsoft.com/office/powerpoint/2010/main" val="2653738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1219200" y="762000"/>
            <a:ext cx="6679994" cy="838200"/>
          </a:xfrm>
        </p:spPr>
        <p:txBody>
          <a:bodyPr>
            <a:normAutofit/>
          </a:bodyPr>
          <a:lstStyle>
            <a:lvl1pPr algn="ctr">
              <a:defRPr lang="en-US" sz="3200" b="1" kern="1200" dirty="0" smtClean="0">
                <a:solidFill>
                  <a:srgbClr val="002D62"/>
                </a:solidFill>
                <a:effectLst/>
                <a:latin typeface="Century Gothic" pitchFamily="34" charset="0"/>
                <a:ea typeface="+mn-ea"/>
                <a:cs typeface="+mn-cs"/>
              </a:defRPr>
            </a:lvl1pPr>
          </a:lstStyle>
          <a:p>
            <a:r>
              <a:rPr lang="en-US" dirty="0" smtClean="0"/>
              <a:t>Click to edit Master title style</a:t>
            </a:r>
            <a:endParaRPr lang="en-US" dirty="0"/>
          </a:p>
        </p:txBody>
      </p:sp>
      <p:grpSp>
        <p:nvGrpSpPr>
          <p:cNvPr id="9" name="Group 8"/>
          <p:cNvGrpSpPr/>
          <p:nvPr userDrawn="1"/>
        </p:nvGrpSpPr>
        <p:grpSpPr>
          <a:xfrm>
            <a:off x="0" y="6615752"/>
            <a:ext cx="9144000" cy="318448"/>
            <a:chOff x="0" y="6121093"/>
            <a:chExt cx="9144000" cy="318448"/>
          </a:xfrm>
        </p:grpSpPr>
        <p:pic>
          <p:nvPicPr>
            <p:cNvPr id="10" name="Picture 1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1"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prstClr val="white"/>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prstClr val="white"/>
                </a:solidFill>
                <a:effectLst>
                  <a:outerShdw blurRad="50800" dist="38100" dir="2700000" algn="tl" rotWithShape="0">
                    <a:prstClr val="black">
                      <a:alpha val="40000"/>
                    </a:prstClr>
                  </a:outerShdw>
                </a:effectLst>
                <a:latin typeface="Century Gothic" pitchFamily="34" charset="0"/>
              </a:endParaRPr>
            </a:p>
          </p:txBody>
        </p:sp>
      </p:grpSp>
      <p:pic>
        <p:nvPicPr>
          <p:cNvPr id="15"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913" y="655649"/>
            <a:ext cx="990600" cy="990600"/>
          </a:xfrm>
          <a:prstGeom prst="rect">
            <a:avLst/>
          </a:prstGeom>
        </p:spPr>
      </p:pic>
      <p:grpSp>
        <p:nvGrpSpPr>
          <p:cNvPr id="20" name="Group 19"/>
          <p:cNvGrpSpPr/>
          <p:nvPr userDrawn="1"/>
        </p:nvGrpSpPr>
        <p:grpSpPr>
          <a:xfrm>
            <a:off x="0" y="0"/>
            <a:ext cx="9144001" cy="609600"/>
            <a:chOff x="0" y="0"/>
            <a:chExt cx="9144001" cy="609600"/>
          </a:xfrm>
        </p:grpSpPr>
        <p:sp>
          <p:nvSpPr>
            <p:cNvPr id="21" name="Rectangle 20"/>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2" name="Picture 4"/>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0159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211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62325"/>
            <a:ext cx="7772400" cy="1362075"/>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851025"/>
            <a:ext cx="7772400" cy="1500187"/>
          </a:xfr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35ED4-649B-4A7E-8097-C3FAA70A743E}" type="datetimeFigureOut">
              <a:rPr lang="en-US" smtClean="0"/>
              <a:pPr/>
              <a:t>9/20/2016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90AB2-D53B-4228-835C-C001BE9BCCF4}" type="slidenum">
              <a:rPr lang="en-US" smtClean="0"/>
              <a:pPr/>
              <a:t>‹#›</a:t>
            </a:fld>
            <a:endParaRPr lang="en-US"/>
          </a:p>
        </p:txBody>
      </p:sp>
      <p:grpSp>
        <p:nvGrpSpPr>
          <p:cNvPr id="13" name="Group 12"/>
          <p:cNvGrpSpPr/>
          <p:nvPr userDrawn="1"/>
        </p:nvGrpSpPr>
        <p:grpSpPr>
          <a:xfrm>
            <a:off x="6531" y="0"/>
            <a:ext cx="9143999" cy="1143000"/>
            <a:chOff x="6531" y="0"/>
            <a:chExt cx="9143999" cy="114300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05473" y="13855"/>
              <a:ext cx="3145057" cy="112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31124" y="0"/>
              <a:ext cx="2860228"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6531" y="0"/>
              <a:ext cx="312690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userDrawn="1"/>
        </p:nvGrpSpPr>
        <p:grpSpPr>
          <a:xfrm>
            <a:off x="4354" y="5456330"/>
            <a:ext cx="9146177" cy="1410379"/>
            <a:chOff x="4354" y="5456330"/>
            <a:chExt cx="9146177" cy="1410379"/>
          </a:xfrm>
        </p:grpSpPr>
        <p:pic>
          <p:nvPicPr>
            <p:cNvPr id="18"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648201" y="5946727"/>
              <a:ext cx="2438399" cy="91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590801" y="5953240"/>
              <a:ext cx="2057400" cy="91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354" y="5960495"/>
              <a:ext cx="2586446" cy="89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6531" y="5875020"/>
              <a:ext cx="9144000" cy="68580"/>
            </a:xfrm>
            <a:prstGeom prst="rect">
              <a:avLst/>
            </a:prstGeom>
            <a:solidFill>
              <a:srgbClr val="D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cs typeface="Arial" panose="020B0604020202020204" pitchFamily="34" charset="0"/>
              </a:endParaRPr>
            </a:p>
          </p:txBody>
        </p:sp>
        <p:pic>
          <p:nvPicPr>
            <p:cNvPr id="22" name="Picture 4"/>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3657600" y="5456330"/>
              <a:ext cx="1822244" cy="41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a:off x="7088683" y="5943600"/>
              <a:ext cx="20553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270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876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007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868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1338" y="2035175"/>
            <a:ext cx="6295416" cy="1470025"/>
          </a:xfrm>
        </p:spPr>
        <p:txBody>
          <a:bodyPr/>
          <a:lstStyle>
            <a:lvl1pPr>
              <a:defRPr b="1">
                <a:solidFill>
                  <a:srgbClr val="002D6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endParaRPr lang="en-US" dirty="0"/>
          </a:p>
        </p:txBody>
      </p:sp>
      <p:sp>
        <p:nvSpPr>
          <p:cNvPr id="3" name="Subtitle 2"/>
          <p:cNvSpPr>
            <a:spLocks noGrp="1"/>
          </p:cNvSpPr>
          <p:nvPr>
            <p:ph type="subTitle" idx="1"/>
          </p:nvPr>
        </p:nvSpPr>
        <p:spPr>
          <a:xfrm>
            <a:off x="1371600" y="3810000"/>
            <a:ext cx="6400800" cy="1752600"/>
          </a:xfrm>
        </p:spPr>
        <p:txBody>
          <a:bodyPr>
            <a:normAutofit/>
          </a:bodyPr>
          <a:lstStyle>
            <a:lvl1pPr marL="0" indent="0" algn="ctr">
              <a:spcBef>
                <a:spcPts val="300"/>
              </a:spcBef>
              <a:buNone/>
              <a:defRPr sz="2700">
                <a:solidFill>
                  <a:srgbClr val="002D6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4" name="Group 3"/>
          <p:cNvGrpSpPr/>
          <p:nvPr userDrawn="1"/>
        </p:nvGrpSpPr>
        <p:grpSpPr>
          <a:xfrm>
            <a:off x="6531" y="0"/>
            <a:ext cx="9143999" cy="1143000"/>
            <a:chOff x="6531" y="0"/>
            <a:chExt cx="9143999" cy="1143000"/>
          </a:xfrm>
        </p:grpSpPr>
        <p:pic>
          <p:nvPicPr>
            <p:cNvPr id="46082"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05473" y="13855"/>
              <a:ext cx="3145057" cy="112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131124" y="0"/>
              <a:ext cx="2860228"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4"/>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531" y="0"/>
              <a:ext cx="312690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userDrawn="1"/>
        </p:nvGrpSpPr>
        <p:grpSpPr>
          <a:xfrm>
            <a:off x="4354" y="5456330"/>
            <a:ext cx="9146177" cy="1410379"/>
            <a:chOff x="4354" y="5456330"/>
            <a:chExt cx="9146177" cy="1410379"/>
          </a:xfrm>
        </p:grpSpPr>
        <p:pic>
          <p:nvPicPr>
            <p:cNvPr id="24" name="Picture 8"/>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648201" y="5946727"/>
              <a:ext cx="2438399" cy="91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590801" y="5953240"/>
              <a:ext cx="2057400" cy="91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354" y="5960495"/>
              <a:ext cx="2586446" cy="89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userDrawn="1"/>
          </p:nvSpPr>
          <p:spPr>
            <a:xfrm>
              <a:off x="6531" y="5875020"/>
              <a:ext cx="9144000" cy="68580"/>
            </a:xfrm>
            <a:prstGeom prst="rect">
              <a:avLst/>
            </a:prstGeom>
            <a:solidFill>
              <a:srgbClr val="D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Black" panose="020B0A04020102020204" pitchFamily="34" charset="0"/>
                <a:cs typeface="Arial" panose="020B0604020202020204" pitchFamily="34" charset="0"/>
              </a:endParaRPr>
            </a:p>
          </p:txBody>
        </p:sp>
        <p:pic>
          <p:nvPicPr>
            <p:cNvPr id="28" name="Picture 4"/>
            <p:cNvPicPr>
              <a:picLocks noChangeAspect="1" noChangeArrowheads="1"/>
            </p:cNvPicPr>
            <p:nvPr userDrawn="1"/>
          </p:nvPicPr>
          <p:blipFill rotWithShape="1">
            <a:blip r:embed="rId8" cstate="screen">
              <a:extLst>
                <a:ext uri="{28A0092B-C50C-407E-A947-70E740481C1C}">
                  <a14:useLocalDpi xmlns:a14="http://schemas.microsoft.com/office/drawing/2010/main"/>
                </a:ext>
              </a:extLst>
            </a:blip>
            <a:srcRect/>
            <a:stretch/>
          </p:blipFill>
          <p:spPr bwMode="auto">
            <a:xfrm>
              <a:off x="3657600" y="5456330"/>
              <a:ext cx="1822244" cy="41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userDrawn="1"/>
          </p:nvPicPr>
          <p:blipFill rotWithShape="1">
            <a:blip r:embed="rId9" cstate="screen">
              <a:extLst>
                <a:ext uri="{28A0092B-C50C-407E-A947-70E740481C1C}">
                  <a14:useLocalDpi xmlns:a14="http://schemas.microsoft.com/office/drawing/2010/main"/>
                </a:ext>
              </a:extLst>
            </a:blip>
            <a:srcRect/>
            <a:stretch/>
          </p:blipFill>
          <p:spPr bwMode="auto">
            <a:xfrm>
              <a:off x="7088683" y="5943600"/>
              <a:ext cx="20553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11474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673957"/>
            <a:ext cx="6679994" cy="838200"/>
          </a:xfrm>
        </p:spPr>
        <p:txBody>
          <a:bodyPr>
            <a:normAutofit/>
          </a:bodyPr>
          <a:lstStyle>
            <a:lvl1pPr algn="ctr">
              <a:defRPr lang="en-US" sz="3200" b="1" kern="1200" dirty="0" smtClean="0">
                <a:solidFill>
                  <a:srgbClr val="002D6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74837"/>
            <a:ext cx="82296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2" name="Group 11"/>
          <p:cNvGrpSpPr/>
          <p:nvPr userDrawn="1"/>
        </p:nvGrpSpPr>
        <p:grpSpPr>
          <a:xfrm>
            <a:off x="0" y="6615752"/>
            <a:ext cx="9144000" cy="318448"/>
            <a:chOff x="0" y="6121093"/>
            <a:chExt cx="9144000" cy="318448"/>
          </a:xfrm>
        </p:grpSpPr>
        <p:pic>
          <p:nvPicPr>
            <p:cNvPr id="13" name="Picture 1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4"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prstClr val="white"/>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prstClr val="white"/>
                </a:solidFill>
                <a:effectLst>
                  <a:outerShdw blurRad="50800" dist="38100" dir="2700000" algn="tl" rotWithShape="0">
                    <a:prstClr val="black">
                      <a:alpha val="40000"/>
                    </a:prstClr>
                  </a:outerShdw>
                </a:effectLst>
                <a:latin typeface="Century Gothic" pitchFamily="34" charset="0"/>
              </a:endParaRPr>
            </a:p>
          </p:txBody>
        </p:sp>
      </p:grpSp>
      <p:pic>
        <p:nvPicPr>
          <p:cNvPr id="9"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913" y="655649"/>
            <a:ext cx="990600" cy="990600"/>
          </a:xfrm>
          <a:prstGeom prst="rect">
            <a:avLst/>
          </a:prstGeom>
        </p:spPr>
      </p:pic>
      <p:grpSp>
        <p:nvGrpSpPr>
          <p:cNvPr id="21" name="Group 20"/>
          <p:cNvGrpSpPr/>
          <p:nvPr userDrawn="1"/>
        </p:nvGrpSpPr>
        <p:grpSpPr>
          <a:xfrm>
            <a:off x="0" y="0"/>
            <a:ext cx="9144001" cy="609600"/>
            <a:chOff x="0" y="0"/>
            <a:chExt cx="9144001" cy="609600"/>
          </a:xfrm>
        </p:grpSpPr>
        <p:sp>
          <p:nvSpPr>
            <p:cNvPr id="22" name="Rectangle 21"/>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3" name="Picture 4"/>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85238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62325"/>
            <a:ext cx="7772400" cy="1362075"/>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851025"/>
            <a:ext cx="7772400" cy="1500187"/>
          </a:xfrm>
        </p:spPr>
        <p:txBody>
          <a:bodyPr anchor="b"/>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grpSp>
        <p:nvGrpSpPr>
          <p:cNvPr id="13" name="Group 12"/>
          <p:cNvGrpSpPr/>
          <p:nvPr userDrawn="1"/>
        </p:nvGrpSpPr>
        <p:grpSpPr>
          <a:xfrm>
            <a:off x="6531" y="0"/>
            <a:ext cx="9143999" cy="1143000"/>
            <a:chOff x="6531" y="0"/>
            <a:chExt cx="9143999" cy="1143000"/>
          </a:xfrm>
        </p:grpSpPr>
        <p:pic>
          <p:nvPicPr>
            <p:cNvPr id="14"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05473" y="13855"/>
              <a:ext cx="3145057" cy="112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131124" y="0"/>
              <a:ext cx="2860228"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531" y="0"/>
              <a:ext cx="312690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userDrawn="1"/>
        </p:nvGrpSpPr>
        <p:grpSpPr>
          <a:xfrm>
            <a:off x="4354" y="5456330"/>
            <a:ext cx="9146177" cy="1410379"/>
            <a:chOff x="4354" y="5456330"/>
            <a:chExt cx="9146177" cy="1410379"/>
          </a:xfrm>
        </p:grpSpPr>
        <p:pic>
          <p:nvPicPr>
            <p:cNvPr id="18" name="Picture 8"/>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4648201" y="5946727"/>
              <a:ext cx="2438399" cy="91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590801" y="5953240"/>
              <a:ext cx="2057400" cy="91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354" y="5960495"/>
              <a:ext cx="2586446" cy="89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6531" y="5875020"/>
              <a:ext cx="9144000" cy="68580"/>
            </a:xfrm>
            <a:prstGeom prst="rect">
              <a:avLst/>
            </a:prstGeom>
            <a:solidFill>
              <a:srgbClr val="D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Black" panose="020B0A04020102020204" pitchFamily="34" charset="0"/>
                <a:cs typeface="Arial" panose="020B0604020202020204" pitchFamily="34" charset="0"/>
              </a:endParaRPr>
            </a:p>
          </p:txBody>
        </p:sp>
        <p:pic>
          <p:nvPicPr>
            <p:cNvPr id="22" name="Picture 4"/>
            <p:cNvPicPr>
              <a:picLocks noChangeAspect="1" noChangeArrowheads="1"/>
            </p:cNvPicPr>
            <p:nvPr userDrawn="1"/>
          </p:nvPicPr>
          <p:blipFill rotWithShape="1">
            <a:blip r:embed="rId8" cstate="screen">
              <a:extLst>
                <a:ext uri="{28A0092B-C50C-407E-A947-70E740481C1C}">
                  <a14:useLocalDpi xmlns:a14="http://schemas.microsoft.com/office/drawing/2010/main"/>
                </a:ext>
              </a:extLst>
            </a:blip>
            <a:srcRect/>
            <a:stretch/>
          </p:blipFill>
          <p:spPr bwMode="auto">
            <a:xfrm>
              <a:off x="3657600" y="5456330"/>
              <a:ext cx="1822244" cy="41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userDrawn="1"/>
          </p:nvPicPr>
          <p:blipFill rotWithShape="1">
            <a:blip r:embed="rId9" cstate="screen">
              <a:extLst>
                <a:ext uri="{28A0092B-C50C-407E-A947-70E740481C1C}">
                  <a14:useLocalDpi xmlns:a14="http://schemas.microsoft.com/office/drawing/2010/main"/>
                </a:ext>
              </a:extLst>
            </a:blip>
            <a:srcRect/>
            <a:stretch/>
          </p:blipFill>
          <p:spPr bwMode="auto">
            <a:xfrm>
              <a:off x="7088683" y="5943600"/>
              <a:ext cx="20553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56886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1"/>
          <p:cNvSpPr>
            <a:spLocks noGrp="1"/>
          </p:cNvSpPr>
          <p:nvPr>
            <p:ph type="title"/>
          </p:nvPr>
        </p:nvSpPr>
        <p:spPr>
          <a:xfrm>
            <a:off x="1219200" y="673957"/>
            <a:ext cx="6679994" cy="838200"/>
          </a:xfrm>
        </p:spPr>
        <p:txBody>
          <a:bodyPr>
            <a:normAutofit/>
          </a:bodyPr>
          <a:lstStyle>
            <a:lvl1pPr algn="ctr">
              <a:defRPr lang="en-US" sz="3200" b="1" kern="1200" dirty="0" smtClean="0">
                <a:solidFill>
                  <a:srgbClr val="002D6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grpSp>
        <p:nvGrpSpPr>
          <p:cNvPr id="11" name="Group 10"/>
          <p:cNvGrpSpPr/>
          <p:nvPr userDrawn="1"/>
        </p:nvGrpSpPr>
        <p:grpSpPr>
          <a:xfrm>
            <a:off x="0" y="6615752"/>
            <a:ext cx="9144000" cy="318448"/>
            <a:chOff x="0" y="6121093"/>
            <a:chExt cx="9144000" cy="318448"/>
          </a:xfrm>
        </p:grpSpPr>
        <p:pic>
          <p:nvPicPr>
            <p:cNvPr id="12" name="Picture 1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3"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prstClr val="white"/>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prstClr val="white"/>
                </a:solidFill>
                <a:effectLst>
                  <a:outerShdw blurRad="50800" dist="38100" dir="2700000" algn="tl" rotWithShape="0">
                    <a:prstClr val="black">
                      <a:alpha val="40000"/>
                    </a:prstClr>
                  </a:outerShdw>
                </a:effectLst>
                <a:latin typeface="Century Gothic" pitchFamily="34" charset="0"/>
              </a:endParaRPr>
            </a:p>
          </p:txBody>
        </p:sp>
      </p:grpSp>
      <p:grpSp>
        <p:nvGrpSpPr>
          <p:cNvPr id="16" name="Group 15"/>
          <p:cNvGrpSpPr/>
          <p:nvPr userDrawn="1"/>
        </p:nvGrpSpPr>
        <p:grpSpPr>
          <a:xfrm>
            <a:off x="0" y="0"/>
            <a:ext cx="9144001" cy="609600"/>
            <a:chOff x="0" y="0"/>
            <a:chExt cx="9144001" cy="609600"/>
          </a:xfrm>
        </p:grpSpPr>
        <p:sp>
          <p:nvSpPr>
            <p:cNvPr id="17" name="Rectangle 16"/>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7913" y="655649"/>
            <a:ext cx="990600" cy="990600"/>
          </a:xfrm>
          <a:prstGeom prst="rect">
            <a:avLst/>
          </a:prstGeom>
        </p:spPr>
      </p:pic>
    </p:spTree>
    <p:extLst>
      <p:ext uri="{BB962C8B-B14F-4D97-AF65-F5344CB8AC3E}">
        <p14:creationId xmlns:p14="http://schemas.microsoft.com/office/powerpoint/2010/main" val="1807766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39912"/>
            <a:ext cx="4040188" cy="696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257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839912"/>
            <a:ext cx="4041775" cy="696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5257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itle 1"/>
          <p:cNvSpPr>
            <a:spLocks noGrp="1"/>
          </p:cNvSpPr>
          <p:nvPr>
            <p:ph type="title"/>
          </p:nvPr>
        </p:nvSpPr>
        <p:spPr>
          <a:xfrm>
            <a:off x="1219200" y="685800"/>
            <a:ext cx="6679994" cy="838200"/>
          </a:xfrm>
        </p:spPr>
        <p:txBody>
          <a:bodyPr>
            <a:normAutofit/>
          </a:bodyPr>
          <a:lstStyle>
            <a:lvl1pPr algn="ctr">
              <a:defRPr lang="en-US" sz="3200" b="1" kern="1200" dirty="0" smtClean="0">
                <a:solidFill>
                  <a:srgbClr val="002D62"/>
                </a:solidFill>
                <a:effectLst>
                  <a:outerShdw blurRad="38100" dist="38100" dir="2700000" algn="tl">
                    <a:srgbClr val="000000">
                      <a:alpha val="43137"/>
                    </a:srgbClr>
                  </a:outerShdw>
                </a:effectLst>
                <a:latin typeface="Century Gothic" pitchFamily="34" charset="0"/>
                <a:ea typeface="+mn-ea"/>
                <a:cs typeface="+mn-cs"/>
              </a:defRPr>
            </a:lvl1pPr>
          </a:lstStyle>
          <a:p>
            <a:r>
              <a:rPr lang="en-US" dirty="0" smtClean="0"/>
              <a:t>Click to edit Master title style</a:t>
            </a:r>
            <a:endParaRPr lang="en-US" dirty="0"/>
          </a:p>
        </p:txBody>
      </p:sp>
      <p:grpSp>
        <p:nvGrpSpPr>
          <p:cNvPr id="13" name="Group 12"/>
          <p:cNvGrpSpPr/>
          <p:nvPr userDrawn="1"/>
        </p:nvGrpSpPr>
        <p:grpSpPr>
          <a:xfrm>
            <a:off x="0" y="6615752"/>
            <a:ext cx="9144000" cy="318448"/>
            <a:chOff x="0" y="6121093"/>
            <a:chExt cx="9144000" cy="318448"/>
          </a:xfrm>
        </p:grpSpPr>
        <p:pic>
          <p:nvPicPr>
            <p:cNvPr id="14" name="Picture 1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5"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prstClr val="white"/>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prstClr val="white"/>
                </a:solidFill>
                <a:effectLst>
                  <a:outerShdw blurRad="50800" dist="38100" dir="2700000" algn="tl" rotWithShape="0">
                    <a:prstClr val="black">
                      <a:alpha val="40000"/>
                    </a:prstClr>
                  </a:outerShdw>
                </a:effectLst>
                <a:latin typeface="Century Gothic" pitchFamily="34" charset="0"/>
              </a:endParaRPr>
            </a:p>
          </p:txBody>
        </p:sp>
      </p:grpSp>
      <p:grpSp>
        <p:nvGrpSpPr>
          <p:cNvPr id="18" name="Group 17"/>
          <p:cNvGrpSpPr/>
          <p:nvPr userDrawn="1"/>
        </p:nvGrpSpPr>
        <p:grpSpPr>
          <a:xfrm>
            <a:off x="0" y="0"/>
            <a:ext cx="9144001" cy="609600"/>
            <a:chOff x="0" y="0"/>
            <a:chExt cx="9144001" cy="609600"/>
          </a:xfrm>
        </p:grpSpPr>
        <p:sp>
          <p:nvSpPr>
            <p:cNvPr id="19" name="Rectangle 18"/>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8"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7913" y="655649"/>
            <a:ext cx="990600" cy="990600"/>
          </a:xfrm>
          <a:prstGeom prst="rect">
            <a:avLst/>
          </a:prstGeom>
        </p:spPr>
      </p:pic>
    </p:spTree>
    <p:extLst>
      <p:ext uri="{BB962C8B-B14F-4D97-AF65-F5344CB8AC3E}">
        <p14:creationId xmlns:p14="http://schemas.microsoft.com/office/powerpoint/2010/main" val="2154254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1219200" y="762000"/>
            <a:ext cx="6679994" cy="838200"/>
          </a:xfrm>
        </p:spPr>
        <p:txBody>
          <a:bodyPr>
            <a:normAutofit/>
          </a:bodyPr>
          <a:lstStyle>
            <a:lvl1pPr algn="ctr">
              <a:defRPr lang="en-US" sz="3200" b="1" kern="1200" dirty="0" smtClean="0">
                <a:solidFill>
                  <a:srgbClr val="002D62"/>
                </a:solidFill>
                <a:effectLst>
                  <a:outerShdw blurRad="38100" dist="38100" dir="2700000" algn="tl">
                    <a:srgbClr val="000000">
                      <a:alpha val="43137"/>
                    </a:srgbClr>
                  </a:outerShdw>
                </a:effectLst>
                <a:latin typeface="Century Gothic" pitchFamily="34" charset="0"/>
                <a:ea typeface="+mn-ea"/>
                <a:cs typeface="+mn-cs"/>
              </a:defRPr>
            </a:lvl1pPr>
          </a:lstStyle>
          <a:p>
            <a:r>
              <a:rPr lang="en-US" dirty="0" smtClean="0"/>
              <a:t>Click to edit Master title style</a:t>
            </a:r>
            <a:endParaRPr lang="en-US" dirty="0"/>
          </a:p>
        </p:txBody>
      </p:sp>
      <p:grpSp>
        <p:nvGrpSpPr>
          <p:cNvPr id="9" name="Group 8"/>
          <p:cNvGrpSpPr/>
          <p:nvPr userDrawn="1"/>
        </p:nvGrpSpPr>
        <p:grpSpPr>
          <a:xfrm>
            <a:off x="0" y="6615752"/>
            <a:ext cx="9144000" cy="318448"/>
            <a:chOff x="0" y="6121093"/>
            <a:chExt cx="9144000" cy="318448"/>
          </a:xfrm>
        </p:grpSpPr>
        <p:pic>
          <p:nvPicPr>
            <p:cNvPr id="10" name="Picture 1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1"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prstClr val="white"/>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prstClr val="white"/>
                </a:solidFill>
                <a:effectLst>
                  <a:outerShdw blurRad="50800" dist="38100" dir="2700000" algn="tl" rotWithShape="0">
                    <a:prstClr val="black">
                      <a:alpha val="40000"/>
                    </a:prstClr>
                  </a:outerShdw>
                </a:effectLst>
                <a:latin typeface="Century Gothic" pitchFamily="34" charset="0"/>
              </a:endParaRPr>
            </a:p>
          </p:txBody>
        </p:sp>
      </p:grpSp>
      <p:pic>
        <p:nvPicPr>
          <p:cNvPr id="15" name="Picture 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913" y="655649"/>
            <a:ext cx="990600" cy="990600"/>
          </a:xfrm>
          <a:prstGeom prst="rect">
            <a:avLst/>
          </a:prstGeom>
        </p:spPr>
      </p:pic>
      <p:grpSp>
        <p:nvGrpSpPr>
          <p:cNvPr id="20" name="Group 19"/>
          <p:cNvGrpSpPr/>
          <p:nvPr userDrawn="1"/>
        </p:nvGrpSpPr>
        <p:grpSpPr>
          <a:xfrm>
            <a:off x="0" y="0"/>
            <a:ext cx="9144001" cy="609600"/>
            <a:chOff x="0" y="0"/>
            <a:chExt cx="9144001" cy="609600"/>
          </a:xfrm>
        </p:grpSpPr>
        <p:sp>
          <p:nvSpPr>
            <p:cNvPr id="21" name="Rectangle 20"/>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2" name="Picture 4"/>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40367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1"/>
          <p:cNvSpPr>
            <a:spLocks noGrp="1"/>
          </p:cNvSpPr>
          <p:nvPr>
            <p:ph type="title"/>
          </p:nvPr>
        </p:nvSpPr>
        <p:spPr>
          <a:xfrm>
            <a:off x="1219200" y="673957"/>
            <a:ext cx="6679994" cy="838200"/>
          </a:xfrm>
        </p:spPr>
        <p:txBody>
          <a:bodyPr>
            <a:normAutofit/>
          </a:bodyPr>
          <a:lstStyle>
            <a:lvl1pPr algn="ctr">
              <a:defRPr lang="en-US" sz="3200" b="1" kern="1200" dirty="0" smtClean="0">
                <a:solidFill>
                  <a:srgbClr val="002D62"/>
                </a:solidFill>
                <a:effectLst/>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grpSp>
        <p:nvGrpSpPr>
          <p:cNvPr id="11" name="Group 10"/>
          <p:cNvGrpSpPr/>
          <p:nvPr userDrawn="1"/>
        </p:nvGrpSpPr>
        <p:grpSpPr>
          <a:xfrm>
            <a:off x="0" y="6615752"/>
            <a:ext cx="9144000" cy="318448"/>
            <a:chOff x="0" y="6121093"/>
            <a:chExt cx="9144000" cy="318448"/>
          </a:xfrm>
        </p:grpSpPr>
        <p:pic>
          <p:nvPicPr>
            <p:cNvPr id="12"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3"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schemeClr val="bg1"/>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schemeClr val="bg1"/>
                </a:solidFill>
                <a:effectLst>
                  <a:outerShdw blurRad="50800" dist="38100" dir="2700000" algn="tl" rotWithShape="0">
                    <a:prstClr val="black">
                      <a:alpha val="40000"/>
                    </a:prstClr>
                  </a:outerShdw>
                </a:effectLst>
                <a:latin typeface="Century Gothic" pitchFamily="34" charset="0"/>
              </a:endParaRPr>
            </a:p>
          </p:txBody>
        </p:sp>
      </p:grpSp>
      <p:grpSp>
        <p:nvGrpSpPr>
          <p:cNvPr id="16" name="Group 15"/>
          <p:cNvGrpSpPr/>
          <p:nvPr userDrawn="1"/>
        </p:nvGrpSpPr>
        <p:grpSpPr>
          <a:xfrm>
            <a:off x="0" y="0"/>
            <a:ext cx="9144001" cy="609600"/>
            <a:chOff x="0" y="0"/>
            <a:chExt cx="9144001" cy="609600"/>
          </a:xfrm>
        </p:grpSpPr>
        <p:sp>
          <p:nvSpPr>
            <p:cNvPr id="17" name="Rectangle 16"/>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7913" y="655649"/>
            <a:ext cx="990600" cy="9906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894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5499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028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36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71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39912"/>
            <a:ext cx="4040188" cy="696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5257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839912"/>
            <a:ext cx="4041775" cy="696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5257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itle 1"/>
          <p:cNvSpPr>
            <a:spLocks noGrp="1"/>
          </p:cNvSpPr>
          <p:nvPr>
            <p:ph type="title"/>
          </p:nvPr>
        </p:nvSpPr>
        <p:spPr>
          <a:xfrm>
            <a:off x="1219200" y="685800"/>
            <a:ext cx="6679994" cy="838200"/>
          </a:xfrm>
        </p:spPr>
        <p:txBody>
          <a:bodyPr>
            <a:normAutofit/>
          </a:bodyPr>
          <a:lstStyle>
            <a:lvl1pPr algn="ctr">
              <a:defRPr lang="en-US" sz="3200" b="1" kern="1200" dirty="0" smtClean="0">
                <a:solidFill>
                  <a:srgbClr val="002D62"/>
                </a:solidFill>
                <a:effectLst/>
                <a:latin typeface="Century Gothic" pitchFamily="34" charset="0"/>
                <a:ea typeface="+mn-ea"/>
                <a:cs typeface="+mn-cs"/>
              </a:defRPr>
            </a:lvl1pPr>
          </a:lstStyle>
          <a:p>
            <a:r>
              <a:rPr lang="en-US" dirty="0" smtClean="0"/>
              <a:t>Click to edit Master title style</a:t>
            </a:r>
            <a:endParaRPr lang="en-US" dirty="0"/>
          </a:p>
        </p:txBody>
      </p:sp>
      <p:grpSp>
        <p:nvGrpSpPr>
          <p:cNvPr id="13" name="Group 12"/>
          <p:cNvGrpSpPr/>
          <p:nvPr userDrawn="1"/>
        </p:nvGrpSpPr>
        <p:grpSpPr>
          <a:xfrm>
            <a:off x="0" y="6615752"/>
            <a:ext cx="9144000" cy="318448"/>
            <a:chOff x="0" y="6121093"/>
            <a:chExt cx="9144000" cy="318448"/>
          </a:xfrm>
        </p:grpSpPr>
        <p:pic>
          <p:nvPicPr>
            <p:cNvPr id="14"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5"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schemeClr val="bg1"/>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schemeClr val="bg1"/>
                </a:solidFill>
                <a:effectLst>
                  <a:outerShdw blurRad="50800" dist="38100" dir="2700000" algn="tl" rotWithShape="0">
                    <a:prstClr val="black">
                      <a:alpha val="40000"/>
                    </a:prstClr>
                  </a:outerShdw>
                </a:effectLst>
                <a:latin typeface="Century Gothic" pitchFamily="34" charset="0"/>
              </a:endParaRPr>
            </a:p>
          </p:txBody>
        </p:sp>
      </p:grpSp>
      <p:grpSp>
        <p:nvGrpSpPr>
          <p:cNvPr id="18" name="Group 17"/>
          <p:cNvGrpSpPr/>
          <p:nvPr userDrawn="1"/>
        </p:nvGrpSpPr>
        <p:grpSpPr>
          <a:xfrm>
            <a:off x="0" y="0"/>
            <a:ext cx="9144001" cy="609600"/>
            <a:chOff x="0" y="0"/>
            <a:chExt cx="9144001" cy="609600"/>
          </a:xfrm>
        </p:grpSpPr>
        <p:sp>
          <p:nvSpPr>
            <p:cNvPr id="19" name="Rectangle 18"/>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7913" y="655649"/>
            <a:ext cx="990600" cy="9906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1219200" y="762000"/>
            <a:ext cx="6679994" cy="838200"/>
          </a:xfrm>
        </p:spPr>
        <p:txBody>
          <a:bodyPr>
            <a:normAutofit/>
          </a:bodyPr>
          <a:lstStyle>
            <a:lvl1pPr algn="ctr">
              <a:defRPr lang="en-US" sz="3200" b="1" kern="1200" dirty="0" smtClean="0">
                <a:solidFill>
                  <a:srgbClr val="002D62"/>
                </a:solidFill>
                <a:effectLst/>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grpSp>
        <p:nvGrpSpPr>
          <p:cNvPr id="9" name="Group 8"/>
          <p:cNvGrpSpPr/>
          <p:nvPr userDrawn="1"/>
        </p:nvGrpSpPr>
        <p:grpSpPr>
          <a:xfrm>
            <a:off x="0" y="6615752"/>
            <a:ext cx="9144000" cy="318448"/>
            <a:chOff x="0" y="6121093"/>
            <a:chExt cx="9144000" cy="318448"/>
          </a:xfrm>
        </p:grpSpPr>
        <p:pic>
          <p:nvPicPr>
            <p:cNvPr id="10"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121093"/>
              <a:ext cx="9144000" cy="243338"/>
            </a:xfrm>
            <a:prstGeom prst="rect">
              <a:avLst/>
            </a:prstGeom>
            <a:noFill/>
            <a:ln w="9525" algn="in">
              <a:noFill/>
              <a:miter lim="800000"/>
              <a:headEnd/>
              <a:tailEnd/>
            </a:ln>
            <a:effectLst/>
          </p:spPr>
        </p:pic>
        <p:sp>
          <p:nvSpPr>
            <p:cNvPr id="11" name="Text Box 15"/>
            <p:cNvSpPr txBox="1">
              <a:spLocks noChangeArrowheads="1" noChangeShapeType="1"/>
            </p:cNvSpPr>
            <p:nvPr/>
          </p:nvSpPr>
          <p:spPr bwMode="auto">
            <a:xfrm>
              <a:off x="1345994" y="6134741"/>
              <a:ext cx="6553200" cy="304800"/>
            </a:xfrm>
            <a:prstGeom prst="rect">
              <a:avLst/>
            </a:prstGeom>
            <a:noFill/>
            <a:ln w="0" algn="in">
              <a:noFill/>
              <a:miter lim="800000"/>
              <a:headEnd/>
              <a:tailEnd/>
            </a:ln>
            <a:effectLst/>
          </p:spPr>
          <p:txBody>
            <a:bodyPr vert="horz" wrap="square" lIns="36195" tIns="36195" rIns="36195" bIns="36195" numCol="1" anchor="t" anchorCtr="0" compatLnSpc="1">
              <a:prstTxWarp prst="textNoShape">
                <a:avLst/>
              </a:prstTxWarp>
            </a:bodyPr>
            <a:lstStyle/>
            <a:p>
              <a:pPr algn="ctr"/>
              <a:r>
                <a:rPr lang="en-US" sz="900" b="1" i="1" dirty="0" smtClean="0">
                  <a:solidFill>
                    <a:schemeClr val="bg1"/>
                  </a:solidFill>
                  <a:effectLst>
                    <a:outerShdw blurRad="50800" dist="38100" dir="2700000" algn="tl" rotWithShape="0">
                      <a:prstClr val="black">
                        <a:alpha val="40000"/>
                      </a:prstClr>
                    </a:outerShdw>
                  </a:effectLst>
                  <a:latin typeface="Century Gothic" pitchFamily="34" charset="0"/>
                </a:rPr>
                <a:t>Advancing the research and academic mission of Florida International University.</a:t>
              </a:r>
              <a:endParaRPr lang="en-US" sz="900" b="1" i="1" dirty="0">
                <a:solidFill>
                  <a:schemeClr val="bg1"/>
                </a:solidFill>
                <a:effectLst>
                  <a:outerShdw blurRad="50800" dist="38100" dir="2700000" algn="tl" rotWithShape="0">
                    <a:prstClr val="black">
                      <a:alpha val="40000"/>
                    </a:prstClr>
                  </a:outerShdw>
                </a:effectLst>
                <a:latin typeface="Century Gothic" pitchFamily="34" charset="0"/>
              </a:endParaRPr>
            </a:p>
          </p:txBody>
        </p:sp>
      </p:grpSp>
      <p:pic>
        <p:nvPicPr>
          <p:cNvPr id="1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24800" y="655649"/>
            <a:ext cx="1066800" cy="102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913" y="655649"/>
            <a:ext cx="990600" cy="990600"/>
          </a:xfrm>
          <a:prstGeom prst="rect">
            <a:avLst/>
          </a:prstGeom>
        </p:spPr>
      </p:pic>
      <p:grpSp>
        <p:nvGrpSpPr>
          <p:cNvPr id="20" name="Group 19"/>
          <p:cNvGrpSpPr/>
          <p:nvPr userDrawn="1"/>
        </p:nvGrpSpPr>
        <p:grpSpPr>
          <a:xfrm>
            <a:off x="0" y="0"/>
            <a:ext cx="9144001" cy="609600"/>
            <a:chOff x="0" y="0"/>
            <a:chExt cx="9144001" cy="609600"/>
          </a:xfrm>
        </p:grpSpPr>
        <p:sp>
          <p:nvSpPr>
            <p:cNvPr id="21" name="Rectangle 20"/>
            <p:cNvSpPr/>
            <p:nvPr userDrawn="1"/>
          </p:nvSpPr>
          <p:spPr>
            <a:xfrm>
              <a:off x="0" y="0"/>
              <a:ext cx="9144001" cy="609600"/>
            </a:xfrm>
            <a:prstGeom prst="rect">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a:off x="3235236" y="0"/>
              <a:ext cx="265313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35ED4-649B-4A7E-8097-C3FAA70A743E}" type="datetimeFigureOut">
              <a:rPr lang="en-US" smtClean="0"/>
              <a:pPr/>
              <a:t>9/20/2016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790AB2-D53B-4228-835C-C001BE9BCC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7135ED4-649B-4A7E-8097-C3FAA70A743E}" type="datetimeFigureOut">
              <a:rPr lang="en-US" smtClean="0"/>
              <a:pPr/>
              <a:t>9/20/2016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90AB2-D53B-4228-835C-C001BE9BCCF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35ED4-649B-4A7E-8097-C3FAA70A743E}" type="datetimeFigureOut">
              <a:rPr lang="en-US" smtClean="0"/>
              <a:pPr/>
              <a:t>9/20/2016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90AB2-D53B-4228-835C-C001BE9BCCF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35ED4-649B-4A7E-8097-C3FAA70A743E}" type="datetimeFigureOut">
              <a:rPr lang="en-US" smtClean="0"/>
              <a:pPr/>
              <a:t>9/20/2016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790AB2-D53B-4228-835C-C001BE9BCC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rgbClr val="002D62"/>
          </a:solidFill>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002D62"/>
          </a:solidFill>
          <a:effectLst/>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rgbClr val="002D62"/>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rgbClr val="002D62"/>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rgbClr val="002D62"/>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rgbClr val="002D62"/>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577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1" kern="1200">
          <a:solidFill>
            <a:srgbClr val="002D62"/>
          </a:solidFill>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002D62"/>
          </a:solidFill>
          <a:effectLst/>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rgbClr val="002D62"/>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rgbClr val="002D62"/>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rgbClr val="002D62"/>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rgbClr val="002D62"/>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35ED4-649B-4A7E-8097-C3FAA70A743E}" type="datetimeFigureOut">
              <a:rPr lang="en-US" smtClean="0">
                <a:solidFill>
                  <a:prstClr val="black">
                    <a:tint val="75000"/>
                  </a:prstClr>
                </a:solidFill>
              </a:rPr>
              <a:pPr/>
              <a:t>9/20/2016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6402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1" kern="1200">
          <a:solidFill>
            <a:srgbClr val="002D62"/>
          </a:solidFill>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002D62"/>
          </a:solidFill>
          <a:effectLst/>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rgbClr val="002D62"/>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rgbClr val="002D62"/>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rgbClr val="002D62"/>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rgbClr val="002D62"/>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934200" y="190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790AB2-D53B-4228-835C-C001BE9BCC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092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b="1" kern="1200">
          <a:solidFill>
            <a:srgbClr val="002D6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002D6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rgbClr val="002D6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rgbClr val="002D6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rgbClr val="002D6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rgbClr val="002D6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8.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5.xml"/><Relationship Id="rId1" Type="http://schemas.openxmlformats.org/officeDocument/2006/relationships/vmlDrawing" Target="../drawings/vmlDrawing1.vml"/><Relationship Id="rId4" Type="http://schemas.openxmlformats.org/officeDocument/2006/relationships/image" Target="../media/image48.wmf"/></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7.xml"/><Relationship Id="rId5" Type="http://schemas.openxmlformats.org/officeDocument/2006/relationships/image" Target="../media/image54.pn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5.xml"/><Relationship Id="rId5" Type="http://schemas.openxmlformats.org/officeDocument/2006/relationships/image" Target="../media/image58.png"/><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gif"/></Relationships>
</file>

<file path=ppt/slides/_rels/slide4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35.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730375"/>
            <a:ext cx="8305800" cy="2155825"/>
          </a:xfrm>
        </p:spPr>
        <p:txBody>
          <a:bodyPr>
            <a:normAutofit fontScale="90000"/>
          </a:bodyPr>
          <a:lstStyle/>
          <a:p>
            <a:r>
              <a:rPr lang="en-US" dirty="0" smtClean="0"/>
              <a:t>DOE-EM Cooperative Agreement  </a:t>
            </a:r>
            <a:br>
              <a:rPr lang="en-US" dirty="0" smtClean="0"/>
            </a:br>
            <a:r>
              <a:rPr lang="en-US" dirty="0" smtClean="0"/>
              <a:t>FIU Performance Year 6 Research Review</a:t>
            </a:r>
            <a:br>
              <a:rPr lang="en-US" dirty="0" smtClean="0"/>
            </a:br>
            <a:endParaRPr lang="en-US" sz="3600" dirty="0"/>
          </a:p>
        </p:txBody>
      </p:sp>
      <p:sp>
        <p:nvSpPr>
          <p:cNvPr id="5" name="Subtitle 4"/>
          <p:cNvSpPr>
            <a:spLocks noGrp="1"/>
          </p:cNvSpPr>
          <p:nvPr>
            <p:ph type="subTitle" idx="1"/>
          </p:nvPr>
        </p:nvSpPr>
        <p:spPr>
          <a:xfrm>
            <a:off x="1143000" y="4114800"/>
            <a:ext cx="6858000" cy="1447800"/>
          </a:xfrm>
        </p:spPr>
        <p:txBody>
          <a:bodyPr>
            <a:normAutofit/>
          </a:bodyPr>
          <a:lstStyle/>
          <a:p>
            <a:r>
              <a:rPr lang="en-US" sz="2000" dirty="0" smtClean="0"/>
              <a:t>Presented: September 21, 2016</a:t>
            </a:r>
          </a:p>
          <a:p>
            <a:r>
              <a:rPr lang="en-US" sz="2000" dirty="0" smtClean="0"/>
              <a:t>to the U.S. Department of Energy</a:t>
            </a:r>
          </a:p>
          <a:p>
            <a:r>
              <a:rPr lang="en-US" sz="2000" dirty="0" smtClean="0"/>
              <a:t>Dr. Leonel Lagos, PhD, PMP</a:t>
            </a:r>
            <a:r>
              <a:rPr lang="en-US" sz="2000" baseline="30000" dirty="0" smtClean="0"/>
              <a:t>®</a:t>
            </a:r>
            <a:r>
              <a:rPr lang="en-US" sz="2000" dirty="0" smtClean="0"/>
              <a:t> (Principal Investigator)</a:t>
            </a:r>
            <a:r>
              <a:rPr lang="en-US" sz="2000" baseline="30000" dirty="0" smtClean="0"/>
              <a:t>      </a:t>
            </a:r>
          </a:p>
        </p:txBody>
      </p:sp>
    </p:spTree>
    <p:extLst>
      <p:ext uri="{BB962C8B-B14F-4D97-AF65-F5344CB8AC3E}">
        <p14:creationId xmlns:p14="http://schemas.microsoft.com/office/powerpoint/2010/main" val="553723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73958"/>
            <a:ext cx="6324600" cy="926243"/>
          </a:xfrm>
        </p:spPr>
        <p:txBody>
          <a:bodyPr>
            <a:normAutofit fontScale="90000"/>
          </a:bodyPr>
          <a:lstStyle/>
          <a:p>
            <a:r>
              <a:rPr lang="en-US" sz="2200" dirty="0"/>
              <a:t>Ammonia Gas Injection </a:t>
            </a:r>
            <a:br>
              <a:rPr lang="en-US" sz="2200" dirty="0"/>
            </a:br>
            <a:r>
              <a:rPr lang="en-US" sz="3100" dirty="0"/>
              <a:t>Highlights: Mineral-free Precipitate </a:t>
            </a:r>
          </a:p>
        </p:txBody>
      </p:sp>
      <p:sp>
        <p:nvSpPr>
          <p:cNvPr id="8" name="Content Placeholder 2"/>
          <p:cNvSpPr>
            <a:spLocks noGrp="1"/>
          </p:cNvSpPr>
          <p:nvPr>
            <p:ph idx="1"/>
          </p:nvPr>
        </p:nvSpPr>
        <p:spPr>
          <a:xfrm>
            <a:off x="0" y="1600200"/>
            <a:ext cx="5626359" cy="2895600"/>
          </a:xfrm>
        </p:spPr>
        <p:txBody>
          <a:bodyPr>
            <a:noAutofit/>
          </a:bodyPr>
          <a:lstStyle/>
          <a:p>
            <a:pPr>
              <a:spcBef>
                <a:spcPts val="0"/>
              </a:spcBef>
            </a:pPr>
            <a:r>
              <a:rPr lang="en-US" sz="1600" dirty="0" smtClean="0"/>
              <a:t>Results (right) optimizing uranyl precipitation from the solution show that </a:t>
            </a:r>
            <a:r>
              <a:rPr lang="en-US" sz="1600" dirty="0"/>
              <a:t>uranium </a:t>
            </a:r>
            <a:r>
              <a:rPr lang="en-US" sz="1600" dirty="0" smtClean="0"/>
              <a:t>precipitation (w/out </a:t>
            </a:r>
            <a:r>
              <a:rPr lang="en-US" sz="1600" dirty="0"/>
              <a:t>minerals) increased with:</a:t>
            </a:r>
          </a:p>
          <a:p>
            <a:pPr lvl="1">
              <a:spcBef>
                <a:spcPts val="0"/>
              </a:spcBef>
            </a:pPr>
            <a:r>
              <a:rPr lang="en-US" sz="1500" dirty="0"/>
              <a:t>Increasing calcium</a:t>
            </a:r>
          </a:p>
          <a:p>
            <a:pPr lvl="1">
              <a:spcBef>
                <a:spcPts val="0"/>
              </a:spcBef>
              <a:spcAft>
                <a:spcPts val="600"/>
              </a:spcAft>
            </a:pPr>
            <a:r>
              <a:rPr lang="en-US" sz="1500" dirty="0"/>
              <a:t>Decreasing </a:t>
            </a:r>
            <a:r>
              <a:rPr lang="en-US" sz="1500" dirty="0" smtClean="0"/>
              <a:t>bicarbonate</a:t>
            </a:r>
          </a:p>
          <a:p>
            <a:pPr>
              <a:spcBef>
                <a:spcPts val="0"/>
              </a:spcBef>
              <a:defRPr/>
            </a:pPr>
            <a:r>
              <a:rPr lang="en-US" sz="1600" dirty="0"/>
              <a:t>Sequential extraction of select samples showed that total uranium removed in low bicarbonate samples is greater than their high bicarbonate counterparts</a:t>
            </a:r>
          </a:p>
          <a:p>
            <a:pPr lvl="1">
              <a:spcBef>
                <a:spcPts val="0"/>
              </a:spcBef>
              <a:defRPr/>
            </a:pPr>
            <a:r>
              <a:rPr lang="en-US" sz="1500" dirty="0"/>
              <a:t>Likely due to an increase in uranyl silicate content, which is “targeted” in acetic acid </a:t>
            </a:r>
            <a:r>
              <a:rPr lang="en-US" sz="1500" dirty="0" smtClean="0"/>
              <a:t>extraction</a:t>
            </a:r>
          </a:p>
          <a:p>
            <a:pPr lvl="1">
              <a:spcBef>
                <a:spcPts val="0"/>
              </a:spcBef>
              <a:defRPr/>
            </a:pPr>
            <a:r>
              <a:rPr lang="en-US" sz="1500" dirty="0"/>
              <a:t>Solid phase samples currently awaiting analysis by EMP at PNNL</a:t>
            </a:r>
          </a:p>
          <a:p>
            <a:pPr lvl="1">
              <a:spcBef>
                <a:spcPts val="0"/>
              </a:spcBef>
              <a:defRPr/>
            </a:pPr>
            <a:endParaRPr lang="en-US" sz="1600" dirty="0"/>
          </a:p>
        </p:txBody>
      </p:sp>
      <p:pic>
        <p:nvPicPr>
          <p:cNvPr id="184344" name="Picture 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9720" y="1671638"/>
            <a:ext cx="3733800" cy="351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249063" y="5325243"/>
            <a:ext cx="2818737" cy="1154162"/>
          </a:xfrm>
          <a:prstGeom prst="rect">
            <a:avLst/>
          </a:prstGeom>
          <a:solidFill>
            <a:schemeClr val="bg2"/>
          </a:solidFill>
        </p:spPr>
        <p:txBody>
          <a:bodyPr wrap="square">
            <a:spAutoFit/>
          </a:bodyPr>
          <a:lstStyle/>
          <a:p>
            <a:pPr marL="0" lvl="3"/>
            <a:r>
              <a:rPr lang="en-US" sz="1400" b="1" dirty="0" smtClean="0">
                <a:cs typeface="Arial" panose="020B0604020202020204" pitchFamily="34" charset="0"/>
              </a:rPr>
              <a:t>Publication:</a:t>
            </a:r>
          </a:p>
          <a:p>
            <a:pPr marL="0" lvl="3"/>
            <a:r>
              <a:rPr lang="en-US" sz="1100" dirty="0" smtClean="0">
                <a:latin typeface="Arial" panose="020B0604020202020204" pitchFamily="34" charset="0"/>
                <a:cs typeface="Arial" panose="020B0604020202020204" pitchFamily="34" charset="0"/>
              </a:rPr>
              <a:t>R</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Lapierre</a:t>
            </a:r>
            <a:r>
              <a:rPr lang="en-US" sz="1100" dirty="0">
                <a:latin typeface="Arial" panose="020B0604020202020204" pitchFamily="34" charset="0"/>
                <a:cs typeface="Arial" panose="020B0604020202020204" pitchFamily="34" charset="0"/>
              </a:rPr>
              <a:t>, Y. Katsenovich, L. Lagos, “Characterization of U(VI)-Bearing Precipitates Produced by Ammonia Gas Injection Technology into Unsaturated Sediments”. Proceedings of the WM-2016</a:t>
            </a:r>
          </a:p>
        </p:txBody>
      </p:sp>
      <p:pic>
        <p:nvPicPr>
          <p:cNvPr id="3" name="Picture 2"/>
          <p:cNvPicPr>
            <a:picLocks noChangeAspect="1"/>
          </p:cNvPicPr>
          <p:nvPr/>
        </p:nvPicPr>
        <p:blipFill>
          <a:blip r:embed="rId3"/>
          <a:stretch>
            <a:fillRect/>
          </a:stretch>
        </p:blipFill>
        <p:spPr>
          <a:xfrm>
            <a:off x="0" y="4648200"/>
            <a:ext cx="6175783" cy="1975275"/>
          </a:xfrm>
          <a:prstGeom prst="rect">
            <a:avLst/>
          </a:prstGeom>
        </p:spPr>
      </p:pic>
    </p:spTree>
    <p:extLst>
      <p:ext uri="{BB962C8B-B14F-4D97-AF65-F5344CB8AC3E}">
        <p14:creationId xmlns:p14="http://schemas.microsoft.com/office/powerpoint/2010/main" val="2430183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 y="1809961"/>
            <a:ext cx="6961993" cy="3828839"/>
          </a:xfrm>
          <a:prstGeom prst="rect">
            <a:avLst/>
          </a:prstGeom>
        </p:spPr>
      </p:pic>
      <p:sp>
        <p:nvSpPr>
          <p:cNvPr id="6" name="TextBox 5"/>
          <p:cNvSpPr txBox="1"/>
          <p:nvPr/>
        </p:nvSpPr>
        <p:spPr>
          <a:xfrm>
            <a:off x="1600200" y="4876800"/>
            <a:ext cx="4419600" cy="353943"/>
          </a:xfrm>
          <a:prstGeom prst="rect">
            <a:avLst/>
          </a:prstGeom>
          <a:noFill/>
        </p:spPr>
        <p:txBody>
          <a:bodyPr wrap="square" rtlCol="0">
            <a:spAutoFit/>
          </a:bodyPr>
          <a:lstStyle/>
          <a:p>
            <a:r>
              <a:rPr lang="en-US" sz="1700" dirty="0" smtClean="0">
                <a:latin typeface="Times New Roman" panose="02020603050405020304" pitchFamily="18" charset="0"/>
                <a:cs typeface="Times New Roman" panose="02020603050405020304" pitchFamily="18" charset="0"/>
              </a:rPr>
              <a:t>Initial                        </a:t>
            </a:r>
            <a:r>
              <a:rPr lang="en-US" sz="1700" dirty="0" err="1" smtClean="0">
                <a:latin typeface="Times New Roman" panose="02020603050405020304" pitchFamily="18" charset="0"/>
                <a:cs typeface="Times New Roman" panose="02020603050405020304" pitchFamily="18" charset="0"/>
              </a:rPr>
              <a:t>NaOH</a:t>
            </a:r>
            <a:r>
              <a:rPr lang="en-US" sz="1700" dirty="0" smtClean="0">
                <a:latin typeface="Times New Roman" panose="02020603050405020304" pitchFamily="18" charset="0"/>
                <a:cs typeface="Times New Roman" panose="02020603050405020304" pitchFamily="18" charset="0"/>
              </a:rPr>
              <a:t>                 NH</a:t>
            </a:r>
            <a:r>
              <a:rPr lang="en-US" sz="1700" baseline="-25000" dirty="0" smtClean="0">
                <a:latin typeface="Times New Roman" panose="02020603050405020304" pitchFamily="18" charset="0"/>
                <a:cs typeface="Times New Roman" panose="02020603050405020304" pitchFamily="18" charset="0"/>
              </a:rPr>
              <a:t>4</a:t>
            </a:r>
            <a:r>
              <a:rPr lang="en-US" sz="1700" dirty="0" smtClean="0">
                <a:latin typeface="Times New Roman" panose="02020603050405020304" pitchFamily="18" charset="0"/>
                <a:cs typeface="Times New Roman" panose="02020603050405020304" pitchFamily="18" charset="0"/>
              </a:rPr>
              <a:t>OH</a:t>
            </a:r>
            <a:endParaRPr lang="en-US" sz="1700" dirty="0">
              <a:latin typeface="Times New Roman" panose="02020603050405020304" pitchFamily="18" charset="0"/>
              <a:cs typeface="Times New Roman" panose="02020603050405020304" pitchFamily="18" charset="0"/>
            </a:endParaRPr>
          </a:p>
        </p:txBody>
      </p:sp>
      <p:sp>
        <p:nvSpPr>
          <p:cNvPr id="9" name="Title 1"/>
          <p:cNvSpPr>
            <a:spLocks noGrp="1"/>
          </p:cNvSpPr>
          <p:nvPr>
            <p:ph type="title"/>
          </p:nvPr>
        </p:nvSpPr>
        <p:spPr>
          <a:xfrm>
            <a:off x="1219200" y="685800"/>
            <a:ext cx="6679994" cy="838200"/>
          </a:xfrm>
        </p:spPr>
        <p:txBody>
          <a:bodyPr>
            <a:normAutofit fontScale="90000"/>
          </a:bodyPr>
          <a:lstStyle/>
          <a:p>
            <a:r>
              <a:rPr lang="en-US" sz="2200" dirty="0" smtClean="0"/>
              <a:t>Ammonia Gas Injection</a:t>
            </a:r>
            <a:r>
              <a:rPr lang="en-US" dirty="0"/>
              <a:t/>
            </a:r>
            <a:br>
              <a:rPr lang="en-US" dirty="0"/>
            </a:br>
            <a:r>
              <a:rPr lang="en-US" sz="3100" dirty="0" smtClean="0"/>
              <a:t>Highlights: Kaolinite-U </a:t>
            </a:r>
            <a:endParaRPr lang="en-US" sz="3100" dirty="0"/>
          </a:p>
        </p:txBody>
      </p:sp>
      <p:sp>
        <p:nvSpPr>
          <p:cNvPr id="11" name="TextBox 10"/>
          <p:cNvSpPr txBox="1"/>
          <p:nvPr/>
        </p:nvSpPr>
        <p:spPr>
          <a:xfrm>
            <a:off x="101560" y="5638800"/>
            <a:ext cx="8957187" cy="923330"/>
          </a:xfrm>
          <a:prstGeom prst="rect">
            <a:avLst/>
          </a:prstGeom>
          <a:solidFill>
            <a:schemeClr val="bg2"/>
          </a:solidFill>
          <a:ln w="25400">
            <a:noFill/>
          </a:ln>
        </p:spPr>
        <p:txBody>
          <a:bodyPr wrap="square" rtlCol="0">
            <a:spAutoFit/>
          </a:bodyPr>
          <a:lstStyle/>
          <a:p>
            <a:r>
              <a:rPr lang="en-US" b="1" dirty="0" smtClean="0"/>
              <a:t>Accomplishments: </a:t>
            </a:r>
            <a:r>
              <a:rPr lang="en-US" dirty="0" smtClean="0"/>
              <a:t>Submitted </a:t>
            </a:r>
            <a:r>
              <a:rPr lang="en-US" dirty="0" smtClean="0"/>
              <a:t>for publication in </a:t>
            </a:r>
            <a:r>
              <a:rPr lang="en-US" i="1" dirty="0" smtClean="0"/>
              <a:t>Journal of Environmental Radioactivity </a:t>
            </a:r>
            <a:r>
              <a:rPr lang="en-US" dirty="0" smtClean="0"/>
              <a:t>and as a research report as part of the DOE-EM Cooperative Agreement, presented as a student poster at Waste Management 2016 (DOE Fellow Di Pietro)</a:t>
            </a:r>
          </a:p>
        </p:txBody>
      </p:sp>
      <mc:AlternateContent xmlns:mc="http://schemas.openxmlformats.org/markup-compatibility/2006" xmlns:a14="http://schemas.microsoft.com/office/drawing/2010/main">
        <mc:Choice Requires="a14">
          <p:sp>
            <p:nvSpPr>
              <p:cNvPr id="12" name="Rectangle 11"/>
              <p:cNvSpPr/>
              <p:nvPr/>
            </p:nvSpPr>
            <p:spPr>
              <a:xfrm>
                <a:off x="6657193" y="1984149"/>
                <a:ext cx="2112081" cy="846450"/>
              </a:xfrm>
              <a:prstGeom prst="rect">
                <a:avLst/>
              </a:prstGeom>
              <a:solidFill>
                <a:schemeClr val="bg1"/>
              </a:solidFill>
              <a:ln w="25400">
                <a:solidFill>
                  <a:srgbClr val="CC9900"/>
                </a:solidFill>
              </a:ln>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b="1" i="1" smtClean="0">
                              <a:solidFill>
                                <a:srgbClr val="002060"/>
                              </a:solidFill>
                              <a:latin typeface="Cambria Math"/>
                              <a:ea typeface="Calibri" panose="020F0502020204030204" pitchFamily="34" charset="0"/>
                              <a:cs typeface="Times New Roman" panose="02020603050405020304" pitchFamily="18" charset="0"/>
                            </a:rPr>
                          </m:ctrlPr>
                        </m:sSubPr>
                        <m:e>
                          <m:r>
                            <a:rPr lang="en-US"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𝑲</m:t>
                          </m:r>
                        </m:e>
                        <m:sub>
                          <m:r>
                            <a:rPr lang="en-US"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𝒅</m:t>
                          </m:r>
                        </m:sub>
                      </m:sSub>
                      <m:r>
                        <a:rPr lang="en-US"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b="1" i="1">
                              <a:solidFill>
                                <a:srgbClr val="002060"/>
                              </a:solidFill>
                              <a:effectLst/>
                              <a:latin typeface="Cambria Math"/>
                              <a:ea typeface="Calibri" panose="020F0502020204030204" pitchFamily="34" charset="0"/>
                              <a:cs typeface="Times New Roman" panose="02020603050405020304" pitchFamily="18" charset="0"/>
                            </a:rPr>
                          </m:ctrlPr>
                        </m:fPr>
                        <m:num>
                          <m:sSub>
                            <m:sSubPr>
                              <m:ctrlPr>
                                <a:rPr lang="en-US" b="1" i="1">
                                  <a:solidFill>
                                    <a:srgbClr val="002060"/>
                                  </a:solidFill>
                                  <a:effectLst/>
                                  <a:latin typeface="Cambria Math"/>
                                  <a:ea typeface="Calibri" panose="020F0502020204030204" pitchFamily="34" charset="0"/>
                                  <a:cs typeface="Times New Roman" panose="02020603050405020304" pitchFamily="18" charset="0"/>
                                </a:rPr>
                              </m:ctrlPr>
                            </m:sSubPr>
                            <m:e>
                              <m:r>
                                <a:rPr lang="en-US"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𝑼</m:t>
                              </m:r>
                              <m:r>
                                <a:rPr lang="en-US"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e>
                            <m:sub>
                              <m:r>
                                <a:rPr lang="en-US"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𝒔𝒐𝒍𝒊𝒅</m:t>
                              </m:r>
                            </m:sub>
                          </m:sSub>
                        </m:num>
                        <m:den>
                          <m:sSub>
                            <m:sSubPr>
                              <m:ctrlPr>
                                <a:rPr lang="en-US" b="1" i="1">
                                  <a:solidFill>
                                    <a:srgbClr val="002060"/>
                                  </a:solidFill>
                                  <a:effectLst/>
                                  <a:latin typeface="Cambria Math"/>
                                  <a:ea typeface="Calibri" panose="020F0502020204030204" pitchFamily="34" charset="0"/>
                                  <a:cs typeface="Times New Roman" panose="02020603050405020304" pitchFamily="18" charset="0"/>
                                </a:rPr>
                              </m:ctrlPr>
                            </m:sSubPr>
                            <m:e>
                              <m:r>
                                <a:rPr lang="en-US"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𝑼</m:t>
                              </m:r>
                              <m:r>
                                <a:rPr lang="en-US"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e>
                            <m:sub>
                              <m:r>
                                <a:rPr lang="en-US"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𝒂𝒒𝒖𝒆𝒐𝒖𝒔</m:t>
                              </m:r>
                            </m:sub>
                          </m:sSub>
                        </m:den>
                      </m:f>
                    </m:oMath>
                  </m:oMathPara>
                </a14:m>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657193" y="1984149"/>
                <a:ext cx="2112081" cy="846450"/>
              </a:xfrm>
              <a:prstGeom prst="rect">
                <a:avLst/>
              </a:prstGeom>
              <a:blipFill rotWithShape="0">
                <a:blip r:embed="rId4"/>
                <a:stretch>
                  <a:fillRect/>
                </a:stretch>
              </a:blipFill>
              <a:ln w="25400">
                <a:solidFill>
                  <a:srgbClr val="CC9900"/>
                </a:solidFill>
              </a:ln>
            </p:spPr>
            <p:txBody>
              <a:bodyPr/>
              <a:lstStyle/>
              <a:p>
                <a:r>
                  <a:rPr lang="en-US">
                    <a:noFill/>
                  </a:rPr>
                  <a:t> </a:t>
                </a:r>
              </a:p>
            </p:txBody>
          </p:sp>
        </mc:Fallback>
      </mc:AlternateContent>
      <p:sp>
        <p:nvSpPr>
          <p:cNvPr id="2" name="TextBox 1"/>
          <p:cNvSpPr txBox="1"/>
          <p:nvPr/>
        </p:nvSpPr>
        <p:spPr>
          <a:xfrm>
            <a:off x="6672433" y="2973579"/>
            <a:ext cx="2094855" cy="2031325"/>
          </a:xfrm>
          <a:prstGeom prst="rect">
            <a:avLst/>
          </a:prstGeom>
          <a:noFill/>
        </p:spPr>
        <p:txBody>
          <a:bodyPr wrap="square" rtlCol="0">
            <a:spAutoFit/>
          </a:bodyPr>
          <a:lstStyle/>
          <a:p>
            <a:r>
              <a:rPr lang="en-US" b="1" dirty="0" smtClean="0">
                <a:solidFill>
                  <a:srgbClr val="002060"/>
                </a:solidFill>
              </a:rPr>
              <a:t>Significantly greater removal with base treatment for SGW versus simpler </a:t>
            </a:r>
            <a:r>
              <a:rPr lang="en-US" b="1" dirty="0" err="1" smtClean="0">
                <a:solidFill>
                  <a:srgbClr val="002060"/>
                </a:solidFill>
              </a:rPr>
              <a:t>NaCl</a:t>
            </a:r>
            <a:r>
              <a:rPr lang="en-US" b="1" dirty="0" smtClean="0">
                <a:solidFill>
                  <a:srgbClr val="002060"/>
                </a:solidFill>
              </a:rPr>
              <a:t> systems (due to U-carbonate chemistry)</a:t>
            </a:r>
            <a:endParaRPr lang="en-US" b="1" dirty="0">
              <a:solidFill>
                <a:srgbClr val="002060"/>
              </a:solidFill>
            </a:endParaRPr>
          </a:p>
        </p:txBody>
      </p:sp>
    </p:spTree>
    <p:extLst>
      <p:ext uri="{BB962C8B-B14F-4D97-AF65-F5344CB8AC3E}">
        <p14:creationId xmlns:p14="http://schemas.microsoft.com/office/powerpoint/2010/main" val="2939065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0" y="4876800"/>
            <a:ext cx="9143999" cy="1066800"/>
          </a:xfrm>
        </p:spPr>
        <p:txBody>
          <a:bodyPr>
            <a:noAutofit/>
          </a:bodyPr>
          <a:lstStyle/>
          <a:p>
            <a:pPr marL="342900" lvl="2" indent="-342900"/>
            <a:r>
              <a:rPr lang="en-US" dirty="0" smtClean="0">
                <a:solidFill>
                  <a:srgbClr val="002060"/>
                </a:solidFill>
              </a:rPr>
              <a:t>Uranium removal is greatly increased following basic treatment</a:t>
            </a:r>
          </a:p>
          <a:p>
            <a:pPr marL="342900" lvl="2" indent="-342900"/>
            <a:r>
              <a:rPr lang="en-US" dirty="0" smtClean="0">
                <a:solidFill>
                  <a:srgbClr val="002060"/>
                </a:solidFill>
              </a:rPr>
              <a:t>NH</a:t>
            </a:r>
            <a:r>
              <a:rPr lang="en-US" baseline="-25000" dirty="0" smtClean="0">
                <a:solidFill>
                  <a:srgbClr val="002060"/>
                </a:solidFill>
              </a:rPr>
              <a:t>4</a:t>
            </a:r>
            <a:r>
              <a:rPr lang="en-US" dirty="0" smtClean="0">
                <a:solidFill>
                  <a:srgbClr val="002060"/>
                </a:solidFill>
              </a:rPr>
              <a:t>OH removes slightly more </a:t>
            </a:r>
            <a:r>
              <a:rPr lang="en-US" dirty="0">
                <a:solidFill>
                  <a:srgbClr val="002060"/>
                </a:solidFill>
              </a:rPr>
              <a:t>U from the aqueous phase than </a:t>
            </a:r>
            <a:r>
              <a:rPr lang="en-US" dirty="0" err="1">
                <a:solidFill>
                  <a:srgbClr val="002060"/>
                </a:solidFill>
              </a:rPr>
              <a:t>NaOH</a:t>
            </a:r>
            <a:r>
              <a:rPr lang="en-US" dirty="0">
                <a:solidFill>
                  <a:srgbClr val="002060"/>
                </a:solidFill>
              </a:rPr>
              <a:t> </a:t>
            </a:r>
            <a:r>
              <a:rPr lang="en-US" dirty="0" smtClean="0">
                <a:solidFill>
                  <a:srgbClr val="002060"/>
                </a:solidFill>
              </a:rPr>
              <a:t>in SGW</a:t>
            </a:r>
          </a:p>
          <a:p>
            <a:pPr marL="342900" lvl="2" indent="-342900"/>
            <a:r>
              <a:rPr lang="en-US" dirty="0" smtClean="0">
                <a:solidFill>
                  <a:srgbClr val="002060"/>
                </a:solidFill>
              </a:rPr>
              <a:t>Ammonia gas injection will not put additional liquid into the vadose </a:t>
            </a:r>
            <a:r>
              <a:rPr lang="en-US" dirty="0" smtClean="0">
                <a:solidFill>
                  <a:srgbClr val="002060"/>
                </a:solidFill>
              </a:rPr>
              <a:t>zone</a:t>
            </a:r>
            <a:endParaRPr lang="en-US" dirty="0" smtClean="0">
              <a:solidFill>
                <a:srgbClr val="002060"/>
              </a:solidFill>
            </a:endParaRPr>
          </a:p>
          <a:p>
            <a:pPr marL="342900" lvl="2" indent="-342900"/>
            <a:endParaRPr lang="en-US" dirty="0">
              <a:solidFill>
                <a:srgbClr val="002060"/>
              </a:solidFill>
            </a:endParaRPr>
          </a:p>
          <a:p>
            <a:endParaRPr lang="en-US" sz="1800" dirty="0">
              <a:solidFill>
                <a:srgbClr val="002060"/>
              </a:solidFill>
            </a:endParaRPr>
          </a:p>
        </p:txBody>
      </p:sp>
      <p:sp>
        <p:nvSpPr>
          <p:cNvPr id="2" name="Title 1"/>
          <p:cNvSpPr>
            <a:spLocks noGrp="1"/>
          </p:cNvSpPr>
          <p:nvPr>
            <p:ph type="title"/>
          </p:nvPr>
        </p:nvSpPr>
        <p:spPr/>
        <p:txBody>
          <a:bodyPr>
            <a:normAutofit fontScale="90000"/>
          </a:bodyPr>
          <a:lstStyle/>
          <a:p>
            <a:r>
              <a:rPr lang="en-US" sz="2200" dirty="0" smtClean="0">
                <a:latin typeface="Arial" panose="020B0604020202020204" pitchFamily="34" charset="0"/>
                <a:cs typeface="Arial" panose="020B0604020202020204" pitchFamily="34" charset="0"/>
              </a:rPr>
              <a:t>Ammonia Gas Injection</a:t>
            </a:r>
            <a:br>
              <a:rPr lang="en-US" sz="2200" dirty="0" smtClean="0">
                <a:latin typeface="Arial" panose="020B0604020202020204" pitchFamily="34" charset="0"/>
                <a:cs typeface="Arial" panose="020B0604020202020204" pitchFamily="34" charset="0"/>
              </a:rPr>
            </a:br>
            <a:r>
              <a:rPr lang="en-US" sz="3100" dirty="0" smtClean="0">
                <a:latin typeface="Arial" panose="020B0604020202020204" pitchFamily="34" charset="0"/>
                <a:cs typeface="Arial" panose="020B0604020202020204" pitchFamily="34" charset="0"/>
              </a:rPr>
              <a:t>Benefits</a:t>
            </a:r>
            <a:endParaRPr lang="en-US" sz="3100" dirty="0">
              <a:latin typeface="Arial" panose="020B0604020202020204" pitchFamily="34" charset="0"/>
              <a:cs typeface="Arial" panose="020B0604020202020204"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295337807"/>
              </p:ext>
            </p:extLst>
          </p:nvPr>
        </p:nvGraphicFramePr>
        <p:xfrm>
          <a:off x="960965" y="1524000"/>
          <a:ext cx="7222067" cy="33528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
          <p:cNvSpPr txBox="1"/>
          <p:nvPr/>
        </p:nvSpPr>
        <p:spPr>
          <a:xfrm>
            <a:off x="6400800" y="1524000"/>
            <a:ext cx="1352541" cy="3047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smtClean="0">
                <a:latin typeface="Times New Roman" panose="02020603050405020304" pitchFamily="18" charset="0"/>
                <a:cs typeface="Times New Roman" panose="02020603050405020304" pitchFamily="18" charset="0"/>
              </a:rPr>
              <a:t>NH</a:t>
            </a:r>
            <a:r>
              <a:rPr lang="en-US" sz="1800" baseline="-25000" dirty="0" smtClean="0">
                <a:latin typeface="Times New Roman" panose="02020603050405020304" pitchFamily="18" charset="0"/>
                <a:cs typeface="Times New Roman" panose="02020603050405020304" pitchFamily="18" charset="0"/>
              </a:rPr>
              <a:t>4</a:t>
            </a:r>
            <a:r>
              <a:rPr lang="en-US" sz="1800" dirty="0" smtClean="0">
                <a:latin typeface="Times New Roman" panose="02020603050405020304" pitchFamily="18" charset="0"/>
                <a:cs typeface="Times New Roman" panose="02020603050405020304" pitchFamily="18" charset="0"/>
              </a:rPr>
              <a:t>OH</a:t>
            </a:r>
            <a:endParaRPr lang="en-US" sz="1800" dirty="0">
              <a:latin typeface="Times New Roman" panose="02020603050405020304" pitchFamily="18" charset="0"/>
              <a:cs typeface="Times New Roman" panose="02020603050405020304" pitchFamily="18" charset="0"/>
            </a:endParaRPr>
          </a:p>
        </p:txBody>
      </p:sp>
      <p:sp>
        <p:nvSpPr>
          <p:cNvPr id="4" name="Rectangle 3"/>
          <p:cNvSpPr/>
          <p:nvPr/>
        </p:nvSpPr>
        <p:spPr>
          <a:xfrm>
            <a:off x="152400" y="6183868"/>
            <a:ext cx="8839200" cy="369332"/>
          </a:xfrm>
          <a:prstGeom prst="rect">
            <a:avLst/>
          </a:prstGeom>
          <a:solidFill>
            <a:schemeClr val="bg2"/>
          </a:solidFill>
        </p:spPr>
        <p:txBody>
          <a:bodyPr wrap="square">
            <a:spAutoFit/>
          </a:bodyPr>
          <a:lstStyle/>
          <a:p>
            <a:pPr marL="0" lvl="2" indent="0" algn="ctr">
              <a:buNone/>
            </a:pPr>
            <a:r>
              <a:rPr lang="en-US" b="1" dirty="0"/>
              <a:t>Accomplishments: </a:t>
            </a:r>
            <a:r>
              <a:rPr lang="en-US" dirty="0"/>
              <a:t>Poster and oral presentation at ACS Fall 2016 Meeting</a:t>
            </a:r>
            <a:endParaRPr lang="en-US" dirty="0"/>
          </a:p>
        </p:txBody>
      </p:sp>
    </p:spTree>
    <p:extLst>
      <p:ext uri="{BB962C8B-B14F-4D97-AF65-F5344CB8AC3E}">
        <p14:creationId xmlns:p14="http://schemas.microsoft.com/office/powerpoint/2010/main" val="1613337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smtClean="0"/>
              <a:t>Ammonia Gas Injection</a:t>
            </a:r>
            <a:r>
              <a:rPr lang="en-US" sz="2200" dirty="0"/>
              <a:t/>
            </a:r>
            <a:br>
              <a:rPr lang="en-US" sz="2200" dirty="0"/>
            </a:br>
            <a:r>
              <a:rPr lang="en-US" sz="3100" dirty="0"/>
              <a:t>Tasks for FIU Performance Year 7</a:t>
            </a:r>
          </a:p>
        </p:txBody>
      </p:sp>
      <p:sp>
        <p:nvSpPr>
          <p:cNvPr id="3" name="Content Placeholder 2"/>
          <p:cNvSpPr>
            <a:spLocks noGrp="1"/>
          </p:cNvSpPr>
          <p:nvPr>
            <p:ph idx="1"/>
          </p:nvPr>
        </p:nvSpPr>
        <p:spPr/>
        <p:txBody>
          <a:bodyPr>
            <a:normAutofit/>
          </a:bodyPr>
          <a:lstStyle/>
          <a:p>
            <a:pPr>
              <a:spcBef>
                <a:spcPts val="1200"/>
              </a:spcBef>
              <a:spcAft>
                <a:spcPts val="1200"/>
              </a:spcAft>
            </a:pPr>
            <a:r>
              <a:rPr lang="en-US" sz="2000" b="1" dirty="0" smtClean="0"/>
              <a:t>Effects of Redox</a:t>
            </a:r>
            <a:r>
              <a:rPr lang="en-US" sz="2000" dirty="0" smtClean="0"/>
              <a:t>: Additional batch experiments with Hanford 200 Area sediments and minerals with ammonia gas (as opposed to aqueous NH</a:t>
            </a:r>
            <a:r>
              <a:rPr lang="en-US" sz="2000" baseline="-25000" dirty="0" smtClean="0"/>
              <a:t>4</a:t>
            </a:r>
            <a:r>
              <a:rPr lang="en-US" sz="2000" dirty="0" smtClean="0"/>
              <a:t>OH, and monitoring of its effects on redox conditions) </a:t>
            </a:r>
          </a:p>
          <a:p>
            <a:pPr>
              <a:spcBef>
                <a:spcPts val="1200"/>
              </a:spcBef>
              <a:spcAft>
                <a:spcPts val="1200"/>
              </a:spcAft>
            </a:pPr>
            <a:r>
              <a:rPr lang="en-US" sz="2000" b="1" dirty="0" smtClean="0"/>
              <a:t>Solid phase characterization</a:t>
            </a:r>
            <a:r>
              <a:rPr lang="en-US" sz="2000" dirty="0" smtClean="0"/>
              <a:t>: pre- and post- by XRD, BET, SEM-EDS (</a:t>
            </a:r>
            <a:r>
              <a:rPr lang="en-US" sz="2000" i="1" dirty="0" smtClean="0"/>
              <a:t>ongoing</a:t>
            </a:r>
            <a:r>
              <a:rPr lang="en-US" sz="2000" dirty="0" smtClean="0"/>
              <a:t>)</a:t>
            </a:r>
          </a:p>
          <a:p>
            <a:pPr lvl="0">
              <a:spcBef>
                <a:spcPts val="1200"/>
              </a:spcBef>
              <a:spcAft>
                <a:spcPts val="1200"/>
              </a:spcAft>
            </a:pPr>
            <a:r>
              <a:rPr lang="en-US" sz="2000" b="1" dirty="0" smtClean="0"/>
              <a:t>Precipitate Stability</a:t>
            </a:r>
            <a:r>
              <a:rPr lang="en-US" sz="2000" dirty="0" smtClean="0"/>
              <a:t>: Flow-through </a:t>
            </a:r>
            <a:r>
              <a:rPr lang="en-US" sz="2000" dirty="0"/>
              <a:t>solubility </a:t>
            </a:r>
            <a:r>
              <a:rPr lang="en-US" sz="2000" dirty="0" smtClean="0"/>
              <a:t>experiments with mineral-free precipitates</a:t>
            </a:r>
            <a:endParaRPr lang="en-US" sz="2000" dirty="0"/>
          </a:p>
          <a:p>
            <a:pPr marL="0" indent="0">
              <a:spcBef>
                <a:spcPts val="1200"/>
              </a:spcBef>
              <a:spcAft>
                <a:spcPts val="1200"/>
              </a:spcAft>
              <a:buNone/>
            </a:pPr>
            <a:endParaRPr lang="en-US" sz="2800" dirty="0" smtClean="0"/>
          </a:p>
          <a:p>
            <a:pPr>
              <a:spcBef>
                <a:spcPts val="1200"/>
              </a:spcBef>
              <a:spcAft>
                <a:spcPts val="1200"/>
              </a:spcAft>
            </a:pPr>
            <a:endParaRPr lang="en-US" sz="2800" dirty="0"/>
          </a:p>
        </p:txBody>
      </p:sp>
    </p:spTree>
    <p:extLst>
      <p:ext uri="{BB962C8B-B14F-4D97-AF65-F5344CB8AC3E}">
        <p14:creationId xmlns:p14="http://schemas.microsoft.com/office/powerpoint/2010/main" val="32358702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1338" y="1600200"/>
            <a:ext cx="6503462" cy="1470025"/>
          </a:xfrm>
        </p:spPr>
        <p:txBody>
          <a:bodyPr>
            <a:normAutofit/>
          </a:bodyPr>
          <a:lstStyle/>
          <a:p>
            <a:r>
              <a:rPr lang="en-US" sz="2800" dirty="0" smtClean="0"/>
              <a:t>Investigation </a:t>
            </a:r>
            <a:r>
              <a:rPr lang="en-US" sz="2800" dirty="0" smtClean="0"/>
              <a:t>of</a:t>
            </a:r>
            <a:br>
              <a:rPr lang="en-US" sz="2800" dirty="0" smtClean="0"/>
            </a:br>
            <a:r>
              <a:rPr lang="en-US" sz="2800" dirty="0" smtClean="0"/>
              <a:t>Microbial-Meta-</a:t>
            </a:r>
            <a:r>
              <a:rPr lang="en-US" sz="2800" dirty="0" err="1" smtClean="0"/>
              <a:t>Autunite</a:t>
            </a:r>
            <a:r>
              <a:rPr lang="en-US" sz="2800" dirty="0" smtClean="0"/>
              <a:t> </a:t>
            </a:r>
            <a:r>
              <a:rPr lang="en-US" sz="2800" dirty="0" smtClean="0"/>
              <a:t>Interactions</a:t>
            </a:r>
            <a:endParaRPr lang="en-US" sz="2800" dirty="0"/>
          </a:p>
        </p:txBody>
      </p:sp>
      <p:sp>
        <p:nvSpPr>
          <p:cNvPr id="3" name="Subtitle 2"/>
          <p:cNvSpPr>
            <a:spLocks noGrp="1"/>
          </p:cNvSpPr>
          <p:nvPr>
            <p:ph type="subTitle" idx="1"/>
          </p:nvPr>
        </p:nvSpPr>
        <p:spPr>
          <a:xfrm>
            <a:off x="1447800" y="3124200"/>
            <a:ext cx="6400800" cy="1752600"/>
          </a:xfrm>
        </p:spPr>
        <p:txBody>
          <a:bodyPr>
            <a:normAutofit fontScale="85000" lnSpcReduction="20000"/>
          </a:bodyPr>
          <a:lstStyle/>
          <a:p>
            <a:r>
              <a:rPr lang="en-US" sz="2400" dirty="0"/>
              <a:t>Dr. Vasileios </a:t>
            </a:r>
            <a:r>
              <a:rPr lang="en-US" sz="2400" dirty="0" smtClean="0"/>
              <a:t>Anagnostopoulos</a:t>
            </a:r>
          </a:p>
          <a:p>
            <a:r>
              <a:rPr lang="en-US" sz="2400" dirty="0"/>
              <a:t>Dr. Yelena </a:t>
            </a:r>
            <a:r>
              <a:rPr lang="en-US" sz="2400" dirty="0" smtClean="0"/>
              <a:t>Katsenovich</a:t>
            </a:r>
          </a:p>
          <a:p>
            <a:r>
              <a:rPr lang="en-US" sz="2400" dirty="0" smtClean="0"/>
              <a:t>Sandra Herrera (Graduate Student)</a:t>
            </a:r>
          </a:p>
          <a:p>
            <a:r>
              <a:rPr lang="en-US" sz="2400" dirty="0" smtClean="0"/>
              <a:t>Sarah Solomon (DOE Fellow)</a:t>
            </a:r>
          </a:p>
          <a:p>
            <a:r>
              <a:rPr lang="en-US" sz="2400" dirty="0" smtClean="0"/>
              <a:t>Dr</a:t>
            </a:r>
            <a:r>
              <a:rPr lang="en-US" sz="2400" dirty="0" smtClean="0"/>
              <a:t>. Brady </a:t>
            </a:r>
            <a:r>
              <a:rPr lang="en-US" sz="2400" dirty="0" smtClean="0"/>
              <a:t>Lee (PNNL)</a:t>
            </a:r>
          </a:p>
          <a:p>
            <a:r>
              <a:rPr lang="en-US" sz="2400" dirty="0" smtClean="0"/>
              <a:t>Dr</a:t>
            </a:r>
            <a:r>
              <a:rPr lang="en-US" sz="2400" dirty="0" smtClean="0"/>
              <a:t>. Hope </a:t>
            </a:r>
            <a:r>
              <a:rPr lang="en-US" sz="2400" dirty="0" smtClean="0"/>
              <a:t>Lee (PNNL)</a:t>
            </a:r>
          </a:p>
        </p:txBody>
      </p:sp>
    </p:spTree>
    <p:extLst>
      <p:ext uri="{BB962C8B-B14F-4D97-AF65-F5344CB8AC3E}">
        <p14:creationId xmlns:p14="http://schemas.microsoft.com/office/powerpoint/2010/main" val="3087412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7010400" cy="838200"/>
          </a:xfrm>
        </p:spPr>
        <p:txBody>
          <a:bodyPr>
            <a:noAutofit/>
          </a:bodyPr>
          <a:lstStyle/>
          <a:p>
            <a:r>
              <a:rPr lang="en-US" sz="2000" dirty="0" smtClean="0"/>
              <a:t>Microbial-Meta-</a:t>
            </a:r>
            <a:r>
              <a:rPr lang="en-US" sz="2000" dirty="0" err="1" smtClean="0"/>
              <a:t>Autunite</a:t>
            </a:r>
            <a:r>
              <a:rPr lang="en-US" sz="2000" dirty="0" smtClean="0"/>
              <a:t> Interactions</a:t>
            </a:r>
            <a:br>
              <a:rPr lang="en-US" sz="2000" dirty="0" smtClean="0"/>
            </a:br>
            <a:r>
              <a:rPr lang="en-US" sz="2800" dirty="0" smtClean="0"/>
              <a:t>Objectives</a:t>
            </a:r>
            <a:endParaRPr lang="en-US" sz="2800" dirty="0"/>
          </a:p>
        </p:txBody>
      </p:sp>
      <p:sp>
        <p:nvSpPr>
          <p:cNvPr id="3" name="Content Placeholder 2"/>
          <p:cNvSpPr>
            <a:spLocks noGrp="1"/>
          </p:cNvSpPr>
          <p:nvPr>
            <p:ph idx="1"/>
          </p:nvPr>
        </p:nvSpPr>
        <p:spPr>
          <a:xfrm>
            <a:off x="457200" y="1905000"/>
            <a:ext cx="8305800" cy="4648200"/>
          </a:xfrm>
        </p:spPr>
        <p:txBody>
          <a:bodyPr>
            <a:normAutofit/>
          </a:bodyPr>
          <a:lstStyle/>
          <a:p>
            <a:r>
              <a:rPr lang="en-US" sz="2400" dirty="0" smtClean="0"/>
              <a:t>Investigate the role of bicarbonate ions on U(VI) </a:t>
            </a:r>
            <a:r>
              <a:rPr lang="en-US" sz="2400" dirty="0" err="1" smtClean="0"/>
              <a:t>biorelease</a:t>
            </a:r>
            <a:r>
              <a:rPr lang="en-US" sz="2400" dirty="0" smtClean="0"/>
              <a:t> from Ca-</a:t>
            </a:r>
            <a:r>
              <a:rPr lang="en-US" sz="2400" dirty="0" err="1" smtClean="0"/>
              <a:t>autunite</a:t>
            </a:r>
            <a:r>
              <a:rPr lang="en-US" sz="2400" dirty="0" smtClean="0"/>
              <a:t> under oxygen restricted conditions using bacterial strains </a:t>
            </a:r>
            <a:r>
              <a:rPr lang="en-US" sz="2400" i="1" dirty="0" err="1" smtClean="0"/>
              <a:t>Shewanella</a:t>
            </a:r>
            <a:r>
              <a:rPr lang="en-US" sz="2400" i="1" dirty="0" smtClean="0"/>
              <a:t> </a:t>
            </a:r>
            <a:r>
              <a:rPr lang="en-US" sz="2400" i="1" dirty="0" err="1" smtClean="0"/>
              <a:t>oneidensis</a:t>
            </a:r>
            <a:r>
              <a:rPr lang="en-US" sz="2400" i="1" dirty="0" smtClean="0"/>
              <a:t> MR1</a:t>
            </a:r>
            <a:r>
              <a:rPr lang="en-US" sz="2400" dirty="0" smtClean="0"/>
              <a:t> sp.</a:t>
            </a:r>
          </a:p>
          <a:p>
            <a:pPr lvl="1"/>
            <a:r>
              <a:rPr lang="en-US" sz="2000" dirty="0"/>
              <a:t>Performed </a:t>
            </a:r>
            <a:r>
              <a:rPr lang="en-US" sz="2000" dirty="0" err="1"/>
              <a:t>autunite</a:t>
            </a:r>
            <a:r>
              <a:rPr lang="en-US" sz="2000" dirty="0"/>
              <a:t> </a:t>
            </a:r>
            <a:r>
              <a:rPr lang="en-US" sz="2000" dirty="0" err="1"/>
              <a:t>biodissolution</a:t>
            </a:r>
            <a:r>
              <a:rPr lang="en-US" sz="2000" dirty="0"/>
              <a:t> experiments </a:t>
            </a:r>
            <a:r>
              <a:rPr lang="en-US" sz="2000" dirty="0" smtClean="0"/>
              <a:t>in </a:t>
            </a:r>
            <a:r>
              <a:rPr lang="en-US" sz="2000" dirty="0"/>
              <a:t>20-mL sacrificial glass scintillation vials</a:t>
            </a:r>
            <a:r>
              <a:rPr lang="en-US" sz="2000" dirty="0" smtClean="0"/>
              <a:t>;</a:t>
            </a:r>
          </a:p>
          <a:p>
            <a:pPr lvl="1"/>
            <a:r>
              <a:rPr lang="en-US" sz="2000" dirty="0" smtClean="0"/>
              <a:t>Initial </a:t>
            </a:r>
            <a:r>
              <a:rPr lang="en-US" sz="2000" dirty="0"/>
              <a:t>cell density of 10</a:t>
            </a:r>
            <a:r>
              <a:rPr lang="en-US" sz="2000" baseline="30000" dirty="0"/>
              <a:t>6</a:t>
            </a:r>
            <a:r>
              <a:rPr lang="en-US" sz="2000" dirty="0" smtClean="0"/>
              <a:t> </a:t>
            </a:r>
            <a:r>
              <a:rPr lang="en-US" sz="2000" dirty="0"/>
              <a:t>cells/mL, control vials were </a:t>
            </a:r>
            <a:r>
              <a:rPr lang="en-US" sz="2000" dirty="0" smtClean="0"/>
              <a:t>bacteria-free.</a:t>
            </a:r>
          </a:p>
          <a:p>
            <a:pPr marL="342900" lvl="1" indent="-342900">
              <a:buFont typeface="Arial" pitchFamily="34" charset="0"/>
              <a:buChar char="•"/>
            </a:pPr>
            <a:r>
              <a:rPr lang="en-US" sz="2400" dirty="0" smtClean="0"/>
              <a:t>Mineral-free batch </a:t>
            </a:r>
            <a:r>
              <a:rPr lang="en-US" sz="2400" dirty="0"/>
              <a:t>experiments that replicate </a:t>
            </a:r>
            <a:r>
              <a:rPr lang="en-US" sz="2400" dirty="0" smtClean="0"/>
              <a:t>conditions of </a:t>
            </a:r>
            <a:r>
              <a:rPr lang="en-US" sz="2400" dirty="0" err="1" smtClean="0"/>
              <a:t>autunite</a:t>
            </a:r>
            <a:r>
              <a:rPr lang="en-US" sz="2400" dirty="0" smtClean="0"/>
              <a:t> </a:t>
            </a:r>
            <a:r>
              <a:rPr lang="en-US" sz="2400" dirty="0" err="1" smtClean="0"/>
              <a:t>biodissolution</a:t>
            </a:r>
            <a:r>
              <a:rPr lang="en-US" sz="2400" dirty="0" smtClean="0"/>
              <a:t> experiments.</a:t>
            </a:r>
            <a:endParaRPr lang="en-US" sz="2400" dirty="0"/>
          </a:p>
          <a:p>
            <a:pPr lvl="1"/>
            <a:r>
              <a:rPr lang="en-US" sz="2000" dirty="0"/>
              <a:t>U, Ca and P concentrations along with three different bicarbonate concentrations, 0mM, 3mM and </a:t>
            </a:r>
            <a:r>
              <a:rPr lang="en-US" sz="2000" dirty="0" smtClean="0"/>
              <a:t>10mM,  measured before </a:t>
            </a:r>
            <a:r>
              <a:rPr lang="en-US" sz="2000" dirty="0"/>
              <a:t>inoculation with </a:t>
            </a:r>
            <a:r>
              <a:rPr lang="en-US" sz="2000" dirty="0" smtClean="0"/>
              <a:t>bacteria.</a:t>
            </a:r>
            <a:endParaRPr lang="en-US" sz="2000" dirty="0"/>
          </a:p>
          <a:p>
            <a:pPr marL="342900" lvl="1" indent="-342900">
              <a:buFont typeface="Arial" pitchFamily="34" charset="0"/>
              <a:buChar char="•"/>
            </a:pPr>
            <a:endParaRPr lang="en-US" dirty="0"/>
          </a:p>
          <a:p>
            <a:pPr lvl="1"/>
            <a:endParaRPr lang="en-US" sz="2400" dirty="0"/>
          </a:p>
          <a:p>
            <a:pPr lvl="1"/>
            <a:endParaRPr lang="en-US" sz="2400" dirty="0" smtClean="0"/>
          </a:p>
        </p:txBody>
      </p:sp>
    </p:spTree>
    <p:extLst>
      <p:ext uri="{BB962C8B-B14F-4D97-AF65-F5344CB8AC3E}">
        <p14:creationId xmlns:p14="http://schemas.microsoft.com/office/powerpoint/2010/main" val="1174146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200" dirty="0"/>
              <a:t>Microbial-Meta-</a:t>
            </a:r>
            <a:r>
              <a:rPr lang="en-US" sz="2200" dirty="0" err="1"/>
              <a:t>Autunite</a:t>
            </a:r>
            <a:r>
              <a:rPr lang="en-US" sz="2200" dirty="0"/>
              <a:t> Interactions</a:t>
            </a:r>
            <a:r>
              <a:rPr lang="en-US" sz="2800" dirty="0"/>
              <a:t/>
            </a:r>
            <a:br>
              <a:rPr lang="en-US" sz="2800" dirty="0"/>
            </a:br>
            <a:r>
              <a:rPr lang="en-US" sz="3100" dirty="0" smtClean="0"/>
              <a:t>Highlights</a:t>
            </a:r>
            <a:endParaRPr lang="en-US" sz="3100" dirty="0"/>
          </a:p>
        </p:txBody>
      </p:sp>
      <p:sp>
        <p:nvSpPr>
          <p:cNvPr id="8" name="TextBox 7"/>
          <p:cNvSpPr txBox="1"/>
          <p:nvPr/>
        </p:nvSpPr>
        <p:spPr>
          <a:xfrm>
            <a:off x="76200" y="1691969"/>
            <a:ext cx="4876800" cy="4101123"/>
          </a:xfrm>
          <a:prstGeom prst="rect">
            <a:avLst/>
          </a:prstGeom>
          <a:noFill/>
        </p:spPr>
        <p:txBody>
          <a:bodyPr wrap="square" rtlCol="0">
            <a:spAutoFit/>
          </a:bodyPr>
          <a:lstStyle/>
          <a:p>
            <a:pPr marL="342900" lvl="1" indent="-342900">
              <a:lnSpc>
                <a:spcPct val="90000"/>
              </a:lnSpc>
              <a:spcBef>
                <a:spcPts val="300"/>
              </a:spcBef>
              <a:spcAft>
                <a:spcPts val="300"/>
              </a:spcAft>
              <a:buFont typeface="Arial" pitchFamily="34" charset="0"/>
              <a:buChar char="•"/>
            </a:pPr>
            <a:r>
              <a:rPr lang="en-US" sz="2000" dirty="0" smtClean="0">
                <a:solidFill>
                  <a:srgbClr val="002D62"/>
                </a:solidFill>
                <a:latin typeface="Arial" panose="020B0604020202020204" pitchFamily="34" charset="0"/>
                <a:cs typeface="Arial" panose="020B0604020202020204" pitchFamily="34" charset="0"/>
              </a:rPr>
              <a:t>Increase </a:t>
            </a:r>
            <a:r>
              <a:rPr lang="en-US" sz="2000" dirty="0">
                <a:solidFill>
                  <a:srgbClr val="002D62"/>
                </a:solidFill>
                <a:latin typeface="Arial" panose="020B0604020202020204" pitchFamily="34" charset="0"/>
                <a:cs typeface="Arial" panose="020B0604020202020204" pitchFamily="34" charset="0"/>
              </a:rPr>
              <a:t>in </a:t>
            </a:r>
            <a:r>
              <a:rPr lang="en-US" sz="2000" dirty="0" smtClean="0">
                <a:solidFill>
                  <a:srgbClr val="002D62"/>
                </a:solidFill>
                <a:latin typeface="Arial" panose="020B0604020202020204" pitchFamily="34" charset="0"/>
                <a:cs typeface="Arial" panose="020B0604020202020204" pitchFamily="34" charset="0"/>
              </a:rPr>
              <a:t>cell density and viability </a:t>
            </a:r>
            <a:r>
              <a:rPr lang="en-US" sz="2000" dirty="0">
                <a:solidFill>
                  <a:srgbClr val="002D62"/>
                </a:solidFill>
                <a:latin typeface="Arial" panose="020B0604020202020204" pitchFamily="34" charset="0"/>
                <a:cs typeface="Arial" panose="020B0604020202020204" pitchFamily="34" charset="0"/>
              </a:rPr>
              <a:t>in the presence of bicarbonate ions </a:t>
            </a:r>
          </a:p>
          <a:p>
            <a:pPr marL="342900" lvl="1" indent="-342900">
              <a:lnSpc>
                <a:spcPct val="90000"/>
              </a:lnSpc>
              <a:spcBef>
                <a:spcPts val="300"/>
              </a:spcBef>
              <a:spcAft>
                <a:spcPts val="300"/>
              </a:spcAft>
              <a:buFont typeface="Arial" pitchFamily="34" charset="0"/>
              <a:buChar char="•"/>
            </a:pPr>
            <a:r>
              <a:rPr lang="en-US" sz="2000" dirty="0" smtClean="0">
                <a:solidFill>
                  <a:srgbClr val="002D62"/>
                </a:solidFill>
                <a:latin typeface="Arial" panose="020B0604020202020204" pitchFamily="34" charset="0"/>
                <a:cs typeface="Arial" panose="020B0604020202020204" pitchFamily="34" charset="0"/>
              </a:rPr>
              <a:t>Negatively charged U-HCO</a:t>
            </a:r>
            <a:r>
              <a:rPr lang="en-US" sz="2000" baseline="-25000" dirty="0" smtClean="0">
                <a:solidFill>
                  <a:srgbClr val="002D62"/>
                </a:solidFill>
                <a:latin typeface="Arial" panose="020B0604020202020204" pitchFamily="34" charset="0"/>
                <a:cs typeface="Arial" panose="020B0604020202020204" pitchFamily="34" charset="0"/>
              </a:rPr>
              <a:t>3</a:t>
            </a:r>
            <a:r>
              <a:rPr lang="en-US" sz="2000" dirty="0" smtClean="0">
                <a:solidFill>
                  <a:srgbClr val="002D62"/>
                </a:solidFill>
                <a:latin typeface="Arial" panose="020B0604020202020204" pitchFamily="34" charset="0"/>
                <a:cs typeface="Arial" panose="020B0604020202020204" pitchFamily="34" charset="0"/>
              </a:rPr>
              <a:t> complexes are less </a:t>
            </a:r>
            <a:r>
              <a:rPr lang="en-US" sz="2000" dirty="0" err="1" smtClean="0">
                <a:solidFill>
                  <a:srgbClr val="002D62"/>
                </a:solidFill>
                <a:latin typeface="Arial" panose="020B0604020202020204" pitchFamily="34" charset="0"/>
                <a:cs typeface="Arial" panose="020B0604020202020204" pitchFamily="34" charset="0"/>
              </a:rPr>
              <a:t>bioavailable</a:t>
            </a:r>
            <a:r>
              <a:rPr lang="en-US" sz="2000" dirty="0" smtClean="0">
                <a:solidFill>
                  <a:srgbClr val="002D62"/>
                </a:solidFill>
                <a:latin typeface="Arial" panose="020B0604020202020204" pitchFamily="34" charset="0"/>
                <a:cs typeface="Arial" panose="020B0604020202020204" pitchFamily="34" charset="0"/>
              </a:rPr>
              <a:t> to cells.</a:t>
            </a:r>
          </a:p>
          <a:p>
            <a:pPr marL="342900" lvl="1" indent="-342900">
              <a:lnSpc>
                <a:spcPct val="90000"/>
              </a:lnSpc>
              <a:spcBef>
                <a:spcPts val="300"/>
              </a:spcBef>
              <a:spcAft>
                <a:spcPts val="300"/>
              </a:spcAft>
              <a:buFont typeface="Arial" pitchFamily="34" charset="0"/>
              <a:buChar char="•"/>
            </a:pPr>
            <a:r>
              <a:rPr lang="en-US" sz="2000" dirty="0" smtClean="0">
                <a:solidFill>
                  <a:srgbClr val="002D62"/>
                </a:solidFill>
                <a:latin typeface="Arial" panose="020B0604020202020204" pitchFamily="34" charset="0"/>
                <a:cs typeface="Arial" panose="020B0604020202020204" pitchFamily="34" charset="0"/>
              </a:rPr>
              <a:t>No reduction of U(VI) to U(IV) in the presence of HCO</a:t>
            </a:r>
            <a:r>
              <a:rPr lang="en-US" sz="2000" baseline="-25000" dirty="0" smtClean="0">
                <a:solidFill>
                  <a:srgbClr val="002D62"/>
                </a:solidFill>
                <a:latin typeface="Arial" panose="020B0604020202020204" pitchFamily="34" charset="0"/>
                <a:cs typeface="Arial" panose="020B0604020202020204" pitchFamily="34" charset="0"/>
              </a:rPr>
              <a:t>3</a:t>
            </a:r>
            <a:r>
              <a:rPr lang="en-US" sz="2000" dirty="0" smtClean="0">
                <a:solidFill>
                  <a:srgbClr val="002D62"/>
                </a:solidFill>
                <a:latin typeface="Arial" panose="020B0604020202020204" pitchFamily="34" charset="0"/>
                <a:cs typeface="Arial" panose="020B0604020202020204" pitchFamily="34" charset="0"/>
              </a:rPr>
              <a:t>.</a:t>
            </a:r>
          </a:p>
          <a:p>
            <a:pPr marL="342900" lvl="1" indent="-342900">
              <a:lnSpc>
                <a:spcPct val="90000"/>
              </a:lnSpc>
              <a:spcBef>
                <a:spcPts val="300"/>
              </a:spcBef>
              <a:spcAft>
                <a:spcPts val="300"/>
              </a:spcAft>
              <a:buFont typeface="Arial" pitchFamily="34" charset="0"/>
              <a:buChar char="•"/>
            </a:pPr>
            <a:r>
              <a:rPr lang="en-US" sz="2000" dirty="0" smtClean="0">
                <a:solidFill>
                  <a:srgbClr val="002D62"/>
                </a:solidFill>
                <a:latin typeface="Arial" panose="020B0604020202020204" pitchFamily="34" charset="0"/>
                <a:cs typeface="Arial" panose="020B0604020202020204" pitchFamily="34" charset="0"/>
              </a:rPr>
              <a:t>Increase of U release in oxygen restricted conditions.</a:t>
            </a:r>
          </a:p>
          <a:p>
            <a:pPr marL="342900" lvl="1" indent="-342900">
              <a:lnSpc>
                <a:spcPct val="90000"/>
              </a:lnSpc>
              <a:spcBef>
                <a:spcPts val="300"/>
              </a:spcBef>
              <a:spcAft>
                <a:spcPts val="300"/>
              </a:spcAft>
              <a:buFont typeface="Arial" pitchFamily="34" charset="0"/>
              <a:buChar char="•"/>
            </a:pPr>
            <a:r>
              <a:rPr lang="en-US" sz="2000" dirty="0">
                <a:solidFill>
                  <a:srgbClr val="002D62"/>
                </a:solidFill>
                <a:latin typeface="Arial" panose="020B0604020202020204" pitchFamily="34" charset="0"/>
                <a:cs typeface="Arial" panose="020B0604020202020204" pitchFamily="34" charset="0"/>
              </a:rPr>
              <a:t>Exposure to U(VI) </a:t>
            </a:r>
            <a:r>
              <a:rPr lang="en-US" sz="2000" dirty="0" smtClean="0">
                <a:solidFill>
                  <a:srgbClr val="002D62"/>
                </a:solidFill>
                <a:latin typeface="Arial" panose="020B0604020202020204" pitchFamily="34" charset="0"/>
                <a:cs typeface="Arial" panose="020B0604020202020204" pitchFamily="34" charset="0"/>
              </a:rPr>
              <a:t>affected </a:t>
            </a:r>
            <a:r>
              <a:rPr lang="en-US" sz="2000" dirty="0">
                <a:solidFill>
                  <a:srgbClr val="002D62"/>
                </a:solidFill>
                <a:latin typeface="Arial" panose="020B0604020202020204" pitchFamily="34" charset="0"/>
                <a:cs typeface="Arial" panose="020B0604020202020204" pitchFamily="34" charset="0"/>
              </a:rPr>
              <a:t>the cell physiology resulting in changes of protein masses. </a:t>
            </a:r>
          </a:p>
          <a:p>
            <a:pPr marL="342900" lvl="1" indent="-342900">
              <a:lnSpc>
                <a:spcPct val="90000"/>
              </a:lnSpc>
              <a:spcBef>
                <a:spcPct val="20000"/>
              </a:spcBef>
              <a:spcAft>
                <a:spcPts val="600"/>
              </a:spcAft>
              <a:buFont typeface="Arial" pitchFamily="34" charset="0"/>
              <a:buChar char="•"/>
            </a:pPr>
            <a:endParaRPr lang="en-US" sz="2000" dirty="0" smtClean="0">
              <a:solidFill>
                <a:srgbClr val="002D62"/>
              </a:solidFill>
              <a:latin typeface="Arial" panose="020B0604020202020204" pitchFamily="34" charset="0"/>
              <a:cs typeface="Arial" panose="020B0604020202020204" pitchFamily="34" charset="0"/>
            </a:endParaRPr>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88921"/>
            <a:ext cx="2514600" cy="188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p:cNvSpPr>
            <a:spLocks noGrp="1"/>
          </p:cNvSpPr>
          <p:nvPr>
            <p:ph sz="half" idx="1"/>
          </p:nvPr>
        </p:nvSpPr>
        <p:spPr>
          <a:xfrm>
            <a:off x="152400" y="5410200"/>
            <a:ext cx="4419600" cy="1143000"/>
          </a:xfrm>
          <a:solidFill>
            <a:schemeClr val="bg2"/>
          </a:solidFill>
        </p:spPr>
        <p:txBody>
          <a:bodyPr>
            <a:normAutofit fontScale="62500" lnSpcReduction="20000"/>
          </a:bodyPr>
          <a:lstStyle/>
          <a:p>
            <a:pPr marL="0" lvl="0" indent="0" algn="ctr">
              <a:lnSpc>
                <a:spcPct val="120000"/>
              </a:lnSpc>
              <a:spcBef>
                <a:spcPts val="600"/>
              </a:spcBef>
              <a:spcAft>
                <a:spcPts val="600"/>
              </a:spcAft>
              <a:buNone/>
            </a:pPr>
            <a:r>
              <a:rPr lang="en-US" sz="2400" b="1" dirty="0" smtClean="0">
                <a:solidFill>
                  <a:schemeClr val="tx1"/>
                </a:solidFill>
              </a:rPr>
              <a:t>Accomplishment:</a:t>
            </a:r>
            <a:r>
              <a:rPr lang="en-US" sz="2400" dirty="0" smtClean="0">
                <a:solidFill>
                  <a:schemeClr val="tx1"/>
                </a:solidFill>
              </a:rPr>
              <a:t> </a:t>
            </a:r>
            <a:endParaRPr lang="en-US" sz="2400" dirty="0" smtClean="0">
              <a:solidFill>
                <a:schemeClr val="tx1"/>
              </a:solidFill>
            </a:endParaRPr>
          </a:p>
          <a:p>
            <a:pPr marL="0" lvl="0" indent="0" algn="just">
              <a:lnSpc>
                <a:spcPct val="120000"/>
              </a:lnSpc>
              <a:spcBef>
                <a:spcPts val="0"/>
              </a:spcBef>
              <a:spcAft>
                <a:spcPts val="600"/>
              </a:spcAft>
              <a:buNone/>
            </a:pPr>
            <a:r>
              <a:rPr lang="en-US" sz="1900" dirty="0" smtClean="0">
                <a:solidFill>
                  <a:schemeClr val="tx1"/>
                </a:solidFill>
              </a:rPr>
              <a:t>S</a:t>
            </a:r>
            <a:r>
              <a:rPr lang="en-US" sz="1900" dirty="0">
                <a:solidFill>
                  <a:schemeClr val="tx1"/>
                </a:solidFill>
              </a:rPr>
              <a:t>. Herrera-Landaez, V. Anagnostopoulos, Y. Katsenovich, B. Lee, </a:t>
            </a:r>
            <a:r>
              <a:rPr lang="en-US" sz="1900" dirty="0" smtClean="0">
                <a:solidFill>
                  <a:schemeClr val="tx1"/>
                </a:solidFill>
              </a:rPr>
              <a:t>H. </a:t>
            </a:r>
            <a:r>
              <a:rPr lang="en-US" sz="1900" dirty="0">
                <a:solidFill>
                  <a:schemeClr val="tx1"/>
                </a:solidFill>
              </a:rPr>
              <a:t>Lee, </a:t>
            </a:r>
            <a:r>
              <a:rPr lang="en-US" sz="1900" i="1" dirty="0">
                <a:solidFill>
                  <a:schemeClr val="tx1"/>
                </a:solidFill>
              </a:rPr>
              <a:t>“The Effect of Bicarbonate on </a:t>
            </a:r>
            <a:r>
              <a:rPr lang="en-US" sz="1900" i="1" dirty="0" err="1">
                <a:solidFill>
                  <a:schemeClr val="tx1"/>
                </a:solidFill>
              </a:rPr>
              <a:t>Autunite</a:t>
            </a:r>
            <a:r>
              <a:rPr lang="en-US" sz="1900" i="1" dirty="0">
                <a:solidFill>
                  <a:schemeClr val="tx1"/>
                </a:solidFill>
              </a:rPr>
              <a:t> Dissolution in the Presence of </a:t>
            </a:r>
            <a:r>
              <a:rPr lang="en-US" sz="1900" i="1" dirty="0" err="1">
                <a:solidFill>
                  <a:schemeClr val="tx1"/>
                </a:solidFill>
              </a:rPr>
              <a:t>Shewanella</a:t>
            </a:r>
            <a:r>
              <a:rPr lang="en-US" sz="1900" i="1" dirty="0">
                <a:solidFill>
                  <a:schemeClr val="tx1"/>
                </a:solidFill>
              </a:rPr>
              <a:t> </a:t>
            </a:r>
            <a:r>
              <a:rPr lang="en-US" sz="1900" i="1" dirty="0" err="1">
                <a:solidFill>
                  <a:schemeClr val="tx1"/>
                </a:solidFill>
              </a:rPr>
              <a:t>oneidensis</a:t>
            </a:r>
            <a:r>
              <a:rPr lang="en-US" sz="1900" i="1" dirty="0">
                <a:solidFill>
                  <a:schemeClr val="tx1"/>
                </a:solidFill>
              </a:rPr>
              <a:t> under Oxygen Restricted Conditions</a:t>
            </a:r>
            <a:r>
              <a:rPr lang="en-US" sz="1900" i="1" dirty="0" smtClean="0">
                <a:solidFill>
                  <a:schemeClr val="tx1"/>
                </a:solidFill>
              </a:rPr>
              <a:t>”. </a:t>
            </a:r>
            <a:r>
              <a:rPr lang="en-US" sz="1900" dirty="0">
                <a:solidFill>
                  <a:schemeClr val="tx1"/>
                </a:solidFill>
              </a:rPr>
              <a:t>In the proceedings of </a:t>
            </a:r>
            <a:r>
              <a:rPr lang="en-US" sz="1900" dirty="0" smtClean="0">
                <a:solidFill>
                  <a:schemeClr val="tx1"/>
                </a:solidFill>
              </a:rPr>
              <a:t>WM-2016</a:t>
            </a:r>
            <a:r>
              <a:rPr lang="en-US" sz="1900" dirty="0" smtClean="0">
                <a:solidFill>
                  <a:schemeClr val="tx1"/>
                </a:solidFill>
              </a:rPr>
              <a:t>.</a:t>
            </a:r>
            <a:endParaRPr lang="en-US" sz="1900" dirty="0">
              <a:solidFill>
                <a:schemeClr val="tx1"/>
              </a:solidFill>
            </a:endParaRPr>
          </a:p>
        </p:txBody>
      </p:sp>
      <p:sp>
        <p:nvSpPr>
          <p:cNvPr id="6" name="Content Placeholder 1"/>
          <p:cNvSpPr txBox="1">
            <a:spLocks/>
          </p:cNvSpPr>
          <p:nvPr/>
        </p:nvSpPr>
        <p:spPr>
          <a:xfrm>
            <a:off x="4648200" y="4419600"/>
            <a:ext cx="4419600" cy="21336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800" kern="1200">
                <a:solidFill>
                  <a:srgbClr val="002D62"/>
                </a:solidFill>
                <a:effectLst/>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rgbClr val="002D62"/>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rgbClr val="002D62"/>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800" kern="1200">
                <a:solidFill>
                  <a:srgbClr val="002D62"/>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800" kern="1200">
                <a:solidFill>
                  <a:srgbClr val="002D62"/>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lnSpc>
                <a:spcPct val="120000"/>
              </a:lnSpc>
              <a:spcBef>
                <a:spcPts val="600"/>
              </a:spcBef>
              <a:spcAft>
                <a:spcPts val="600"/>
              </a:spcAft>
              <a:buNone/>
            </a:pPr>
            <a:r>
              <a:rPr lang="en-US" sz="2200" b="1" dirty="0"/>
              <a:t>Tasks for FIU Performance Year </a:t>
            </a:r>
            <a:r>
              <a:rPr lang="en-US" sz="2200" b="1" dirty="0" smtClean="0"/>
              <a:t>7</a:t>
            </a:r>
          </a:p>
          <a:p>
            <a:pPr>
              <a:lnSpc>
                <a:spcPct val="120000"/>
              </a:lnSpc>
              <a:spcAft>
                <a:spcPts val="600"/>
              </a:spcAft>
            </a:pPr>
            <a:r>
              <a:rPr lang="en-US" sz="2200" dirty="0" err="1"/>
              <a:t>Biodissolution</a:t>
            </a:r>
            <a:r>
              <a:rPr lang="en-US" sz="2200" dirty="0"/>
              <a:t> </a:t>
            </a:r>
            <a:r>
              <a:rPr lang="en-US" sz="2200" dirty="0"/>
              <a:t>of synthetic Na-</a:t>
            </a:r>
            <a:r>
              <a:rPr lang="en-US" sz="2200" dirty="0" err="1"/>
              <a:t>autunite</a:t>
            </a:r>
            <a:endParaRPr lang="en-US" sz="2200" dirty="0"/>
          </a:p>
          <a:p>
            <a:pPr lvl="0"/>
            <a:r>
              <a:rPr lang="en-US" sz="2200" dirty="0"/>
              <a:t>Bacteria consortia for the </a:t>
            </a:r>
            <a:r>
              <a:rPr lang="en-US" sz="2200" dirty="0" err="1"/>
              <a:t>autunite</a:t>
            </a:r>
            <a:r>
              <a:rPr lang="en-US" sz="2200" dirty="0"/>
              <a:t> </a:t>
            </a:r>
            <a:r>
              <a:rPr lang="en-US" sz="2200" dirty="0" err="1"/>
              <a:t>biodissolution</a:t>
            </a:r>
            <a:r>
              <a:rPr lang="en-US" sz="2200" dirty="0"/>
              <a:t> studies </a:t>
            </a:r>
          </a:p>
          <a:p>
            <a:endParaRPr lang="en-US" dirty="0"/>
          </a:p>
        </p:txBody>
      </p:sp>
      <p:sp>
        <p:nvSpPr>
          <p:cNvPr id="2" name="Rectangle 1"/>
          <p:cNvSpPr/>
          <p:nvPr/>
        </p:nvSpPr>
        <p:spPr>
          <a:xfrm>
            <a:off x="5181600" y="3573329"/>
            <a:ext cx="3962400" cy="646331"/>
          </a:xfrm>
          <a:prstGeom prst="rect">
            <a:avLst/>
          </a:prstGeom>
        </p:spPr>
        <p:txBody>
          <a:bodyPr wrap="square">
            <a:spAutoFit/>
          </a:bodyPr>
          <a:lstStyle/>
          <a:p>
            <a:r>
              <a:rPr lang="en-US" dirty="0">
                <a:solidFill>
                  <a:srgbClr val="002D62"/>
                </a:solidFill>
                <a:latin typeface="Arial" panose="020B0604020202020204" pitchFamily="34" charset="0"/>
                <a:cs typeface="Arial" panose="020B0604020202020204" pitchFamily="34" charset="0"/>
              </a:rPr>
              <a:t>Bacteria attachment on the mineral surfaces through specific structures</a:t>
            </a:r>
          </a:p>
        </p:txBody>
      </p:sp>
    </p:spTree>
    <p:extLst>
      <p:ext uri="{BB962C8B-B14F-4D97-AF65-F5344CB8AC3E}">
        <p14:creationId xmlns:p14="http://schemas.microsoft.com/office/powerpoint/2010/main" val="341481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447800"/>
            <a:ext cx="8229600" cy="1981200"/>
          </a:xfrm>
        </p:spPr>
        <p:txBody>
          <a:bodyPr>
            <a:noAutofit/>
          </a:bodyPr>
          <a:lstStyle/>
          <a:p>
            <a:r>
              <a:rPr lang="en-US" sz="2800" dirty="0" smtClean="0"/>
              <a:t>The influence of microbial activity on the corresponding electrical geophysical response</a:t>
            </a:r>
            <a:endParaRPr lang="en-US" sz="2800" dirty="0"/>
          </a:p>
        </p:txBody>
      </p:sp>
      <p:sp>
        <p:nvSpPr>
          <p:cNvPr id="3" name="Subtitle 2"/>
          <p:cNvSpPr>
            <a:spLocks noGrp="1"/>
          </p:cNvSpPr>
          <p:nvPr>
            <p:ph type="subTitle" idx="1"/>
          </p:nvPr>
        </p:nvSpPr>
        <p:spPr>
          <a:xfrm>
            <a:off x="1371600" y="3733800"/>
            <a:ext cx="6400800" cy="1752600"/>
          </a:xfrm>
        </p:spPr>
        <p:txBody>
          <a:bodyPr>
            <a:normAutofit/>
          </a:bodyPr>
          <a:lstStyle/>
          <a:p>
            <a:r>
              <a:rPr lang="en-US" sz="2000" dirty="0"/>
              <a:t>Dr</a:t>
            </a:r>
            <a:r>
              <a:rPr lang="en-US" sz="2000" dirty="0" smtClean="0"/>
              <a:t>. Yelena </a:t>
            </a:r>
            <a:r>
              <a:rPr lang="en-US" sz="2000" dirty="0" err="1"/>
              <a:t>Katsenovich</a:t>
            </a:r>
            <a:endParaRPr lang="en-US" sz="2000" dirty="0"/>
          </a:p>
          <a:p>
            <a:r>
              <a:rPr lang="en-US" sz="2000" dirty="0" smtClean="0"/>
              <a:t>Alejandro Garcia (DOE Fellow, ARC-FIU)</a:t>
            </a:r>
          </a:p>
          <a:p>
            <a:r>
              <a:rPr lang="en-US" sz="2000" dirty="0" smtClean="0"/>
              <a:t>Dr. Brady Lee (PNNL</a:t>
            </a:r>
          </a:p>
          <a:p>
            <a:r>
              <a:rPr lang="en-US" sz="2000" dirty="0" smtClean="0"/>
              <a:t>Dr. Timothy Johnson (PNNL)</a:t>
            </a:r>
          </a:p>
        </p:txBody>
      </p:sp>
    </p:spTree>
    <p:extLst>
      <p:ext uri="{BB962C8B-B14F-4D97-AF65-F5344CB8AC3E}">
        <p14:creationId xmlns:p14="http://schemas.microsoft.com/office/powerpoint/2010/main" val="3746932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673956"/>
            <a:ext cx="8001000" cy="1154843"/>
          </a:xfrm>
        </p:spPr>
        <p:txBody>
          <a:bodyPr>
            <a:noAutofit/>
          </a:bodyPr>
          <a:lstStyle/>
          <a:p>
            <a:pPr marL="457200" marR="0" lvl="1" algn="ctr" rtl="0" fontAlgn="auto">
              <a:spcBef>
                <a:spcPct val="0"/>
              </a:spcBef>
              <a:spcAft>
                <a:spcPts val="0"/>
              </a:spcAft>
              <a:tabLst/>
              <a:defRPr/>
            </a:pPr>
            <a:r>
              <a:rPr lang="en-US" sz="2200" b="1" kern="1200" dirty="0" smtClean="0">
                <a:solidFill>
                  <a:srgbClr val="002D62"/>
                </a:solidFill>
                <a:latin typeface="Arial" panose="020B0604020202020204" pitchFamily="34" charset="0"/>
                <a:ea typeface="+mn-ea"/>
                <a:cs typeface="Arial" panose="020B0604020202020204" pitchFamily="34" charset="0"/>
              </a:rPr>
              <a:t>Geophysics</a:t>
            </a:r>
            <a:r>
              <a:rPr lang="en-US" sz="2800" b="1" kern="1200" dirty="0" smtClean="0">
                <a:solidFill>
                  <a:srgbClr val="002D62"/>
                </a:solidFill>
                <a:latin typeface="Arial" panose="020B0604020202020204" pitchFamily="34" charset="0"/>
                <a:ea typeface="+mn-ea"/>
                <a:cs typeface="Arial" panose="020B0604020202020204" pitchFamily="34" charset="0"/>
              </a:rPr>
              <a:t/>
            </a:r>
            <a:br>
              <a:rPr lang="en-US" sz="2800" b="1" kern="1200" dirty="0" smtClean="0">
                <a:solidFill>
                  <a:srgbClr val="002D62"/>
                </a:solidFill>
                <a:latin typeface="Arial" panose="020B0604020202020204" pitchFamily="34" charset="0"/>
                <a:ea typeface="+mn-ea"/>
                <a:cs typeface="Arial" panose="020B0604020202020204" pitchFamily="34" charset="0"/>
              </a:rPr>
            </a:br>
            <a:r>
              <a:rPr lang="en-US" sz="2800" b="1" kern="1200" dirty="0" smtClean="0">
                <a:solidFill>
                  <a:srgbClr val="002D62"/>
                </a:solidFill>
                <a:latin typeface="Arial" panose="020B0604020202020204" pitchFamily="34" charset="0"/>
                <a:ea typeface="+mn-ea"/>
                <a:cs typeface="Arial" panose="020B0604020202020204" pitchFamily="34" charset="0"/>
              </a:rPr>
              <a:t>Background</a:t>
            </a:r>
            <a:endParaRPr lang="en-US" sz="2800" b="1" kern="1200" dirty="0">
              <a:solidFill>
                <a:srgbClr val="002D62"/>
              </a:solidFill>
              <a:latin typeface="Arial" panose="020B0604020202020204" pitchFamily="34" charset="0"/>
              <a:ea typeface="+mn-ea"/>
              <a:cs typeface="Arial" panose="020B0604020202020204" pitchFamily="34" charset="0"/>
            </a:endParaRPr>
          </a:p>
        </p:txBody>
      </p:sp>
      <p:sp>
        <p:nvSpPr>
          <p:cNvPr id="5" name="Content Placeholder 4"/>
          <p:cNvSpPr>
            <a:spLocks noGrp="1"/>
          </p:cNvSpPr>
          <p:nvPr>
            <p:ph idx="1"/>
          </p:nvPr>
        </p:nvSpPr>
        <p:spPr>
          <a:xfrm>
            <a:off x="76200" y="2133601"/>
            <a:ext cx="8991600" cy="2438399"/>
          </a:xfrm>
        </p:spPr>
        <p:txBody>
          <a:bodyPr>
            <a:normAutofit/>
          </a:bodyPr>
          <a:lstStyle/>
          <a:p>
            <a:pPr>
              <a:defRPr>
                <a:uFillTx/>
              </a:defRPr>
            </a:pPr>
            <a:r>
              <a:rPr lang="en-US" sz="2400" b="1" u="sng" dirty="0" smtClean="0"/>
              <a:t>Goal:</a:t>
            </a:r>
            <a:r>
              <a:rPr lang="en-US" sz="2400" b="1" dirty="0" smtClean="0"/>
              <a:t> </a:t>
            </a:r>
            <a:r>
              <a:rPr lang="en-US" sz="2400" dirty="0" smtClean="0"/>
              <a:t>Investigate the corresponding electrical geophysical response, specifically spectral induced polarization (SIP), to detect subsurface microbial activity.</a:t>
            </a:r>
          </a:p>
          <a:p>
            <a:pPr>
              <a:defRPr>
                <a:uFillTx/>
              </a:defRPr>
            </a:pPr>
            <a:r>
              <a:rPr lang="en-US" sz="2400" dirty="0" smtClean="0"/>
              <a:t>Began </a:t>
            </a:r>
            <a:r>
              <a:rPr lang="en-US" sz="2400" dirty="0" smtClean="0"/>
              <a:t>as a student internship at PNNL in </a:t>
            </a:r>
            <a:r>
              <a:rPr lang="en-US" sz="2400" i="1" dirty="0" smtClean="0"/>
              <a:t>Spring 2016</a:t>
            </a:r>
            <a:r>
              <a:rPr lang="en-US" sz="2400" dirty="0" smtClean="0"/>
              <a:t>.</a:t>
            </a:r>
          </a:p>
          <a:p>
            <a:pPr>
              <a:defRPr>
                <a:uFillTx/>
              </a:defRPr>
            </a:pPr>
            <a:r>
              <a:rPr lang="en-US" sz="2400" dirty="0" smtClean="0"/>
              <a:t>Geophysical: </a:t>
            </a:r>
            <a:r>
              <a:rPr lang="en-US" sz="2400" dirty="0"/>
              <a:t>six columns with sampling ports </a:t>
            </a:r>
            <a:r>
              <a:rPr lang="en-US" sz="2400" dirty="0" smtClean="0"/>
              <a:t>built </a:t>
            </a:r>
            <a:r>
              <a:rPr lang="en-US" sz="2400" dirty="0"/>
              <a:t>with </a:t>
            </a:r>
            <a:r>
              <a:rPr lang="en-US" sz="2400" dirty="0" smtClean="0"/>
              <a:t>the help </a:t>
            </a:r>
            <a:r>
              <a:rPr lang="en-US" sz="2400" dirty="0"/>
              <a:t>of Drs. Brady Lee and Jon Thomle (PNNL).</a:t>
            </a:r>
          </a:p>
        </p:txBody>
      </p:sp>
      <p:sp>
        <p:nvSpPr>
          <p:cNvPr id="6" name="Content Placeholder 2"/>
          <p:cNvSpPr txBox="1">
            <a:spLocks/>
          </p:cNvSpPr>
          <p:nvPr/>
        </p:nvSpPr>
        <p:spPr>
          <a:xfrm>
            <a:off x="76200" y="4748784"/>
            <a:ext cx="9067800" cy="2362200"/>
          </a:xfrm>
          <a:prstGeom prst="rect">
            <a:avLst/>
          </a:prstGeom>
        </p:spPr>
        <p:txBody>
          <a:bodyPr vert="horz" lIns="91440" tIns="45720" rIns="91440" bIns="45720" rtlCol="0">
            <a:noAutofit/>
          </a:bodyPr>
          <a:lstStyle/>
          <a:p>
            <a:pPr marL="742950" lvl="1" indent="-285750">
              <a:lnSpc>
                <a:spcPct val="80000"/>
              </a:lnSpc>
              <a:spcBef>
                <a:spcPct val="20000"/>
              </a:spcBef>
              <a:buFont typeface="Arial" pitchFamily="34" charset="0"/>
              <a:buChar char="–"/>
              <a:defRPr/>
            </a:pPr>
            <a:r>
              <a:rPr lang="en-US" sz="2000" dirty="0" smtClean="0">
                <a:solidFill>
                  <a:srgbClr val="002D62"/>
                </a:solidFill>
                <a:latin typeface="Arial" panose="020B0604020202020204" pitchFamily="34" charset="0"/>
                <a:cs typeface="Arial" panose="020B0604020202020204" pitchFamily="34" charset="0"/>
              </a:rPr>
              <a:t>0.1 </a:t>
            </a:r>
            <a:r>
              <a:rPr lang="en-US" sz="2000" dirty="0">
                <a:solidFill>
                  <a:srgbClr val="002D62"/>
                </a:solidFill>
                <a:latin typeface="Arial" panose="020B0604020202020204" pitchFamily="34" charset="0"/>
                <a:cs typeface="Arial" panose="020B0604020202020204" pitchFamily="34" charset="0"/>
              </a:rPr>
              <a:t>L/day flow </a:t>
            </a:r>
            <a:r>
              <a:rPr lang="en-US" sz="2000" dirty="0" smtClean="0">
                <a:solidFill>
                  <a:srgbClr val="002D62"/>
                </a:solidFill>
                <a:latin typeface="Arial" panose="020B0604020202020204" pitchFamily="34" charset="0"/>
                <a:cs typeface="Arial" panose="020B0604020202020204" pitchFamily="34" charset="0"/>
              </a:rPr>
              <a:t>rate</a:t>
            </a:r>
          </a:p>
          <a:p>
            <a:pPr marL="742950" lvl="1" indent="-285750">
              <a:lnSpc>
                <a:spcPct val="80000"/>
              </a:lnSpc>
              <a:spcBef>
                <a:spcPct val="20000"/>
              </a:spcBef>
              <a:buFont typeface="Arial" pitchFamily="34" charset="0"/>
              <a:buChar char="–"/>
              <a:defRPr/>
            </a:pPr>
            <a:r>
              <a:rPr lang="en-US" sz="2000" dirty="0">
                <a:solidFill>
                  <a:srgbClr val="002D62"/>
                </a:solidFill>
                <a:latin typeface="Arial" panose="020B0604020202020204" pitchFamily="34" charset="0"/>
                <a:cs typeface="Arial" panose="020B0604020202020204" pitchFamily="34" charset="0"/>
              </a:rPr>
              <a:t>A layer of Hanford sediment mixed with </a:t>
            </a:r>
            <a:r>
              <a:rPr lang="en-US" sz="2000" dirty="0" err="1">
                <a:solidFill>
                  <a:srgbClr val="002D62"/>
                </a:solidFill>
                <a:latin typeface="Arial" panose="020B0604020202020204" pitchFamily="34" charset="0"/>
                <a:cs typeface="Arial" panose="020B0604020202020204" pitchFamily="34" charset="0"/>
              </a:rPr>
              <a:t>autunite</a:t>
            </a:r>
            <a:r>
              <a:rPr lang="en-US" sz="2000" dirty="0">
                <a:solidFill>
                  <a:srgbClr val="002D62"/>
                </a:solidFill>
                <a:latin typeface="Arial" panose="020B0604020202020204" pitchFamily="34" charset="0"/>
                <a:cs typeface="Arial" panose="020B0604020202020204" pitchFamily="34" charset="0"/>
              </a:rPr>
              <a:t> in the center</a:t>
            </a:r>
          </a:p>
          <a:p>
            <a:pPr marL="742950" lvl="1" indent="-285750">
              <a:lnSpc>
                <a:spcPct val="80000"/>
              </a:lnSpc>
              <a:spcBef>
                <a:spcPct val="20000"/>
              </a:spcBef>
              <a:buFont typeface="Arial" pitchFamily="34" charset="0"/>
              <a:buChar char="–"/>
              <a:defRPr/>
            </a:pPr>
            <a:r>
              <a:rPr lang="en-US" sz="2000" dirty="0" smtClean="0">
                <a:solidFill>
                  <a:srgbClr val="002D62"/>
                </a:solidFill>
                <a:latin typeface="Arial" panose="020B0604020202020204" pitchFamily="34" charset="0"/>
                <a:cs typeface="Arial" panose="020B0604020202020204" pitchFamily="34" charset="0"/>
              </a:rPr>
              <a:t>Microbes </a:t>
            </a:r>
            <a:r>
              <a:rPr lang="en-US" sz="2000" dirty="0">
                <a:solidFill>
                  <a:srgbClr val="002D62"/>
                </a:solidFill>
                <a:latin typeface="Arial" panose="020B0604020202020204" pitchFamily="34" charset="0"/>
                <a:cs typeface="Arial" panose="020B0604020202020204" pitchFamily="34" charset="0"/>
              </a:rPr>
              <a:t>cultured within a solution composed of synthetic groundwater, glucose, and uranyl </a:t>
            </a:r>
            <a:r>
              <a:rPr lang="en-US" sz="2000" dirty="0" smtClean="0">
                <a:solidFill>
                  <a:srgbClr val="002D62"/>
                </a:solidFill>
                <a:latin typeface="Arial" panose="020B0604020202020204" pitchFamily="34" charset="0"/>
                <a:cs typeface="Arial" panose="020B0604020202020204" pitchFamily="34" charset="0"/>
              </a:rPr>
              <a:t>acetate</a:t>
            </a:r>
            <a:endParaRPr lang="en-US" sz="2000" dirty="0">
              <a:solidFill>
                <a:srgbClr val="002D62"/>
              </a:solidFill>
              <a:latin typeface="Arial" panose="020B0604020202020204" pitchFamily="34" charset="0"/>
              <a:cs typeface="Arial" panose="020B0604020202020204" pitchFamily="34" charset="0"/>
            </a:endParaRPr>
          </a:p>
          <a:p>
            <a:pPr marL="742950" lvl="1" indent="-285750">
              <a:lnSpc>
                <a:spcPct val="80000"/>
              </a:lnSpc>
              <a:spcBef>
                <a:spcPct val="20000"/>
              </a:spcBef>
              <a:buFont typeface="Arial" pitchFamily="34" charset="0"/>
              <a:buChar char="–"/>
              <a:defRPr/>
            </a:pPr>
            <a:endParaRPr lang="en-US" sz="2000" dirty="0">
              <a:solidFill>
                <a:srgbClr val="002D62"/>
              </a:solidFill>
              <a:latin typeface="Arial" panose="020B0604020202020204" pitchFamily="34" charset="0"/>
              <a:cs typeface="Arial" panose="020B0604020202020204" pitchFamily="34" charset="0"/>
            </a:endParaRPr>
          </a:p>
          <a:p>
            <a:pPr marL="342900" lvl="0" indent="-342900">
              <a:lnSpc>
                <a:spcPct val="80000"/>
              </a:lnSpc>
              <a:buFont typeface="Arial" pitchFamily="34" charset="0"/>
              <a:buChar char="•"/>
              <a:defRPr/>
            </a:pPr>
            <a:endParaRPr lang="en-US" sz="2100" dirty="0">
              <a:solidFill>
                <a:srgbClr val="002060"/>
              </a:solidFill>
            </a:endParaRPr>
          </a:p>
          <a:p>
            <a:pPr marL="342900" lvl="0" indent="-342900">
              <a:lnSpc>
                <a:spcPct val="80000"/>
              </a:lnSpc>
              <a:buFont typeface="Arial" pitchFamily="34" charset="0"/>
              <a:buChar char="•"/>
              <a:defRPr/>
            </a:pPr>
            <a:endParaRPr kumimoji="0" lang="en-US" sz="2100" b="0" i="0" u="none" strike="noStrike" kern="1200" cap="none" spc="0" normalizeH="0" baseline="0" noProof="0" dirty="0" smtClean="0">
              <a:ln>
                <a:noFill/>
              </a:ln>
              <a:solidFill>
                <a:srgbClr val="002D6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3818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914400"/>
            <a:ext cx="6679994" cy="838200"/>
          </a:xfrm>
        </p:spPr>
        <p:txBody>
          <a:bodyPr>
            <a:noAutofit/>
          </a:bodyPr>
          <a:lstStyle/>
          <a:p>
            <a:r>
              <a:rPr lang="en-US" sz="2000" dirty="0" smtClean="0"/>
              <a:t>Geophysical Columns</a:t>
            </a:r>
            <a:br>
              <a:rPr lang="en-US" sz="2000" dirty="0" smtClean="0"/>
            </a:br>
            <a:r>
              <a:rPr lang="en-US" sz="2800" dirty="0"/>
              <a:t>Tasks for FIU Performance Year 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2159282"/>
              </p:ext>
            </p:extLst>
          </p:nvPr>
        </p:nvGraphicFramePr>
        <p:xfrm>
          <a:off x="76200" y="3886201"/>
          <a:ext cx="4565709" cy="1417783"/>
        </p:xfrm>
        <a:graphic>
          <a:graphicData uri="http://schemas.openxmlformats.org/drawingml/2006/table">
            <a:tbl>
              <a:tblPr firstRow="1" firstCol="1" bandRow="1">
                <a:tableStyleId>{5C22544A-7EE6-4342-B048-85BDC9FD1C3A}</a:tableStyleId>
              </a:tblPr>
              <a:tblGrid>
                <a:gridCol w="625954"/>
                <a:gridCol w="678535"/>
                <a:gridCol w="815305"/>
                <a:gridCol w="746414"/>
                <a:gridCol w="849751"/>
                <a:gridCol w="849750"/>
              </a:tblGrid>
              <a:tr h="228599">
                <a:tc>
                  <a:txBody>
                    <a:bodyPr/>
                    <a:lstStyle/>
                    <a:p>
                      <a:pPr marL="0" marR="0" algn="ctr">
                        <a:lnSpc>
                          <a:spcPct val="70000"/>
                        </a:lnSpc>
                        <a:spcBef>
                          <a:spcPts val="0"/>
                        </a:spcBef>
                        <a:spcAft>
                          <a:spcPts val="0"/>
                        </a:spcAft>
                      </a:pPr>
                      <a:r>
                        <a:rPr lang="en-US" sz="1400" b="1" dirty="0">
                          <a:effectLst/>
                        </a:rPr>
                        <a:t>1</a:t>
                      </a:r>
                      <a:endParaRPr lang="en-US" sz="1400" b="1" dirty="0">
                        <a:effectLst/>
                        <a:latin typeface="Times New Roman"/>
                        <a:ea typeface="Times New Roman"/>
                      </a:endParaRPr>
                    </a:p>
                  </a:txBody>
                  <a:tcPr marL="68580" marR="68580" marT="0" marB="0" anchor="ctr"/>
                </a:tc>
                <a:tc>
                  <a:txBody>
                    <a:bodyPr/>
                    <a:lstStyle/>
                    <a:p>
                      <a:pPr marL="0" marR="0" algn="ctr">
                        <a:lnSpc>
                          <a:spcPct val="70000"/>
                        </a:lnSpc>
                        <a:spcBef>
                          <a:spcPts val="0"/>
                        </a:spcBef>
                        <a:spcAft>
                          <a:spcPts val="0"/>
                        </a:spcAft>
                      </a:pPr>
                      <a:r>
                        <a:rPr lang="en-US" sz="1400" b="1" dirty="0">
                          <a:effectLst/>
                        </a:rPr>
                        <a:t>2</a:t>
                      </a:r>
                      <a:endParaRPr lang="en-US" sz="1400" b="1" dirty="0">
                        <a:effectLst/>
                        <a:latin typeface="Times New Roman"/>
                        <a:ea typeface="Times New Roman"/>
                      </a:endParaRPr>
                    </a:p>
                  </a:txBody>
                  <a:tcPr marL="68580" marR="68580" marT="0" marB="0" anchor="ctr"/>
                </a:tc>
                <a:tc>
                  <a:txBody>
                    <a:bodyPr/>
                    <a:lstStyle/>
                    <a:p>
                      <a:pPr marL="0" marR="0" algn="ctr">
                        <a:lnSpc>
                          <a:spcPct val="70000"/>
                        </a:lnSpc>
                        <a:spcBef>
                          <a:spcPts val="0"/>
                        </a:spcBef>
                        <a:spcAft>
                          <a:spcPts val="0"/>
                        </a:spcAft>
                      </a:pPr>
                      <a:r>
                        <a:rPr lang="en-US" sz="1400" b="1" dirty="0">
                          <a:effectLst/>
                        </a:rPr>
                        <a:t>3</a:t>
                      </a:r>
                      <a:endParaRPr lang="en-US" sz="1400" b="1" dirty="0">
                        <a:effectLst/>
                        <a:latin typeface="Times New Roman"/>
                        <a:ea typeface="Times New Roman"/>
                      </a:endParaRPr>
                    </a:p>
                  </a:txBody>
                  <a:tcPr marL="68580" marR="68580" marT="0" marB="0" anchor="ctr"/>
                </a:tc>
                <a:tc>
                  <a:txBody>
                    <a:bodyPr/>
                    <a:lstStyle/>
                    <a:p>
                      <a:pPr marL="0" marR="0" algn="ctr">
                        <a:lnSpc>
                          <a:spcPct val="70000"/>
                        </a:lnSpc>
                        <a:spcBef>
                          <a:spcPts val="0"/>
                        </a:spcBef>
                        <a:spcAft>
                          <a:spcPts val="0"/>
                        </a:spcAft>
                      </a:pPr>
                      <a:r>
                        <a:rPr lang="en-US" sz="1400" b="1" dirty="0">
                          <a:effectLst/>
                        </a:rPr>
                        <a:t>4</a:t>
                      </a:r>
                      <a:endParaRPr lang="en-US" sz="1400" b="1" dirty="0">
                        <a:effectLst/>
                        <a:latin typeface="Times New Roman"/>
                        <a:ea typeface="Times New Roman"/>
                      </a:endParaRPr>
                    </a:p>
                  </a:txBody>
                  <a:tcPr marL="68580" marR="68580" marT="0" marB="0" anchor="ctr"/>
                </a:tc>
                <a:tc>
                  <a:txBody>
                    <a:bodyPr/>
                    <a:lstStyle/>
                    <a:p>
                      <a:pPr marL="0" marR="0" algn="ctr">
                        <a:lnSpc>
                          <a:spcPct val="70000"/>
                        </a:lnSpc>
                        <a:spcBef>
                          <a:spcPts val="0"/>
                        </a:spcBef>
                        <a:spcAft>
                          <a:spcPts val="0"/>
                        </a:spcAft>
                      </a:pPr>
                      <a:r>
                        <a:rPr lang="en-US" sz="1400" b="1" dirty="0">
                          <a:effectLst/>
                        </a:rPr>
                        <a:t>5</a:t>
                      </a:r>
                      <a:endParaRPr lang="en-US" sz="1400" b="1" dirty="0">
                        <a:effectLst/>
                        <a:latin typeface="Times New Roman"/>
                        <a:ea typeface="Times New Roman"/>
                      </a:endParaRPr>
                    </a:p>
                  </a:txBody>
                  <a:tcPr marL="68580" marR="68580" marT="0" marB="0" anchor="ctr"/>
                </a:tc>
                <a:tc>
                  <a:txBody>
                    <a:bodyPr/>
                    <a:lstStyle/>
                    <a:p>
                      <a:pPr marL="0" marR="0" algn="ctr">
                        <a:lnSpc>
                          <a:spcPct val="70000"/>
                        </a:lnSpc>
                        <a:spcBef>
                          <a:spcPts val="0"/>
                        </a:spcBef>
                        <a:spcAft>
                          <a:spcPts val="0"/>
                        </a:spcAft>
                      </a:pPr>
                      <a:r>
                        <a:rPr lang="en-US" sz="1400" b="1" dirty="0">
                          <a:effectLst/>
                        </a:rPr>
                        <a:t>6</a:t>
                      </a:r>
                      <a:endParaRPr lang="en-US" sz="1400" b="1" dirty="0">
                        <a:effectLst/>
                        <a:latin typeface="Times New Roman"/>
                        <a:ea typeface="Times New Roman"/>
                      </a:endParaRPr>
                    </a:p>
                  </a:txBody>
                  <a:tcPr marL="68580" marR="68580" marT="0" marB="0" anchor="ctr"/>
                </a:tc>
              </a:tr>
              <a:tr h="1189184">
                <a:tc>
                  <a:txBody>
                    <a:bodyPr/>
                    <a:lstStyle/>
                    <a:p>
                      <a:pPr marL="0" marR="0" algn="ctr">
                        <a:lnSpc>
                          <a:spcPct val="90000"/>
                        </a:lnSpc>
                        <a:spcBef>
                          <a:spcPts val="0"/>
                        </a:spcBef>
                        <a:spcAft>
                          <a:spcPts val="0"/>
                        </a:spcAft>
                      </a:pPr>
                      <a:r>
                        <a:rPr lang="en-US" sz="1400" b="1" kern="1200" dirty="0" smtClean="0">
                          <a:solidFill>
                            <a:schemeClr val="dk1"/>
                          </a:solidFill>
                          <a:effectLst/>
                          <a:latin typeface="+mn-lt"/>
                          <a:ea typeface="+mn-ea"/>
                          <a:cs typeface="+mn-cs"/>
                        </a:rPr>
                        <a:t>SGW*</a:t>
                      </a:r>
                      <a:endParaRPr lang="en-US" sz="1400" b="1" kern="1200" dirty="0">
                        <a:solidFill>
                          <a:schemeClr val="dk1"/>
                        </a:solidFill>
                        <a:effectLst/>
                        <a:latin typeface="+mn-lt"/>
                        <a:ea typeface="+mn-ea"/>
                        <a:cs typeface="+mn-cs"/>
                      </a:endParaRPr>
                    </a:p>
                  </a:txBody>
                  <a:tcPr marL="68580" marR="68580" marT="0" marB="0" anchor="ctr"/>
                </a:tc>
                <a:tc>
                  <a:txBody>
                    <a:bodyPr/>
                    <a:lstStyle/>
                    <a:p>
                      <a:pPr marL="0" marR="0" algn="ctr">
                        <a:lnSpc>
                          <a:spcPct val="90000"/>
                        </a:lnSpc>
                        <a:spcBef>
                          <a:spcPts val="0"/>
                        </a:spcBef>
                        <a:spcAft>
                          <a:spcPts val="0"/>
                        </a:spcAft>
                      </a:pPr>
                      <a:r>
                        <a:rPr lang="en-US" sz="1400" b="1" dirty="0" smtClean="0">
                          <a:effectLst/>
                        </a:rPr>
                        <a:t>SGW</a:t>
                      </a:r>
                      <a:r>
                        <a:rPr lang="en-US" sz="1400" b="1" baseline="30000" dirty="0" smtClean="0">
                          <a:effectLst/>
                        </a:rPr>
                        <a:t>‡</a:t>
                      </a:r>
                      <a:endParaRPr lang="en-US" sz="1400" b="1" strike="sngStrike" dirty="0">
                        <a:effectLst/>
                        <a:latin typeface="Times New Roman"/>
                        <a:ea typeface="Times New Roman"/>
                      </a:endParaRPr>
                    </a:p>
                  </a:txBody>
                  <a:tcPr marL="68580" marR="68580" marT="0" marB="0" anchor="ctr"/>
                </a:tc>
                <a:tc>
                  <a:txBody>
                    <a:bodyPr/>
                    <a:lstStyle/>
                    <a:p>
                      <a:pPr marL="0" marR="0" algn="ctr">
                        <a:lnSpc>
                          <a:spcPct val="90000"/>
                        </a:lnSpc>
                        <a:spcBef>
                          <a:spcPts val="0"/>
                        </a:spcBef>
                        <a:spcAft>
                          <a:spcPts val="0"/>
                        </a:spcAft>
                      </a:pPr>
                      <a:r>
                        <a:rPr lang="en-US" sz="1400" b="1" dirty="0">
                          <a:effectLst/>
                        </a:rPr>
                        <a:t>SGW </a:t>
                      </a:r>
                      <a:r>
                        <a:rPr lang="en-US" sz="1400" b="1" dirty="0" smtClean="0">
                          <a:effectLst/>
                        </a:rPr>
                        <a:t>*+</a:t>
                      </a:r>
                      <a:endParaRPr lang="en-US" sz="1400" b="1" dirty="0">
                        <a:effectLst/>
                      </a:endParaRPr>
                    </a:p>
                    <a:p>
                      <a:pPr marL="0" marR="0" algn="ctr">
                        <a:lnSpc>
                          <a:spcPct val="90000"/>
                        </a:lnSpc>
                        <a:spcBef>
                          <a:spcPts val="0"/>
                        </a:spcBef>
                        <a:spcAft>
                          <a:spcPts val="0"/>
                        </a:spcAft>
                      </a:pPr>
                      <a:r>
                        <a:rPr lang="en-US" sz="1400" b="1" dirty="0">
                          <a:effectLst/>
                        </a:rPr>
                        <a:t>Glucose</a:t>
                      </a:r>
                      <a:endParaRPr lang="en-US" sz="1400" b="1" dirty="0">
                        <a:effectLst/>
                        <a:latin typeface="Times New Roman"/>
                        <a:ea typeface="Times New Roman"/>
                      </a:endParaRPr>
                    </a:p>
                  </a:txBody>
                  <a:tcPr marL="68580" marR="68580" marT="0" marB="0" anchor="ctr"/>
                </a:tc>
                <a:tc>
                  <a:txBody>
                    <a:bodyPr/>
                    <a:lstStyle/>
                    <a:p>
                      <a:pPr marL="0" marR="0" algn="ctr">
                        <a:lnSpc>
                          <a:spcPct val="90000"/>
                        </a:lnSpc>
                        <a:spcBef>
                          <a:spcPts val="0"/>
                        </a:spcBef>
                        <a:spcAft>
                          <a:spcPts val="0"/>
                        </a:spcAft>
                      </a:pPr>
                      <a:r>
                        <a:rPr lang="en-US" sz="1400" b="1" dirty="0" smtClean="0">
                          <a:effectLst/>
                        </a:rPr>
                        <a:t>SGW</a:t>
                      </a:r>
                      <a:r>
                        <a:rPr lang="en-US" sz="1400" b="1" baseline="30000" dirty="0" smtClean="0">
                          <a:effectLst/>
                        </a:rPr>
                        <a:t>‡</a:t>
                      </a:r>
                      <a:r>
                        <a:rPr lang="en-US" sz="1400" b="1" dirty="0" smtClean="0">
                          <a:effectLst/>
                        </a:rPr>
                        <a:t> +</a:t>
                      </a:r>
                      <a:endParaRPr lang="en-US" sz="1400" b="1" dirty="0">
                        <a:effectLst/>
                      </a:endParaRPr>
                    </a:p>
                    <a:p>
                      <a:pPr marL="0" marR="0" algn="ctr">
                        <a:lnSpc>
                          <a:spcPct val="90000"/>
                        </a:lnSpc>
                        <a:spcBef>
                          <a:spcPts val="0"/>
                        </a:spcBef>
                        <a:spcAft>
                          <a:spcPts val="0"/>
                        </a:spcAft>
                      </a:pPr>
                      <a:r>
                        <a:rPr lang="en-US" sz="1400" b="1" dirty="0">
                          <a:effectLst/>
                        </a:rPr>
                        <a:t>Glucose</a:t>
                      </a:r>
                      <a:endParaRPr lang="en-US" sz="1400" b="1" dirty="0">
                        <a:effectLst/>
                        <a:latin typeface="Times New Roman"/>
                        <a:ea typeface="Times New Roman"/>
                      </a:endParaRPr>
                    </a:p>
                  </a:txBody>
                  <a:tcPr marL="68580" marR="68580" marT="0" marB="0" anchor="ctr"/>
                </a:tc>
                <a:tc>
                  <a:txBody>
                    <a:bodyPr/>
                    <a:lstStyle/>
                    <a:p>
                      <a:pPr marL="0" marR="0" algn="ctr">
                        <a:lnSpc>
                          <a:spcPct val="90000"/>
                        </a:lnSpc>
                        <a:spcBef>
                          <a:spcPts val="0"/>
                        </a:spcBef>
                        <a:spcAft>
                          <a:spcPts val="0"/>
                        </a:spcAft>
                      </a:pPr>
                      <a:r>
                        <a:rPr lang="en-US" sz="1400" b="1" dirty="0" smtClean="0">
                          <a:effectLst/>
                        </a:rPr>
                        <a:t>SGW* +</a:t>
                      </a:r>
                      <a:endParaRPr lang="en-US" sz="1400" b="1" dirty="0">
                        <a:effectLst/>
                      </a:endParaRPr>
                    </a:p>
                    <a:p>
                      <a:pPr marL="0" marR="0" algn="ctr">
                        <a:lnSpc>
                          <a:spcPct val="90000"/>
                        </a:lnSpc>
                        <a:spcBef>
                          <a:spcPts val="0"/>
                        </a:spcBef>
                        <a:spcAft>
                          <a:spcPts val="0"/>
                        </a:spcAft>
                      </a:pPr>
                      <a:r>
                        <a:rPr lang="en-US" sz="1400" b="1" dirty="0">
                          <a:effectLst/>
                        </a:rPr>
                        <a:t>Glucose</a:t>
                      </a:r>
                    </a:p>
                    <a:p>
                      <a:pPr marL="0" marR="0" algn="ctr">
                        <a:lnSpc>
                          <a:spcPct val="90000"/>
                        </a:lnSpc>
                        <a:spcBef>
                          <a:spcPts val="0"/>
                        </a:spcBef>
                        <a:spcAft>
                          <a:spcPts val="0"/>
                        </a:spcAft>
                      </a:pPr>
                      <a:r>
                        <a:rPr lang="en-US" sz="1400" b="1" dirty="0">
                          <a:effectLst/>
                        </a:rPr>
                        <a:t>+</a:t>
                      </a:r>
                    </a:p>
                    <a:p>
                      <a:pPr marL="0" marR="0" algn="ctr">
                        <a:lnSpc>
                          <a:spcPct val="90000"/>
                        </a:lnSpc>
                        <a:spcBef>
                          <a:spcPts val="0"/>
                        </a:spcBef>
                        <a:spcAft>
                          <a:spcPts val="0"/>
                        </a:spcAft>
                      </a:pPr>
                      <a:r>
                        <a:rPr lang="en-US" sz="1400" b="1" dirty="0">
                          <a:effectLst/>
                        </a:rPr>
                        <a:t>Inoculum</a:t>
                      </a:r>
                      <a:endParaRPr lang="en-US" sz="1400" b="1" dirty="0">
                        <a:effectLst/>
                        <a:latin typeface="Times New Roman"/>
                        <a:ea typeface="Times New Roman"/>
                      </a:endParaRPr>
                    </a:p>
                  </a:txBody>
                  <a:tcPr marL="68580" marR="68580" marT="0" marB="0" anchor="ctr"/>
                </a:tc>
                <a:tc>
                  <a:txBody>
                    <a:bodyPr/>
                    <a:lstStyle/>
                    <a:p>
                      <a:pPr marL="0" marR="0" algn="ctr">
                        <a:lnSpc>
                          <a:spcPct val="90000"/>
                        </a:lnSpc>
                        <a:spcBef>
                          <a:spcPts val="0"/>
                        </a:spcBef>
                        <a:spcAft>
                          <a:spcPts val="0"/>
                        </a:spcAft>
                      </a:pPr>
                      <a:r>
                        <a:rPr lang="en-US" sz="1400" b="1" dirty="0" smtClean="0">
                          <a:effectLst/>
                        </a:rPr>
                        <a:t>SGW</a:t>
                      </a:r>
                      <a:r>
                        <a:rPr lang="en-US" sz="1400" b="1" baseline="30000" dirty="0" smtClean="0">
                          <a:effectLst/>
                        </a:rPr>
                        <a:t>‡</a:t>
                      </a:r>
                      <a:r>
                        <a:rPr lang="en-US" sz="1400" b="1" dirty="0" smtClean="0">
                          <a:effectLst/>
                        </a:rPr>
                        <a:t> +</a:t>
                      </a:r>
                      <a:endParaRPr lang="en-US" sz="1400" b="1" dirty="0">
                        <a:effectLst/>
                      </a:endParaRPr>
                    </a:p>
                    <a:p>
                      <a:pPr marL="0" marR="0" algn="ctr">
                        <a:lnSpc>
                          <a:spcPct val="90000"/>
                        </a:lnSpc>
                        <a:spcBef>
                          <a:spcPts val="0"/>
                        </a:spcBef>
                        <a:spcAft>
                          <a:spcPts val="0"/>
                        </a:spcAft>
                      </a:pPr>
                      <a:r>
                        <a:rPr lang="en-US" sz="1400" b="1" dirty="0">
                          <a:effectLst/>
                        </a:rPr>
                        <a:t>Glucose</a:t>
                      </a:r>
                    </a:p>
                    <a:p>
                      <a:pPr marL="0" marR="0" algn="ctr">
                        <a:lnSpc>
                          <a:spcPct val="90000"/>
                        </a:lnSpc>
                        <a:spcBef>
                          <a:spcPts val="0"/>
                        </a:spcBef>
                        <a:spcAft>
                          <a:spcPts val="0"/>
                        </a:spcAft>
                      </a:pPr>
                      <a:r>
                        <a:rPr lang="en-US" sz="1400" b="1" dirty="0">
                          <a:effectLst/>
                        </a:rPr>
                        <a:t>+</a:t>
                      </a:r>
                    </a:p>
                    <a:p>
                      <a:pPr marL="0" marR="0" algn="ctr">
                        <a:lnSpc>
                          <a:spcPct val="90000"/>
                        </a:lnSpc>
                        <a:spcBef>
                          <a:spcPts val="0"/>
                        </a:spcBef>
                        <a:spcAft>
                          <a:spcPts val="0"/>
                        </a:spcAft>
                      </a:pPr>
                      <a:r>
                        <a:rPr lang="en-US" sz="1400" b="1" dirty="0">
                          <a:effectLst/>
                        </a:rPr>
                        <a:t>Inoculum</a:t>
                      </a:r>
                      <a:endParaRPr lang="en-US" sz="1400" b="1" dirty="0">
                        <a:effectLst/>
                        <a:latin typeface="Times New Roman"/>
                        <a:ea typeface="Times New Roman"/>
                      </a:endParaRPr>
                    </a:p>
                  </a:txBody>
                  <a:tcPr marL="68580" marR="68580" marT="0" marB="0" anchor="ctr"/>
                </a:tc>
              </a:tr>
            </a:tbl>
          </a:graphicData>
        </a:graphic>
      </p:graphicFrame>
      <p:sp>
        <p:nvSpPr>
          <p:cNvPr id="5" name="Rectangle 1"/>
          <p:cNvSpPr>
            <a:spLocks noChangeArrowheads="1"/>
          </p:cNvSpPr>
          <p:nvPr/>
        </p:nvSpPr>
        <p:spPr bwMode="auto">
          <a:xfrm>
            <a:off x="0" y="1905000"/>
            <a:ext cx="889057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Continue </a:t>
            </a:r>
            <a:r>
              <a:rPr kumimoji="0" lang="en-US" altLang="en-US" sz="24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sampling </a:t>
            </a:r>
            <a:r>
              <a:rPr kumimoji="0" lang="en-US" altLang="en-US" sz="24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of one-dimensional columns.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Inoculate columns will microbes and monitor over time using geochemical, microbiological, and SIP analyses.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smtClean="0">
                <a:ln>
                  <a:noFill/>
                </a:ln>
                <a:solidFill>
                  <a:srgbClr val="002060"/>
                </a:solidFill>
                <a:effectLst/>
                <a:latin typeface="Arial" pitchFamily="34" charset="0"/>
                <a:ea typeface="Calibri" pitchFamily="34" charset="0"/>
                <a:cs typeface="Arial" pitchFamily="34" charset="0"/>
              </a:rPr>
              <a:t>Matrix for column experiments:	</a:t>
            </a:r>
            <a:endParaRPr kumimoji="0" lang="en-US" altLang="en-US" sz="2400" b="0" i="0" u="none" strike="noStrike" cap="none" normalizeH="0" baseline="0" dirty="0" smtClean="0">
              <a:ln>
                <a:noFill/>
              </a:ln>
              <a:solidFill>
                <a:srgbClr val="002060"/>
              </a:solidFill>
              <a:effectLst/>
              <a:latin typeface="Arial" pitchFamily="34" charset="0"/>
              <a:cs typeface="Arial" pitchFamily="34" charset="0"/>
            </a:endParaRPr>
          </a:p>
        </p:txBody>
      </p:sp>
      <p:sp>
        <p:nvSpPr>
          <p:cNvPr id="6" name="Rectangle 5"/>
          <p:cNvSpPr/>
          <p:nvPr/>
        </p:nvSpPr>
        <p:spPr>
          <a:xfrm>
            <a:off x="990600" y="5376446"/>
            <a:ext cx="2408032" cy="338554"/>
          </a:xfrm>
          <a:prstGeom prst="rect">
            <a:avLst/>
          </a:prstGeom>
        </p:spPr>
        <p:txBody>
          <a:bodyPr wrap="none">
            <a:spAutoFit/>
          </a:bodyPr>
          <a:lstStyle/>
          <a:p>
            <a:pPr lvl="0" eaLnBrk="0" fontAlgn="base" hangingPunct="0">
              <a:spcBef>
                <a:spcPct val="0"/>
              </a:spcBef>
              <a:spcAft>
                <a:spcPct val="0"/>
              </a:spcAft>
            </a:pPr>
            <a:r>
              <a:rPr lang="en-US" altLang="en-US" sz="1600" dirty="0" smtClean="0">
                <a:solidFill>
                  <a:prstClr val="black"/>
                </a:solidFill>
                <a:latin typeface="Arial" pitchFamily="34" charset="0"/>
                <a:ea typeface="Calibri" pitchFamily="34" charset="0"/>
                <a:cs typeface="Arial" pitchFamily="34" charset="0"/>
              </a:rPr>
              <a:t>*No </a:t>
            </a:r>
            <a:r>
              <a:rPr lang="en-US" altLang="en-US" sz="1600" dirty="0">
                <a:solidFill>
                  <a:prstClr val="black"/>
                </a:solidFill>
                <a:latin typeface="Arial" pitchFamily="34" charset="0"/>
                <a:ea typeface="Calibri" pitchFamily="34" charset="0"/>
                <a:cs typeface="Arial" pitchFamily="34" charset="0"/>
              </a:rPr>
              <a:t>HCO</a:t>
            </a:r>
            <a:r>
              <a:rPr lang="en-US" altLang="en-US" sz="1600" baseline="-30000" dirty="0">
                <a:solidFill>
                  <a:prstClr val="black"/>
                </a:solidFill>
                <a:latin typeface="Arial" pitchFamily="34" charset="0"/>
                <a:ea typeface="Calibri" pitchFamily="34" charset="0"/>
                <a:cs typeface="Arial" pitchFamily="34" charset="0"/>
              </a:rPr>
              <a:t>3</a:t>
            </a:r>
            <a:r>
              <a:rPr lang="en-US" altLang="en-US" sz="1600" dirty="0">
                <a:solidFill>
                  <a:prstClr val="black"/>
                </a:solidFill>
                <a:latin typeface="Arial" pitchFamily="34" charset="0"/>
                <a:ea typeface="Calibri" pitchFamily="34" charset="0"/>
                <a:cs typeface="Arial" pitchFamily="34" charset="0"/>
              </a:rPr>
              <a:t>, </a:t>
            </a:r>
            <a:r>
              <a:rPr lang="en-US" altLang="en-US" sz="1600" baseline="30000" dirty="0" smtClean="0">
                <a:solidFill>
                  <a:prstClr val="black"/>
                </a:solidFill>
                <a:latin typeface="Arial" pitchFamily="34" charset="0"/>
                <a:ea typeface="Calibri" pitchFamily="34" charset="0"/>
                <a:cs typeface="Arial" pitchFamily="34" charset="0"/>
              </a:rPr>
              <a:t>‡</a:t>
            </a:r>
            <a:r>
              <a:rPr lang="en-US" altLang="en-US" sz="1600" dirty="0" smtClean="0">
                <a:solidFill>
                  <a:prstClr val="black"/>
                </a:solidFill>
                <a:latin typeface="Arial" pitchFamily="34" charset="0"/>
                <a:ea typeface="Calibri" pitchFamily="34" charset="0"/>
                <a:cs typeface="Arial" pitchFamily="34" charset="0"/>
              </a:rPr>
              <a:t>3 </a:t>
            </a:r>
            <a:r>
              <a:rPr lang="en-US" altLang="en-US" sz="1600" dirty="0" err="1">
                <a:solidFill>
                  <a:prstClr val="black"/>
                </a:solidFill>
                <a:latin typeface="Arial" pitchFamily="34" charset="0"/>
                <a:ea typeface="Calibri" pitchFamily="34" charset="0"/>
                <a:cs typeface="Arial" pitchFamily="34" charset="0"/>
              </a:rPr>
              <a:t>mM</a:t>
            </a:r>
            <a:r>
              <a:rPr lang="en-US" altLang="en-US" sz="1600" dirty="0">
                <a:solidFill>
                  <a:prstClr val="black"/>
                </a:solidFill>
                <a:latin typeface="Arial" pitchFamily="34" charset="0"/>
                <a:ea typeface="Calibri" pitchFamily="34" charset="0"/>
                <a:cs typeface="Arial" pitchFamily="34" charset="0"/>
              </a:rPr>
              <a:t> HCO</a:t>
            </a:r>
            <a:r>
              <a:rPr lang="en-US" altLang="en-US" sz="1600" baseline="-30000" dirty="0">
                <a:solidFill>
                  <a:prstClr val="black"/>
                </a:solidFill>
                <a:latin typeface="Arial" pitchFamily="34" charset="0"/>
                <a:ea typeface="Calibri" pitchFamily="34" charset="0"/>
                <a:cs typeface="Arial" pitchFamily="34" charset="0"/>
              </a:rPr>
              <a:t>3</a:t>
            </a:r>
            <a:endParaRPr lang="en-US" altLang="en-US" sz="1600" dirty="0">
              <a:solidFill>
                <a:prstClr val="black"/>
              </a:solidFill>
              <a:latin typeface="Arial" pitchFamily="34" charset="0"/>
              <a:cs typeface="Arial" pitchFamily="34" charset="0"/>
            </a:endParaRPr>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025" y="3657600"/>
            <a:ext cx="4398168"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681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524000"/>
            <a:ext cx="7772400" cy="3962400"/>
          </a:xfrm>
        </p:spPr>
        <p:txBody>
          <a:bodyPr>
            <a:normAutofit/>
          </a:bodyPr>
          <a:lstStyle/>
          <a:p>
            <a:r>
              <a:rPr lang="en-US" sz="3600" dirty="0" smtClean="0"/>
              <a:t>FIU </a:t>
            </a:r>
            <a:r>
              <a:rPr lang="en-US" sz="3600" dirty="0"/>
              <a:t>Project </a:t>
            </a:r>
            <a:r>
              <a:rPr lang="en-US" sz="3600" dirty="0" smtClean="0"/>
              <a:t>2</a:t>
            </a:r>
            <a:r>
              <a:rPr lang="en-US" sz="3200" dirty="0" smtClean="0"/>
              <a:t/>
            </a:r>
            <a:br>
              <a:rPr lang="en-US" sz="3200" dirty="0" smtClean="0"/>
            </a:br>
            <a:r>
              <a:rPr lang="en-US" sz="3200" dirty="0" smtClean="0"/>
              <a:t> </a:t>
            </a:r>
            <a:br>
              <a:rPr lang="en-US" sz="3200" dirty="0" smtClean="0"/>
            </a:br>
            <a:r>
              <a:rPr lang="en-US" sz="3200" dirty="0" smtClean="0"/>
              <a:t/>
            </a:r>
            <a:br>
              <a:rPr lang="en-US" sz="3200" dirty="0" smtClean="0"/>
            </a:br>
            <a:r>
              <a:rPr lang="en-US" sz="3200" dirty="0"/>
              <a:t>Environmental Remediation Science &amp; Technology  </a:t>
            </a:r>
          </a:p>
        </p:txBody>
      </p:sp>
    </p:spTree>
    <p:extLst>
      <p:ext uri="{BB962C8B-B14F-4D97-AF65-F5344CB8AC3E}">
        <p14:creationId xmlns:p14="http://schemas.microsoft.com/office/powerpoint/2010/main" val="3419670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447800"/>
            <a:ext cx="8229600" cy="1981200"/>
          </a:xfrm>
        </p:spPr>
        <p:txBody>
          <a:bodyPr>
            <a:noAutofit/>
          </a:bodyPr>
          <a:lstStyle/>
          <a:p>
            <a:r>
              <a:rPr lang="en-US" sz="3600" b="0" baseline="30000" dirty="0" smtClean="0">
                <a:solidFill>
                  <a:srgbClr val="FF0000"/>
                </a:solidFill>
              </a:rPr>
              <a:t>New Task</a:t>
            </a:r>
            <a:r>
              <a:rPr lang="en-US" sz="3600" b="0" baseline="30000" dirty="0" smtClean="0"/>
              <a:t> </a:t>
            </a:r>
            <a:r>
              <a:rPr lang="en-US" sz="2800" dirty="0" smtClean="0"/>
              <a:t>Technetium Fate and Transport Under Reducing Conditions</a:t>
            </a:r>
            <a:endParaRPr lang="en-US" sz="2800" dirty="0"/>
          </a:p>
        </p:txBody>
      </p:sp>
      <p:sp>
        <p:nvSpPr>
          <p:cNvPr id="5" name="Subtitle 2"/>
          <p:cNvSpPr>
            <a:spLocks noGrp="1"/>
          </p:cNvSpPr>
          <p:nvPr>
            <p:ph type="subTitle" idx="1"/>
          </p:nvPr>
        </p:nvSpPr>
        <p:spPr>
          <a:xfrm>
            <a:off x="1371600" y="3505200"/>
            <a:ext cx="6400800" cy="1752600"/>
          </a:xfrm>
        </p:spPr>
        <p:txBody>
          <a:bodyPr>
            <a:normAutofit/>
          </a:bodyPr>
          <a:lstStyle/>
          <a:p>
            <a:r>
              <a:rPr lang="en-US" sz="2400" dirty="0"/>
              <a:t>Dr. Vasileios </a:t>
            </a:r>
            <a:r>
              <a:rPr lang="en-US" sz="2400" dirty="0" smtClean="0"/>
              <a:t>Anagnostopoulos (FIU-ARC)</a:t>
            </a:r>
          </a:p>
          <a:p>
            <a:r>
              <a:rPr lang="en-US" sz="2400" dirty="0"/>
              <a:t>Dr. Yelena </a:t>
            </a:r>
            <a:r>
              <a:rPr lang="en-US" sz="2400" dirty="0" smtClean="0"/>
              <a:t>Katsenovich (FIU-ARC)</a:t>
            </a:r>
          </a:p>
          <a:p>
            <a:r>
              <a:rPr lang="en-US" sz="2400" dirty="0" smtClean="0"/>
              <a:t>Alejandro Hernandez (FIU-ARC, </a:t>
            </a:r>
            <a:r>
              <a:rPr lang="en-US" sz="2400" i="1" dirty="0" smtClean="0"/>
              <a:t>DOE Fellow</a:t>
            </a:r>
            <a:r>
              <a:rPr lang="en-US" sz="2400" dirty="0" smtClean="0"/>
              <a:t>)</a:t>
            </a:r>
          </a:p>
          <a:p>
            <a:r>
              <a:rPr lang="en-US" sz="2400" dirty="0" err="1" smtClean="0"/>
              <a:t>Dr.Nik</a:t>
            </a:r>
            <a:r>
              <a:rPr lang="en-US" sz="2400" dirty="0" smtClean="0"/>
              <a:t> </a:t>
            </a:r>
            <a:r>
              <a:rPr lang="en-US" sz="2400" dirty="0" err="1" smtClean="0"/>
              <a:t>Qafoku</a:t>
            </a:r>
            <a:r>
              <a:rPr lang="en-US" sz="2400" dirty="0" smtClean="0"/>
              <a:t> (PNNL)</a:t>
            </a:r>
          </a:p>
        </p:txBody>
      </p:sp>
    </p:spTree>
    <p:extLst>
      <p:ext uri="{BB962C8B-B14F-4D97-AF65-F5344CB8AC3E}">
        <p14:creationId xmlns:p14="http://schemas.microsoft.com/office/powerpoint/2010/main" val="11418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1219200" y="762000"/>
            <a:ext cx="6679994" cy="990600"/>
          </a:xfrm>
          <a:prstGeom prst="rect">
            <a:avLst/>
          </a:prstGeom>
        </p:spPr>
        <p:txBody>
          <a:bodyPr vert="horz" lIns="91440" tIns="45720" rIns="91440" bIns="45720" rtlCol="0" anchor="ctr">
            <a:normAutofit/>
          </a:bodyPr>
          <a:lstStyle>
            <a:defPPr>
              <a:defRPr lang="en-US"/>
            </a:defPPr>
            <a:lvl1pPr algn="ctr">
              <a:spcBef>
                <a:spcPct val="0"/>
              </a:spcBef>
              <a:buNone/>
              <a:defRPr sz="3200" b="1">
                <a:solidFill>
                  <a:srgbClr val="002D62"/>
                </a:solidFill>
                <a:effectLst/>
                <a:latin typeface="Arial" panose="020B0604020202020204" pitchFamily="34" charset="0"/>
                <a:cs typeface="Arial" panose="020B0604020202020204" pitchFamily="34" charset="0"/>
              </a:defRPr>
            </a:lvl1pPr>
          </a:lstStyle>
          <a:p>
            <a:r>
              <a:rPr lang="en-US" sz="2800" dirty="0"/>
              <a:t>Contaminant Fate and Transport </a:t>
            </a:r>
            <a:r>
              <a:rPr lang="en-US" sz="2800" dirty="0" smtClean="0"/>
              <a:t>Under </a:t>
            </a:r>
            <a:r>
              <a:rPr lang="en-US" sz="2800" dirty="0"/>
              <a:t>Reducing Conditions</a:t>
            </a:r>
          </a:p>
        </p:txBody>
      </p:sp>
      <p:sp>
        <p:nvSpPr>
          <p:cNvPr id="4" name="TextBox 3"/>
          <p:cNvSpPr txBox="1"/>
          <p:nvPr/>
        </p:nvSpPr>
        <p:spPr>
          <a:xfrm>
            <a:off x="208722" y="3505200"/>
            <a:ext cx="8630478" cy="3216265"/>
          </a:xfrm>
          <a:prstGeom prst="rect">
            <a:avLst/>
          </a:prstGeom>
          <a:noFill/>
        </p:spPr>
        <p:txBody>
          <a:bodyPr wrap="square" rtlCol="0">
            <a:spAutoFit/>
          </a:bodyPr>
          <a:lstStyle/>
          <a:p>
            <a:pPr algn="just"/>
            <a:r>
              <a:rPr lang="en-US" sz="2000" b="1" dirty="0" smtClean="0">
                <a:solidFill>
                  <a:srgbClr val="002D62"/>
                </a:solidFill>
                <a:latin typeface="Arial" panose="020B0604020202020204" pitchFamily="34" charset="0"/>
                <a:cs typeface="Arial" panose="020B0604020202020204" pitchFamily="34" charset="0"/>
              </a:rPr>
              <a:t>Goals</a:t>
            </a:r>
          </a:p>
          <a:p>
            <a:pPr marL="285750" indent="-285750" algn="just">
              <a:spcAft>
                <a:spcPts val="1200"/>
              </a:spcAft>
              <a:buFont typeface="Arial" panose="020B0604020202020204" pitchFamily="34" charset="0"/>
              <a:buChar char="•"/>
            </a:pPr>
            <a:r>
              <a:rPr lang="en-US" dirty="0" smtClean="0">
                <a:solidFill>
                  <a:srgbClr val="002D62"/>
                </a:solidFill>
                <a:latin typeface="Arial" panose="020B0604020202020204" pitchFamily="34" charset="0"/>
                <a:cs typeface="Arial" panose="020B0604020202020204" pitchFamily="34" charset="0"/>
              </a:rPr>
              <a:t>Investigate the behavior of Tc under </a:t>
            </a:r>
            <a:r>
              <a:rPr lang="en-US" dirty="0">
                <a:solidFill>
                  <a:srgbClr val="002D62"/>
                </a:solidFill>
                <a:latin typeface="Arial" panose="020B0604020202020204" pitchFamily="34" charset="0"/>
                <a:cs typeface="Arial" panose="020B0604020202020204" pitchFamily="34" charset="0"/>
              </a:rPr>
              <a:t>conditions related to the Hanford </a:t>
            </a:r>
            <a:r>
              <a:rPr lang="en-US" dirty="0" smtClean="0">
                <a:solidFill>
                  <a:srgbClr val="002D62"/>
                </a:solidFill>
                <a:latin typeface="Arial" panose="020B0604020202020204" pitchFamily="34" charset="0"/>
                <a:cs typeface="Arial" panose="020B0604020202020204" pitchFamily="34" charset="0"/>
              </a:rPr>
              <a:t>Site (in the presence of bicarbonates and under reducing conditions) </a:t>
            </a:r>
            <a:r>
              <a:rPr lang="en-US" dirty="0">
                <a:solidFill>
                  <a:srgbClr val="002D62"/>
                </a:solidFill>
                <a:latin typeface="Arial" panose="020B0604020202020204" pitchFamily="34" charset="0"/>
                <a:cs typeface="Arial" panose="020B0604020202020204" pitchFamily="34" charset="0"/>
              </a:rPr>
              <a:t>and </a:t>
            </a:r>
            <a:r>
              <a:rPr lang="en-US" dirty="0" smtClean="0">
                <a:solidFill>
                  <a:srgbClr val="002D62"/>
                </a:solidFill>
                <a:latin typeface="Arial" panose="020B0604020202020204" pitchFamily="34" charset="0"/>
                <a:cs typeface="Arial" panose="020B0604020202020204" pitchFamily="34" charset="0"/>
              </a:rPr>
              <a:t>examine </a:t>
            </a:r>
            <a:r>
              <a:rPr lang="en-US" dirty="0">
                <a:solidFill>
                  <a:srgbClr val="002D62"/>
                </a:solidFill>
                <a:latin typeface="Arial" panose="020B0604020202020204" pitchFamily="34" charset="0"/>
                <a:cs typeface="Arial" panose="020B0604020202020204" pitchFamily="34" charset="0"/>
              </a:rPr>
              <a:t>their partitioning between the aqueous phase and actual Hanford </a:t>
            </a:r>
            <a:r>
              <a:rPr lang="en-US" dirty="0" smtClean="0">
                <a:solidFill>
                  <a:srgbClr val="002D62"/>
                </a:solidFill>
                <a:latin typeface="Arial" panose="020B0604020202020204" pitchFamily="34" charset="0"/>
                <a:cs typeface="Arial" panose="020B0604020202020204" pitchFamily="34" charset="0"/>
              </a:rPr>
              <a:t>soil.</a:t>
            </a:r>
          </a:p>
          <a:p>
            <a:pPr marL="285750" indent="-285750" algn="just">
              <a:buFont typeface="Arial" panose="020B0604020202020204" pitchFamily="34" charset="0"/>
              <a:buChar char="•"/>
            </a:pPr>
            <a:r>
              <a:rPr lang="en-US" dirty="0">
                <a:solidFill>
                  <a:srgbClr val="002D62"/>
                </a:solidFill>
                <a:latin typeface="Arial" panose="020B0604020202020204" pitchFamily="34" charset="0"/>
                <a:cs typeface="Arial" panose="020B0604020202020204" pitchFamily="34" charset="0"/>
              </a:rPr>
              <a:t>Investigate the potential re-mobilization of prior immobilized Tc(IV) as an effect of bicarbonate concentration. </a:t>
            </a:r>
          </a:p>
          <a:p>
            <a:pPr algn="just">
              <a:spcAft>
                <a:spcPts val="1200"/>
              </a:spcAft>
            </a:pPr>
            <a:endParaRPr lang="en-US" sz="1600" dirty="0" smtClean="0">
              <a:solidFill>
                <a:srgbClr val="002D62"/>
              </a:solidFill>
              <a:latin typeface="Arial" panose="020B0604020202020204" pitchFamily="34" charset="0"/>
              <a:cs typeface="Arial" panose="020B0604020202020204" pitchFamily="34" charset="0"/>
            </a:endParaRPr>
          </a:p>
          <a:p>
            <a:pPr algn="ctr">
              <a:spcAft>
                <a:spcPts val="1200"/>
              </a:spcAft>
            </a:pPr>
            <a:r>
              <a:rPr lang="en-US" sz="1900" b="1" dirty="0" smtClean="0">
                <a:solidFill>
                  <a:srgbClr val="002D62"/>
                </a:solidFill>
                <a:latin typeface="Arial" panose="020B0604020202020204" pitchFamily="34" charset="0"/>
                <a:cs typeface="Arial" panose="020B0604020202020204" pitchFamily="34" charset="0"/>
              </a:rPr>
              <a:t>Will prior immobilized Tc(IV) re-enter </a:t>
            </a:r>
            <a:r>
              <a:rPr lang="en-US" sz="1900" b="1" dirty="0">
                <a:solidFill>
                  <a:srgbClr val="002D62"/>
                </a:solidFill>
                <a:latin typeface="Arial" panose="020B0604020202020204" pitchFamily="34" charset="0"/>
                <a:cs typeface="Arial" panose="020B0604020202020204" pitchFamily="34" charset="0"/>
              </a:rPr>
              <a:t>the aqueous phase due to the presence of </a:t>
            </a:r>
            <a:r>
              <a:rPr lang="en-US" sz="1900" b="1" dirty="0" smtClean="0">
                <a:solidFill>
                  <a:srgbClr val="002D62"/>
                </a:solidFill>
                <a:latin typeface="Arial" panose="020B0604020202020204" pitchFamily="34" charset="0"/>
                <a:cs typeface="Arial" panose="020B0604020202020204" pitchFamily="34" charset="0"/>
              </a:rPr>
              <a:t>bicarbonates? If </a:t>
            </a:r>
            <a:r>
              <a:rPr lang="en-US" sz="1900" b="1" dirty="0">
                <a:solidFill>
                  <a:srgbClr val="002D62"/>
                </a:solidFill>
                <a:latin typeface="Arial" panose="020B0604020202020204" pitchFamily="34" charset="0"/>
                <a:cs typeface="Arial" panose="020B0604020202020204" pitchFamily="34" charset="0"/>
              </a:rPr>
              <a:t>so, </a:t>
            </a:r>
            <a:r>
              <a:rPr lang="en-US" sz="1900" b="1" dirty="0" smtClean="0">
                <a:solidFill>
                  <a:srgbClr val="002D62"/>
                </a:solidFill>
                <a:latin typeface="Arial" panose="020B0604020202020204" pitchFamily="34" charset="0"/>
                <a:cs typeface="Arial" panose="020B0604020202020204" pitchFamily="34" charset="0"/>
              </a:rPr>
              <a:t>in what range of bicarbonate concentration?</a:t>
            </a:r>
            <a:endParaRPr lang="en-US" sz="1900" b="1" u="sng" dirty="0" smtClean="0">
              <a:solidFill>
                <a:srgbClr val="002D62"/>
              </a:solidFill>
              <a:latin typeface="Arial" panose="020B0604020202020204" pitchFamily="34" charset="0"/>
              <a:cs typeface="Arial" panose="020B0604020202020204" pitchFamily="34" charset="0"/>
            </a:endParaRPr>
          </a:p>
        </p:txBody>
      </p:sp>
      <p:sp>
        <p:nvSpPr>
          <p:cNvPr id="5" name="Down Arrow 4"/>
          <p:cNvSpPr/>
          <p:nvPr/>
        </p:nvSpPr>
        <p:spPr>
          <a:xfrm>
            <a:off x="4333461" y="5181600"/>
            <a:ext cx="381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p:nvPr/>
        </p:nvPicPr>
        <p:blipFill rotWithShape="1">
          <a:blip r:embed="rId2">
            <a:extLst>
              <a:ext uri="{28A0092B-C50C-407E-A947-70E740481C1C}">
                <a14:useLocalDpi xmlns:a14="http://schemas.microsoft.com/office/drawing/2010/main" val="0"/>
              </a:ext>
            </a:extLst>
          </a:blip>
          <a:srcRect l="9343" t="5926" r="17080" b="27619"/>
          <a:stretch/>
        </p:blipFill>
        <p:spPr bwMode="auto">
          <a:xfrm>
            <a:off x="7795188" y="2149520"/>
            <a:ext cx="1071880" cy="1336040"/>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225287" y="1823348"/>
            <a:ext cx="7391400" cy="2062103"/>
          </a:xfrm>
          <a:prstGeom prst="rect">
            <a:avLst/>
          </a:prstGeom>
          <a:noFill/>
        </p:spPr>
        <p:txBody>
          <a:bodyPr wrap="square" rtlCol="0">
            <a:spAutoFit/>
          </a:bodyPr>
          <a:lstStyle/>
          <a:p>
            <a:pPr algn="just"/>
            <a:r>
              <a:rPr lang="en-US" sz="2000" b="1" dirty="0">
                <a:solidFill>
                  <a:srgbClr val="002D62"/>
                </a:solidFill>
                <a:latin typeface="Arial" panose="020B0604020202020204" pitchFamily="34" charset="0"/>
                <a:cs typeface="Arial" panose="020B0604020202020204" pitchFamily="34" charset="0"/>
              </a:rPr>
              <a:t>Objectives</a:t>
            </a:r>
          </a:p>
          <a:p>
            <a:pPr algn="just">
              <a:spcAft>
                <a:spcPts val="1200"/>
              </a:spcAft>
            </a:pPr>
            <a:r>
              <a:rPr lang="en-US" sz="2000" dirty="0">
                <a:solidFill>
                  <a:srgbClr val="002D62"/>
                </a:solidFill>
                <a:latin typeface="Arial" panose="020B0604020202020204" pitchFamily="34" charset="0"/>
                <a:cs typeface="Arial" panose="020B0604020202020204" pitchFamily="34" charset="0"/>
              </a:rPr>
              <a:t>Investigation on the fate and transport of Tc under reducing conditions in the presence of bicarbonate ions, which are a major ion in the Hanford Site groundwater and pore water </a:t>
            </a:r>
            <a:r>
              <a:rPr lang="en-US" sz="2000" dirty="0" smtClean="0">
                <a:solidFill>
                  <a:srgbClr val="002D62"/>
                </a:solidFill>
                <a:latin typeface="Arial" panose="020B0604020202020204" pitchFamily="34" charset="0"/>
                <a:cs typeface="Arial" panose="020B0604020202020204" pitchFamily="34" charset="0"/>
              </a:rPr>
              <a:t>compositions.</a:t>
            </a:r>
            <a:endParaRPr lang="en-US" sz="2000" dirty="0">
              <a:solidFill>
                <a:srgbClr val="002D62"/>
              </a:solidFill>
              <a:latin typeface="Arial" panose="020B0604020202020204" pitchFamily="34" charset="0"/>
              <a:cs typeface="Arial" panose="020B0604020202020204" pitchFamily="34" charset="0"/>
            </a:endParaRPr>
          </a:p>
          <a:p>
            <a:endParaRPr lang="en-US" dirty="0">
              <a:solidFill>
                <a:prstClr val="black"/>
              </a:solidFill>
            </a:endParaRPr>
          </a:p>
        </p:txBody>
      </p:sp>
      <p:sp>
        <p:nvSpPr>
          <p:cNvPr id="8" name="Rectangle 7"/>
          <p:cNvSpPr/>
          <p:nvPr/>
        </p:nvSpPr>
        <p:spPr>
          <a:xfrm>
            <a:off x="6579580" y="3485560"/>
            <a:ext cx="2564420" cy="369332"/>
          </a:xfrm>
          <a:prstGeom prst="rect">
            <a:avLst/>
          </a:prstGeom>
        </p:spPr>
        <p:txBody>
          <a:bodyPr wrap="none">
            <a:spAutoFit/>
          </a:bodyPr>
          <a:lstStyle/>
          <a:p>
            <a:r>
              <a:rPr lang="en-US" b="1" dirty="0">
                <a:solidFill>
                  <a:prstClr val="black"/>
                </a:solidFill>
              </a:rPr>
              <a:t>Tc(IV) carbonate solution</a:t>
            </a:r>
          </a:p>
        </p:txBody>
      </p:sp>
    </p:spTree>
    <p:extLst>
      <p:ext uri="{BB962C8B-B14F-4D97-AF65-F5344CB8AC3E}">
        <p14:creationId xmlns:p14="http://schemas.microsoft.com/office/powerpoint/2010/main" val="3081506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4292" y="1905000"/>
            <a:ext cx="6295416" cy="2819400"/>
          </a:xfrm>
        </p:spPr>
        <p:txBody>
          <a:bodyPr>
            <a:normAutofit fontScale="90000"/>
          </a:bodyPr>
          <a:lstStyle/>
          <a:p>
            <a:r>
              <a:rPr lang="en-US" dirty="0" smtClean="0"/>
              <a:t>TASK 2</a:t>
            </a:r>
            <a:br>
              <a:rPr lang="en-US" dirty="0" smtClean="0"/>
            </a:br>
            <a:r>
              <a:rPr lang="en-US" dirty="0" smtClean="0"/>
              <a:t>Remediation </a:t>
            </a:r>
            <a:r>
              <a:rPr lang="en-US" dirty="0"/>
              <a:t>Research and Technical Support for Savannah River </a:t>
            </a:r>
            <a:r>
              <a:rPr lang="en-US" dirty="0" smtClean="0"/>
              <a:t>Site</a:t>
            </a:r>
            <a:endParaRPr lang="en-US" dirty="0">
              <a:solidFill>
                <a:srgbClr val="FF0000"/>
              </a:solidFill>
            </a:endParaRPr>
          </a:p>
        </p:txBody>
      </p:sp>
    </p:spTree>
    <p:extLst>
      <p:ext uri="{BB962C8B-B14F-4D97-AF65-F5344CB8AC3E}">
        <p14:creationId xmlns:p14="http://schemas.microsoft.com/office/powerpoint/2010/main" val="160043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t>FIU’s Support for Groundwater Remediation at SRS F/H Area</a:t>
            </a:r>
            <a:endParaRPr lang="en-US" sz="2800" dirty="0"/>
          </a:p>
        </p:txBody>
      </p:sp>
      <p:sp>
        <p:nvSpPr>
          <p:cNvPr id="3" name="Subtitle 2"/>
          <p:cNvSpPr>
            <a:spLocks noGrp="1"/>
          </p:cNvSpPr>
          <p:nvPr>
            <p:ph type="subTitle" idx="1"/>
          </p:nvPr>
        </p:nvSpPr>
        <p:spPr>
          <a:xfrm>
            <a:off x="457200" y="3505200"/>
            <a:ext cx="7848600" cy="1752600"/>
          </a:xfrm>
        </p:spPr>
        <p:txBody>
          <a:bodyPr>
            <a:normAutofit fontScale="92500" lnSpcReduction="10000"/>
          </a:bodyPr>
          <a:lstStyle/>
          <a:p>
            <a:r>
              <a:rPr lang="en-US" sz="2400" dirty="0"/>
              <a:t>Dr. Vasileios </a:t>
            </a:r>
            <a:r>
              <a:rPr lang="en-US" sz="2400" dirty="0" smtClean="0"/>
              <a:t>Anagnostopoulos</a:t>
            </a:r>
          </a:p>
          <a:p>
            <a:r>
              <a:rPr lang="en-US" sz="2400" dirty="0" smtClean="0"/>
              <a:t>Alejandro Hernandez (DOE Fellow)</a:t>
            </a:r>
          </a:p>
          <a:p>
            <a:r>
              <a:rPr lang="en-US" sz="2400" dirty="0" smtClean="0"/>
              <a:t>Christine Wipfli (DOE Fellow)</a:t>
            </a:r>
          </a:p>
          <a:p>
            <a:r>
              <a:rPr lang="en-US" sz="2400" dirty="0" smtClean="0"/>
              <a:t>Awmna Rana (DOE Fellow)</a:t>
            </a:r>
          </a:p>
          <a:p>
            <a:r>
              <a:rPr lang="en-US" sz="2400" dirty="0"/>
              <a:t> </a:t>
            </a:r>
            <a:r>
              <a:rPr lang="en-US" sz="2400" dirty="0" smtClean="0"/>
              <a:t>Dr. Miles Denham (SRNL)</a:t>
            </a:r>
          </a:p>
          <a:p>
            <a:endParaRPr lang="en-US" dirty="0"/>
          </a:p>
        </p:txBody>
      </p:sp>
    </p:spTree>
    <p:extLst>
      <p:ext uri="{BB962C8B-B14F-4D97-AF65-F5344CB8AC3E}">
        <p14:creationId xmlns:p14="http://schemas.microsoft.com/office/powerpoint/2010/main" val="13717896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5"/>
          <p:cNvSpPr>
            <a:spLocks noGrp="1"/>
          </p:cNvSpPr>
          <p:nvPr>
            <p:ph type="body" sz="half" idx="4294967295"/>
          </p:nvPr>
        </p:nvSpPr>
        <p:spPr bwMode="auto">
          <a:xfrm>
            <a:off x="92364" y="1752600"/>
            <a:ext cx="5832185" cy="4876800"/>
          </a:xfrm>
        </p:spPr>
        <p:txBody>
          <a:bodyPr wrap="square" numCol="1" anchor="t" anchorCtr="0" compatLnSpc="1">
            <a:prstTxWarp prst="textNoShape">
              <a:avLst/>
            </a:prstTxWarp>
            <a:normAutofit/>
          </a:bodyPr>
          <a:lstStyle/>
          <a:p>
            <a:pPr marL="457200" lvl="1" indent="0" eaLnBrk="1" hangingPunct="1">
              <a:buNone/>
              <a:defRPr/>
            </a:pPr>
            <a:endParaRPr lang="en-US" sz="2400" dirty="0">
              <a:effectLst/>
            </a:endParaRPr>
          </a:p>
          <a:p>
            <a:pPr marL="685800" lvl="1">
              <a:buFont typeface="Wingdings" panose="05000000000000000000" pitchFamily="2" charset="2"/>
              <a:buChar char="Ø"/>
              <a:defRPr/>
            </a:pPr>
            <a:endParaRPr lang="en-US" sz="2000" dirty="0">
              <a:effectLst/>
            </a:endParaRPr>
          </a:p>
          <a:p>
            <a:pPr eaLnBrk="1" hangingPunct="1">
              <a:defRPr/>
            </a:pPr>
            <a:endParaRPr lang="en-US" altLang="en-US" dirty="0" smtClean="0">
              <a:effectLst/>
              <a:latin typeface="Arial" pitchFamily="34" charset="0"/>
              <a:cs typeface="Arial" pitchFamily="34" charset="0"/>
            </a:endParaRPr>
          </a:p>
          <a:p>
            <a:pPr eaLnBrk="1" hangingPunct="1">
              <a:defRPr/>
            </a:pPr>
            <a:endParaRPr lang="en-US" altLang="en-US" dirty="0" smtClean="0">
              <a:effectLst/>
              <a:latin typeface="Arial" pitchFamily="34" charset="0"/>
              <a:cs typeface="Arial" pitchFamily="34" charset="0"/>
            </a:endParaRPr>
          </a:p>
        </p:txBody>
      </p:sp>
      <p:sp>
        <p:nvSpPr>
          <p:cNvPr id="2" name="TextBox 1"/>
          <p:cNvSpPr txBox="1"/>
          <p:nvPr/>
        </p:nvSpPr>
        <p:spPr>
          <a:xfrm>
            <a:off x="-77694" y="609600"/>
            <a:ext cx="9144000" cy="990601"/>
          </a:xfrm>
          <a:prstGeom prst="rect">
            <a:avLst/>
          </a:prstGeom>
        </p:spPr>
        <p:txBody>
          <a:bodyPr vert="horz" lIns="91440" tIns="45720" rIns="91440" bIns="45720" rtlCol="0" anchor="ctr">
            <a:noAutofit/>
          </a:bodyPr>
          <a:lstStyle>
            <a:defPPr>
              <a:defRPr lang="en-US"/>
            </a:defPPr>
            <a:lvl1pPr algn="ctr">
              <a:spcBef>
                <a:spcPct val="0"/>
              </a:spcBef>
              <a:buNone/>
              <a:defRPr sz="3200" b="1">
                <a:solidFill>
                  <a:srgbClr val="002D62"/>
                </a:solidFill>
                <a:effectLst/>
                <a:latin typeface="Arial" panose="020B0604020202020204" pitchFamily="34" charset="0"/>
                <a:cs typeface="Arial" panose="020B0604020202020204" pitchFamily="34" charset="0"/>
              </a:defRPr>
            </a:lvl1pPr>
          </a:lstStyle>
          <a:p>
            <a:pPr fontAlgn="ctr">
              <a:spcBef>
                <a:spcPts val="0"/>
              </a:spcBef>
            </a:pPr>
            <a:r>
              <a:rPr lang="en-US" sz="2400" dirty="0" smtClean="0"/>
              <a:t>Sodium silicate treatment for the attenuation </a:t>
            </a:r>
          </a:p>
          <a:p>
            <a:pPr fontAlgn="ctr">
              <a:spcBef>
                <a:spcPts val="0"/>
              </a:spcBef>
            </a:pPr>
            <a:r>
              <a:rPr lang="en-US" sz="2400" dirty="0" smtClean="0"/>
              <a:t>of U(VI) at acidic groundwater plumes</a:t>
            </a:r>
            <a:endParaRPr lang="en-US" sz="2400" dirty="0"/>
          </a:p>
        </p:txBody>
      </p:sp>
      <p:sp>
        <p:nvSpPr>
          <p:cNvPr id="14340"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3200">
                <a:solidFill>
                  <a:schemeClr val="bg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ea typeface="MS PGothic" pitchFamily="34" charset="-128"/>
              </a:defRPr>
            </a:lvl9pPr>
          </a:lstStyle>
          <a:p>
            <a:pPr eaLnBrk="1" hangingPunct="1">
              <a:spcBef>
                <a:spcPct val="0"/>
              </a:spcBef>
              <a:buFontTx/>
              <a:buNone/>
            </a:pPr>
            <a:endParaRPr lang="en-US" altLang="en-US" sz="1800">
              <a:solidFill>
                <a:srgbClr val="002D62"/>
              </a:solidFill>
              <a:latin typeface="Arial" pitchFamily="34" charset="0"/>
            </a:endParaRPr>
          </a:p>
        </p:txBody>
      </p:sp>
      <p:sp>
        <p:nvSpPr>
          <p:cNvPr id="14341" name="Rectangle 6"/>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pitchFamily="34" charset="0"/>
              <a:buChar char="•"/>
              <a:defRPr sz="3200">
                <a:solidFill>
                  <a:schemeClr val="bg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bg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bg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bg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bg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ea typeface="MS PGothic" pitchFamily="34" charset="-128"/>
              </a:defRPr>
            </a:lvl9pPr>
          </a:lstStyle>
          <a:p>
            <a:pPr eaLnBrk="1" hangingPunct="1">
              <a:spcBef>
                <a:spcPct val="0"/>
              </a:spcBef>
              <a:buFontTx/>
              <a:buNone/>
            </a:pPr>
            <a:endParaRPr lang="en-US" altLang="en-US" sz="1800">
              <a:solidFill>
                <a:srgbClr val="002D62"/>
              </a:solidFill>
              <a:latin typeface="Arial" pitchFamily="34" charset="0"/>
            </a:endParaRPr>
          </a:p>
        </p:txBody>
      </p:sp>
      <p:sp>
        <p:nvSpPr>
          <p:cNvPr id="4" name="TextBox 3"/>
          <p:cNvSpPr txBox="1"/>
          <p:nvPr/>
        </p:nvSpPr>
        <p:spPr>
          <a:xfrm>
            <a:off x="0" y="1630681"/>
            <a:ext cx="5638800" cy="1661993"/>
          </a:xfrm>
          <a:prstGeom prst="rect">
            <a:avLst/>
          </a:prstGeom>
          <a:noFill/>
        </p:spPr>
        <p:txBody>
          <a:bodyPr wrap="square" rtlCol="0">
            <a:spAutoFit/>
          </a:bodyPr>
          <a:lstStyle/>
          <a:p>
            <a:pPr>
              <a:spcAft>
                <a:spcPts val="1200"/>
              </a:spcAft>
            </a:pPr>
            <a:r>
              <a:rPr lang="en-US" sz="2000" b="1" dirty="0" smtClean="0">
                <a:solidFill>
                  <a:srgbClr val="002D62"/>
                </a:solidFill>
                <a:latin typeface="Arial" panose="020B0604020202020204" pitchFamily="34" charset="0"/>
                <a:cs typeface="Arial" panose="020B0604020202020204" pitchFamily="34" charset="0"/>
              </a:rPr>
              <a:t>Objectives</a:t>
            </a:r>
          </a:p>
          <a:p>
            <a:r>
              <a:rPr lang="en-US" dirty="0" smtClean="0">
                <a:solidFill>
                  <a:srgbClr val="002D62"/>
                </a:solidFill>
              </a:rPr>
              <a:t>Investigate </a:t>
            </a:r>
            <a:r>
              <a:rPr lang="en-US" dirty="0">
                <a:solidFill>
                  <a:srgbClr val="002D62"/>
                </a:solidFill>
              </a:rPr>
              <a:t>the potential use of sodium silicate in order </a:t>
            </a:r>
            <a:r>
              <a:rPr lang="en-US" dirty="0" smtClean="0">
                <a:solidFill>
                  <a:srgbClr val="002D62"/>
                </a:solidFill>
              </a:rPr>
              <a:t>to:</a:t>
            </a:r>
          </a:p>
          <a:p>
            <a:pPr marL="285750" indent="-285750">
              <a:buFont typeface="Arial" panose="020B0604020202020204" pitchFamily="34" charset="0"/>
              <a:buChar char="•"/>
            </a:pPr>
            <a:r>
              <a:rPr lang="en-US" dirty="0" smtClean="0">
                <a:solidFill>
                  <a:srgbClr val="002D62"/>
                </a:solidFill>
              </a:rPr>
              <a:t>Restore </a:t>
            </a:r>
            <a:r>
              <a:rPr lang="en-US" dirty="0">
                <a:solidFill>
                  <a:srgbClr val="002D62"/>
                </a:solidFill>
              </a:rPr>
              <a:t>the alkalinity of the treatment zone (pH </a:t>
            </a:r>
            <a:r>
              <a:rPr lang="en-US" dirty="0" smtClean="0">
                <a:solidFill>
                  <a:srgbClr val="002D62"/>
                </a:solidFill>
              </a:rPr>
              <a:t>3.5)</a:t>
            </a:r>
          </a:p>
          <a:p>
            <a:pPr marL="285750" indent="-285750">
              <a:buFont typeface="Arial" panose="020B0604020202020204" pitchFamily="34" charset="0"/>
              <a:buChar char="•"/>
            </a:pPr>
            <a:r>
              <a:rPr lang="en-US" dirty="0" smtClean="0">
                <a:solidFill>
                  <a:srgbClr val="002D62"/>
                </a:solidFill>
              </a:rPr>
              <a:t>Investigate </a:t>
            </a:r>
            <a:r>
              <a:rPr lang="en-US" dirty="0">
                <a:solidFill>
                  <a:srgbClr val="002D62"/>
                </a:solidFill>
              </a:rPr>
              <a:t>the mechanism of U(VI) removal from the aqueous </a:t>
            </a:r>
            <a:r>
              <a:rPr lang="en-US" dirty="0" smtClean="0">
                <a:solidFill>
                  <a:srgbClr val="002D62"/>
                </a:solidFill>
              </a:rPr>
              <a:t> phase </a:t>
            </a:r>
            <a:r>
              <a:rPr lang="en-US" dirty="0">
                <a:solidFill>
                  <a:srgbClr val="002D62"/>
                </a:solidFill>
              </a:rPr>
              <a:t>through </a:t>
            </a:r>
            <a:r>
              <a:rPr lang="en-US" dirty="0" smtClean="0">
                <a:solidFill>
                  <a:srgbClr val="002D62"/>
                </a:solidFill>
              </a:rPr>
              <a:t>sorption</a:t>
            </a:r>
            <a:endParaRPr lang="en-US" b="1" u="sng" dirty="0" smtClean="0">
              <a:solidFill>
                <a:srgbClr val="002D62"/>
              </a:solidFill>
            </a:endParaRPr>
          </a:p>
        </p:txBody>
      </p:sp>
      <p:sp>
        <p:nvSpPr>
          <p:cNvPr id="6" name="TextBox 5"/>
          <p:cNvSpPr txBox="1"/>
          <p:nvPr/>
        </p:nvSpPr>
        <p:spPr>
          <a:xfrm>
            <a:off x="44689" y="3490079"/>
            <a:ext cx="8899235" cy="2608406"/>
          </a:xfrm>
          <a:prstGeom prst="rect">
            <a:avLst/>
          </a:prstGeom>
          <a:noFill/>
        </p:spPr>
        <p:txBody>
          <a:bodyPr wrap="square" rtlCol="0">
            <a:spAutoFit/>
          </a:bodyPr>
          <a:lstStyle/>
          <a:p>
            <a:r>
              <a:rPr lang="en-US" sz="2000" b="1" dirty="0" smtClean="0">
                <a:solidFill>
                  <a:srgbClr val="002D62"/>
                </a:solidFill>
                <a:latin typeface="Arial" panose="020B0604020202020204" pitchFamily="34" charset="0"/>
                <a:cs typeface="Arial" panose="020B0604020202020204" pitchFamily="34" charset="0"/>
              </a:rPr>
              <a:t>Research highlights</a:t>
            </a:r>
          </a:p>
          <a:p>
            <a:pPr marL="285750" indent="-285750" algn="just">
              <a:spcAft>
                <a:spcPts val="900"/>
              </a:spcAft>
              <a:buFont typeface="Arial" panose="020B0604020202020204" pitchFamily="34" charset="0"/>
              <a:buChar char="•"/>
            </a:pPr>
            <a:r>
              <a:rPr lang="en-US" dirty="0">
                <a:solidFill>
                  <a:srgbClr val="002D62"/>
                </a:solidFill>
              </a:rPr>
              <a:t>Modeled the kinetic behavior of U(VI) retention by pure minerals relevant to SRS F/H </a:t>
            </a:r>
            <a:r>
              <a:rPr lang="en-US" dirty="0" smtClean="0">
                <a:solidFill>
                  <a:srgbClr val="002D62"/>
                </a:solidFill>
              </a:rPr>
              <a:t>area</a:t>
            </a:r>
          </a:p>
          <a:p>
            <a:pPr marL="285750" indent="-285750" algn="just">
              <a:spcAft>
                <a:spcPts val="900"/>
              </a:spcAft>
              <a:buFont typeface="Arial" panose="020B0604020202020204" pitchFamily="34" charset="0"/>
              <a:buChar char="•"/>
            </a:pPr>
            <a:r>
              <a:rPr lang="en-US" dirty="0" smtClean="0">
                <a:solidFill>
                  <a:srgbClr val="002D62"/>
                </a:solidFill>
              </a:rPr>
              <a:t>Elucidated the mechanism of U(VI) retention by SRS soil by examining the dependence of sorption on ionic strength: U(VI</a:t>
            </a:r>
            <a:r>
              <a:rPr lang="en-US" dirty="0">
                <a:solidFill>
                  <a:srgbClr val="002D62"/>
                </a:solidFill>
              </a:rPr>
              <a:t>) is </a:t>
            </a:r>
            <a:r>
              <a:rPr lang="en-US" dirty="0" smtClean="0">
                <a:solidFill>
                  <a:srgbClr val="002D62"/>
                </a:solidFill>
              </a:rPr>
              <a:t>strongly </a:t>
            </a:r>
            <a:r>
              <a:rPr lang="en-US" dirty="0">
                <a:solidFill>
                  <a:srgbClr val="002D62"/>
                </a:solidFill>
              </a:rPr>
              <a:t>bound through inner sphere complexation</a:t>
            </a:r>
          </a:p>
          <a:p>
            <a:pPr marL="285750" indent="-285750" algn="just">
              <a:spcAft>
                <a:spcPts val="300"/>
              </a:spcAft>
              <a:buFont typeface="Arial" panose="020B0604020202020204" pitchFamily="34" charset="0"/>
              <a:buChar char="•"/>
            </a:pPr>
            <a:r>
              <a:rPr lang="en-US" dirty="0" smtClean="0">
                <a:solidFill>
                  <a:srgbClr val="002D62"/>
                </a:solidFill>
              </a:rPr>
              <a:t>Performed sequential extractions (BCR) experiments: U(VI) is in acid soluble form and associated to Fe-oxides</a:t>
            </a:r>
          </a:p>
          <a:p>
            <a:pPr marL="285750" indent="-285750" algn="just">
              <a:spcAft>
                <a:spcPts val="300"/>
              </a:spcAft>
              <a:buFont typeface="Arial" panose="020B0604020202020204" pitchFamily="34" charset="0"/>
              <a:buChar char="•"/>
            </a:pPr>
            <a:r>
              <a:rPr lang="en-US" dirty="0" smtClean="0">
                <a:solidFill>
                  <a:srgbClr val="002D62"/>
                </a:solidFill>
              </a:rPr>
              <a:t>Investigated the role of iron chemistry in the soil: determined </a:t>
            </a:r>
            <a:r>
              <a:rPr lang="en-US" dirty="0">
                <a:solidFill>
                  <a:srgbClr val="002D62"/>
                </a:solidFill>
              </a:rPr>
              <a:t>a </a:t>
            </a:r>
            <a:r>
              <a:rPr lang="en-US" dirty="0" smtClean="0">
                <a:solidFill>
                  <a:srgbClr val="002D62"/>
                </a:solidFill>
              </a:rPr>
              <a:t>positive </a:t>
            </a:r>
            <a:r>
              <a:rPr lang="en-US" dirty="0">
                <a:solidFill>
                  <a:srgbClr val="002D62"/>
                </a:solidFill>
              </a:rPr>
              <a:t>correlation between Fe content </a:t>
            </a:r>
            <a:r>
              <a:rPr lang="en-US" dirty="0" smtClean="0">
                <a:solidFill>
                  <a:srgbClr val="002D62"/>
                </a:solidFill>
              </a:rPr>
              <a:t>in soil and </a:t>
            </a:r>
            <a:r>
              <a:rPr lang="en-US" dirty="0">
                <a:solidFill>
                  <a:srgbClr val="002D62"/>
                </a:solidFill>
              </a:rPr>
              <a:t>U(VI) % </a:t>
            </a:r>
            <a:r>
              <a:rPr lang="en-US" dirty="0" smtClean="0">
                <a:solidFill>
                  <a:srgbClr val="002D62"/>
                </a:solidFill>
              </a:rPr>
              <a:t>remova</a:t>
            </a:r>
            <a:r>
              <a:rPr lang="en-US" dirty="0">
                <a:solidFill>
                  <a:srgbClr val="002D62"/>
                </a:solidFill>
              </a:rPr>
              <a:t>l</a:t>
            </a:r>
            <a:r>
              <a:rPr lang="en-US" dirty="0" smtClean="0">
                <a:solidFill>
                  <a:srgbClr val="002D62"/>
                </a:solidFill>
              </a:rPr>
              <a: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9" y="1676400"/>
            <a:ext cx="3651637" cy="2209800"/>
          </a:xfrm>
          <a:prstGeom prst="rect">
            <a:avLst/>
          </a:prstGeom>
        </p:spPr>
      </p:pic>
      <p:sp>
        <p:nvSpPr>
          <p:cNvPr id="3" name="Rectangle 2"/>
          <p:cNvSpPr/>
          <p:nvPr/>
        </p:nvSpPr>
        <p:spPr>
          <a:xfrm>
            <a:off x="1" y="6106180"/>
            <a:ext cx="9144000" cy="523220"/>
          </a:xfrm>
          <a:prstGeom prst="rect">
            <a:avLst/>
          </a:prstGeom>
          <a:solidFill>
            <a:schemeClr val="bg2"/>
          </a:solidFill>
        </p:spPr>
        <p:txBody>
          <a:bodyPr wrap="square">
            <a:spAutoFit/>
          </a:bodyPr>
          <a:lstStyle/>
          <a:p>
            <a:pPr algn="ctr">
              <a:spcAft>
                <a:spcPts val="300"/>
              </a:spcAft>
            </a:pPr>
            <a:r>
              <a:rPr lang="en-US" sz="1400" b="1" dirty="0">
                <a:solidFill>
                  <a:srgbClr val="002D62"/>
                </a:solidFill>
              </a:rPr>
              <a:t>All the acquired information leads to a better understanding of the U(VI) transport/retention under conditions relevant to SRS and assists in more efficient remediation strategy planning</a:t>
            </a:r>
            <a:endParaRPr lang="en-US" sz="1400" b="1" dirty="0">
              <a:solidFill>
                <a:srgbClr val="002D62"/>
              </a:solidFill>
            </a:endParaRPr>
          </a:p>
        </p:txBody>
      </p:sp>
    </p:spTree>
    <p:extLst>
      <p:ext uri="{BB962C8B-B14F-4D97-AF65-F5344CB8AC3E}">
        <p14:creationId xmlns:p14="http://schemas.microsoft.com/office/powerpoint/2010/main" val="1341903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828799"/>
            <a:ext cx="8305800" cy="4439677"/>
          </a:xfrm>
          <a:prstGeom prst="rect">
            <a:avLst/>
          </a:prstGeom>
        </p:spPr>
        <p:txBody>
          <a:bodyPr wrap="square">
            <a:spAutoFit/>
          </a:bodyPr>
          <a:lstStyle/>
          <a:p>
            <a:pPr>
              <a:spcAft>
                <a:spcPts val="1200"/>
              </a:spcAft>
            </a:pPr>
            <a:r>
              <a:rPr lang="en-US" b="1" dirty="0">
                <a:solidFill>
                  <a:srgbClr val="002D62"/>
                </a:solidFill>
                <a:latin typeface="Arial" panose="020B0604020202020204" pitchFamily="34" charset="0"/>
                <a:cs typeface="Arial" panose="020B0604020202020204" pitchFamily="34" charset="0"/>
              </a:rPr>
              <a:t>Accomplishments</a:t>
            </a:r>
          </a:p>
          <a:p>
            <a:pPr marL="285750" indent="-285750" algn="just">
              <a:spcAft>
                <a:spcPts val="600"/>
              </a:spcAft>
              <a:buFont typeface="Arial" panose="020B0604020202020204" pitchFamily="34" charset="0"/>
              <a:buChar char="•"/>
            </a:pPr>
            <a:r>
              <a:rPr lang="en-US" sz="1600" dirty="0">
                <a:solidFill>
                  <a:srgbClr val="002D62"/>
                </a:solidFill>
                <a:latin typeface="Arial" panose="020B0604020202020204" pitchFamily="34" charset="0"/>
                <a:cs typeface="Arial" panose="020B0604020202020204" pitchFamily="34" charset="0"/>
              </a:rPr>
              <a:t>DOE Fellows </a:t>
            </a:r>
            <a:r>
              <a:rPr lang="en-US" sz="1600" dirty="0" smtClean="0">
                <a:solidFill>
                  <a:srgbClr val="002D62"/>
                </a:solidFill>
                <a:latin typeface="Arial" panose="020B0604020202020204" pitchFamily="34" charset="0"/>
                <a:cs typeface="Arial" panose="020B0604020202020204" pitchFamily="34" charset="0"/>
              </a:rPr>
              <a:t>received </a:t>
            </a:r>
            <a:r>
              <a:rPr lang="en-US" sz="1600" dirty="0">
                <a:solidFill>
                  <a:srgbClr val="002D62"/>
                </a:solidFill>
                <a:latin typeface="Arial" panose="020B0604020202020204" pitchFamily="34" charset="0"/>
                <a:cs typeface="Arial" panose="020B0604020202020204" pitchFamily="34" charset="0"/>
              </a:rPr>
              <a:t>the following awards for their </a:t>
            </a:r>
            <a:r>
              <a:rPr lang="en-US" sz="1600" dirty="0" smtClean="0">
                <a:solidFill>
                  <a:srgbClr val="002D62"/>
                </a:solidFill>
                <a:latin typeface="Arial" panose="020B0604020202020204" pitchFamily="34" charset="0"/>
                <a:cs typeface="Arial" panose="020B0604020202020204" pitchFamily="34" charset="0"/>
              </a:rPr>
              <a:t>research on this task:</a:t>
            </a:r>
          </a:p>
          <a:p>
            <a:pPr marL="288925" algn="just">
              <a:spcAft>
                <a:spcPts val="1200"/>
              </a:spcAft>
            </a:pPr>
            <a:r>
              <a:rPr lang="en-US" sz="1600" b="1" dirty="0" smtClean="0">
                <a:solidFill>
                  <a:srgbClr val="002D62"/>
                </a:solidFill>
                <a:latin typeface="Arial" panose="020B0604020202020204" pitchFamily="34" charset="0"/>
                <a:cs typeface="Arial" panose="020B0604020202020204" pitchFamily="34" charset="0"/>
              </a:rPr>
              <a:t>Alejandro </a:t>
            </a:r>
            <a:r>
              <a:rPr lang="en-US" sz="1600" b="1" dirty="0" smtClean="0">
                <a:solidFill>
                  <a:srgbClr val="002D62"/>
                </a:solidFill>
                <a:latin typeface="Arial" panose="020B0604020202020204" pitchFamily="34" charset="0"/>
                <a:cs typeface="Arial" panose="020B0604020202020204" pitchFamily="34" charset="0"/>
              </a:rPr>
              <a:t>Hernandez </a:t>
            </a:r>
            <a:r>
              <a:rPr lang="en-US" sz="1600" b="1" dirty="0" smtClean="0">
                <a:solidFill>
                  <a:srgbClr val="002D62"/>
                </a:solidFill>
                <a:latin typeface="Arial" panose="020B0604020202020204" pitchFamily="34" charset="0"/>
                <a:cs typeface="Arial" panose="020B0604020202020204" pitchFamily="34" charset="0"/>
              </a:rPr>
              <a:t>	</a:t>
            </a:r>
            <a:r>
              <a:rPr lang="en-US" sz="1600" dirty="0" smtClean="0">
                <a:solidFill>
                  <a:srgbClr val="002D62"/>
                </a:solidFill>
                <a:latin typeface="Arial" panose="020B0604020202020204" pitchFamily="34" charset="0"/>
                <a:cs typeface="Arial" panose="020B0604020202020204" pitchFamily="34" charset="0"/>
              </a:rPr>
              <a:t>ACS </a:t>
            </a:r>
            <a:r>
              <a:rPr lang="en-US" sz="1600" dirty="0">
                <a:solidFill>
                  <a:srgbClr val="002D62"/>
                </a:solidFill>
                <a:latin typeface="Arial" panose="020B0604020202020204" pitchFamily="34" charset="0"/>
                <a:cs typeface="Arial" panose="020B0604020202020204" pitchFamily="34" charset="0"/>
              </a:rPr>
              <a:t>Environmental Chemistry Undergraduate Award </a:t>
            </a:r>
            <a:r>
              <a:rPr lang="en-US" sz="1600" dirty="0" smtClean="0">
                <a:solidFill>
                  <a:srgbClr val="002D62"/>
                </a:solidFill>
                <a:latin typeface="Arial" panose="020B0604020202020204" pitchFamily="34" charset="0"/>
                <a:cs typeface="Arial" panose="020B0604020202020204" pitchFamily="34" charset="0"/>
              </a:rPr>
              <a:t>			</a:t>
            </a:r>
            <a:r>
              <a:rPr lang="en-US" sz="1600" dirty="0" smtClean="0">
                <a:solidFill>
                  <a:srgbClr val="002D62"/>
                </a:solidFill>
                <a:latin typeface="Arial" panose="020B0604020202020204" pitchFamily="34" charset="0"/>
                <a:cs typeface="Arial" panose="020B0604020202020204" pitchFamily="34" charset="0"/>
              </a:rPr>
              <a:t>1</a:t>
            </a:r>
            <a:r>
              <a:rPr lang="en-US" sz="1600" baseline="30000" dirty="0" smtClean="0">
                <a:solidFill>
                  <a:srgbClr val="002D62"/>
                </a:solidFill>
                <a:latin typeface="Arial" panose="020B0604020202020204" pitchFamily="34" charset="0"/>
                <a:cs typeface="Arial" panose="020B0604020202020204" pitchFamily="34" charset="0"/>
              </a:rPr>
              <a:t>st</a:t>
            </a:r>
            <a:r>
              <a:rPr lang="en-US" sz="1600" dirty="0" smtClean="0">
                <a:solidFill>
                  <a:srgbClr val="002D62"/>
                </a:solidFill>
                <a:latin typeface="Arial" panose="020B0604020202020204" pitchFamily="34" charset="0"/>
                <a:cs typeface="Arial" panose="020B0604020202020204" pitchFamily="34" charset="0"/>
              </a:rPr>
              <a:t> </a:t>
            </a:r>
            <a:r>
              <a:rPr lang="en-US" sz="1600" dirty="0">
                <a:solidFill>
                  <a:srgbClr val="002D62"/>
                </a:solidFill>
                <a:latin typeface="Arial" panose="020B0604020202020204" pitchFamily="34" charset="0"/>
                <a:cs typeface="Arial" panose="020B0604020202020204" pitchFamily="34" charset="0"/>
              </a:rPr>
              <a:t>place in Poster Competition, </a:t>
            </a:r>
            <a:r>
              <a:rPr lang="en-US" sz="1600" i="1" dirty="0">
                <a:solidFill>
                  <a:srgbClr val="002D62"/>
                </a:solidFill>
                <a:latin typeface="Arial" panose="020B0604020202020204" pitchFamily="34" charset="0"/>
                <a:cs typeface="Arial" panose="020B0604020202020204" pitchFamily="34" charset="0"/>
              </a:rPr>
              <a:t>4th </a:t>
            </a:r>
            <a:r>
              <a:rPr lang="en-US" sz="1600" i="1" dirty="0" smtClean="0">
                <a:solidFill>
                  <a:srgbClr val="002D62"/>
                </a:solidFill>
                <a:latin typeface="Arial" panose="020B0604020202020204" pitchFamily="34" charset="0"/>
                <a:cs typeface="Arial" panose="020B0604020202020204" pitchFamily="34" charset="0"/>
              </a:rPr>
              <a:t>Annual Life Sciences 			South </a:t>
            </a:r>
            <a:r>
              <a:rPr lang="en-US" sz="1600" i="1" dirty="0">
                <a:solidFill>
                  <a:srgbClr val="002D62"/>
                </a:solidFill>
                <a:latin typeface="Arial" panose="020B0604020202020204" pitchFamily="34" charset="0"/>
                <a:cs typeface="Arial" panose="020B0604020202020204" pitchFamily="34" charset="0"/>
              </a:rPr>
              <a:t>Florida STEM </a:t>
            </a:r>
            <a:r>
              <a:rPr lang="en-US" sz="1600" i="1" dirty="0" smtClean="0">
                <a:solidFill>
                  <a:srgbClr val="002D62"/>
                </a:solidFill>
                <a:latin typeface="Arial" panose="020B0604020202020204" pitchFamily="34" charset="0"/>
                <a:cs typeface="Arial" panose="020B0604020202020204" pitchFamily="34" charset="0"/>
              </a:rPr>
              <a:t>Undergraduate Research Symposium</a:t>
            </a:r>
            <a:endParaRPr lang="en-US" sz="1600" i="1" dirty="0" smtClean="0">
              <a:solidFill>
                <a:srgbClr val="002D62"/>
              </a:solidFill>
              <a:latin typeface="Arial" panose="020B0604020202020204" pitchFamily="34" charset="0"/>
              <a:cs typeface="Arial" panose="020B0604020202020204" pitchFamily="34" charset="0"/>
            </a:endParaRPr>
          </a:p>
          <a:p>
            <a:pPr marL="288925" algn="just">
              <a:spcAft>
                <a:spcPts val="300"/>
              </a:spcAft>
            </a:pPr>
            <a:r>
              <a:rPr lang="en-US" sz="1600" b="1" dirty="0" smtClean="0">
                <a:solidFill>
                  <a:srgbClr val="002D62"/>
                </a:solidFill>
                <a:latin typeface="Arial" panose="020B0604020202020204" pitchFamily="34" charset="0"/>
                <a:cs typeface="Arial" panose="020B0604020202020204" pitchFamily="34" charset="0"/>
              </a:rPr>
              <a:t>Christine </a:t>
            </a:r>
            <a:r>
              <a:rPr lang="en-US" sz="1600" b="1" dirty="0" smtClean="0">
                <a:solidFill>
                  <a:srgbClr val="002D62"/>
                </a:solidFill>
                <a:latin typeface="Arial" panose="020B0604020202020204" pitchFamily="34" charset="0"/>
                <a:cs typeface="Arial" panose="020B0604020202020204" pitchFamily="34" charset="0"/>
              </a:rPr>
              <a:t>Wipfli   </a:t>
            </a:r>
            <a:r>
              <a:rPr lang="en-US" sz="1600" b="1" dirty="0" smtClean="0">
                <a:solidFill>
                  <a:srgbClr val="002D62"/>
                </a:solidFill>
                <a:latin typeface="Arial" panose="020B0604020202020204" pitchFamily="34" charset="0"/>
                <a:cs typeface="Arial" panose="020B0604020202020204" pitchFamily="34" charset="0"/>
              </a:rPr>
              <a:t>	</a:t>
            </a:r>
            <a:r>
              <a:rPr lang="en-US" sz="1600" dirty="0" smtClean="0">
                <a:solidFill>
                  <a:srgbClr val="002D62"/>
                </a:solidFill>
                <a:latin typeface="Arial" panose="020B0604020202020204" pitchFamily="34" charset="0"/>
                <a:cs typeface="Arial" panose="020B0604020202020204" pitchFamily="34" charset="0"/>
              </a:rPr>
              <a:t>1</a:t>
            </a:r>
            <a:r>
              <a:rPr lang="en-US" sz="1600" baseline="30000" dirty="0" smtClean="0">
                <a:solidFill>
                  <a:srgbClr val="002D62"/>
                </a:solidFill>
                <a:latin typeface="Arial" panose="020B0604020202020204" pitchFamily="34" charset="0"/>
                <a:cs typeface="Arial" panose="020B0604020202020204" pitchFamily="34" charset="0"/>
              </a:rPr>
              <a:t>st</a:t>
            </a:r>
            <a:r>
              <a:rPr lang="en-US" sz="1600" dirty="0" smtClean="0">
                <a:solidFill>
                  <a:srgbClr val="002D62"/>
                </a:solidFill>
                <a:latin typeface="Arial" panose="020B0604020202020204" pitchFamily="34" charset="0"/>
                <a:cs typeface="Arial" panose="020B0604020202020204" pitchFamily="34" charset="0"/>
              </a:rPr>
              <a:t> </a:t>
            </a:r>
            <a:r>
              <a:rPr lang="en-US" sz="1600" dirty="0">
                <a:solidFill>
                  <a:srgbClr val="002D62"/>
                </a:solidFill>
                <a:latin typeface="Arial" panose="020B0604020202020204" pitchFamily="34" charset="0"/>
                <a:cs typeface="Arial" panose="020B0604020202020204" pitchFamily="34" charset="0"/>
              </a:rPr>
              <a:t>Place in DOE Fellows Poster </a:t>
            </a:r>
            <a:r>
              <a:rPr lang="en-US" sz="1600" dirty="0" smtClean="0">
                <a:solidFill>
                  <a:srgbClr val="002D62"/>
                </a:solidFill>
                <a:latin typeface="Arial" panose="020B0604020202020204" pitchFamily="34" charset="0"/>
                <a:cs typeface="Arial" panose="020B0604020202020204" pitchFamily="34" charset="0"/>
              </a:rPr>
              <a:t>Competition</a:t>
            </a:r>
          </a:p>
          <a:p>
            <a:pPr algn="just">
              <a:spcAft>
                <a:spcPts val="600"/>
              </a:spcAft>
            </a:pPr>
            <a:r>
              <a:rPr lang="en-US" sz="1600" dirty="0">
                <a:solidFill>
                  <a:srgbClr val="002D62"/>
                </a:solidFill>
                <a:latin typeface="Arial" panose="020B0604020202020204" pitchFamily="34" charset="0"/>
                <a:cs typeface="Arial" panose="020B0604020202020204" pitchFamily="34" charset="0"/>
              </a:rPr>
              <a:t> </a:t>
            </a:r>
            <a:r>
              <a:rPr lang="en-US" sz="1600" dirty="0" smtClean="0">
                <a:solidFill>
                  <a:srgbClr val="002D62"/>
                </a:solidFill>
                <a:latin typeface="Arial" panose="020B0604020202020204" pitchFamily="34" charset="0"/>
                <a:cs typeface="Arial" panose="020B0604020202020204" pitchFamily="34" charset="0"/>
              </a:rPr>
              <a:t>                            </a:t>
            </a:r>
            <a:r>
              <a:rPr lang="en-US" sz="1600" dirty="0" smtClean="0">
                <a:solidFill>
                  <a:srgbClr val="002D62"/>
                </a:solidFill>
                <a:latin typeface="Arial" panose="020B0604020202020204" pitchFamily="34" charset="0"/>
                <a:cs typeface="Arial" panose="020B0604020202020204" pitchFamily="34" charset="0"/>
              </a:rPr>
              <a:t>		Best </a:t>
            </a:r>
            <a:r>
              <a:rPr lang="en-US" sz="1600" dirty="0">
                <a:solidFill>
                  <a:srgbClr val="002D62"/>
                </a:solidFill>
                <a:latin typeface="Arial" panose="020B0604020202020204" pitchFamily="34" charset="0"/>
                <a:cs typeface="Arial" panose="020B0604020202020204" pitchFamily="34" charset="0"/>
              </a:rPr>
              <a:t>S</a:t>
            </a:r>
            <a:r>
              <a:rPr lang="en-US" sz="1600" dirty="0" smtClean="0">
                <a:solidFill>
                  <a:srgbClr val="002D62"/>
                </a:solidFill>
                <a:latin typeface="Arial" panose="020B0604020202020204" pitchFamily="34" charset="0"/>
                <a:cs typeface="Arial" panose="020B0604020202020204" pitchFamily="34" charset="0"/>
              </a:rPr>
              <a:t>tudent Poster, </a:t>
            </a:r>
            <a:r>
              <a:rPr lang="en-US" sz="1600" i="1" dirty="0" smtClean="0">
                <a:solidFill>
                  <a:srgbClr val="002D62"/>
                </a:solidFill>
                <a:latin typeface="Arial" panose="020B0604020202020204" pitchFamily="34" charset="0"/>
                <a:cs typeface="Arial" panose="020B0604020202020204" pitchFamily="34" charset="0"/>
              </a:rPr>
              <a:t>WM </a:t>
            </a:r>
            <a:r>
              <a:rPr lang="en-US" sz="1600" i="1" dirty="0" smtClean="0">
                <a:solidFill>
                  <a:srgbClr val="002D62"/>
                </a:solidFill>
                <a:latin typeface="Arial" panose="020B0604020202020204" pitchFamily="34" charset="0"/>
                <a:cs typeface="Arial" panose="020B0604020202020204" pitchFamily="34" charset="0"/>
              </a:rPr>
              <a:t>2015</a:t>
            </a:r>
          </a:p>
          <a:p>
            <a:pPr marL="285750" indent="-285750" algn="just">
              <a:spcAft>
                <a:spcPts val="600"/>
              </a:spcAft>
              <a:buFont typeface="Arial" panose="020B0604020202020204" pitchFamily="34" charset="0"/>
              <a:buChar char="•"/>
            </a:pPr>
            <a:r>
              <a:rPr lang="en-US" sz="1600" dirty="0" smtClean="0">
                <a:solidFill>
                  <a:srgbClr val="002D62"/>
                </a:solidFill>
                <a:latin typeface="Arial" panose="020B0604020202020204" pitchFamily="34" charset="0"/>
                <a:cs typeface="Arial" panose="020B0604020202020204" pitchFamily="34" charset="0"/>
              </a:rPr>
              <a:t>Oral </a:t>
            </a:r>
            <a:r>
              <a:rPr lang="en-US" sz="1600" dirty="0">
                <a:solidFill>
                  <a:srgbClr val="002D62"/>
                </a:solidFill>
                <a:latin typeface="Arial" panose="020B0604020202020204" pitchFamily="34" charset="0"/>
                <a:cs typeface="Arial" panose="020B0604020202020204" pitchFamily="34" charset="0"/>
              </a:rPr>
              <a:t>presentation: </a:t>
            </a:r>
            <a:r>
              <a:rPr lang="en-US" sz="1600" dirty="0" smtClean="0">
                <a:solidFill>
                  <a:srgbClr val="002D62"/>
                </a:solidFill>
                <a:latin typeface="Arial" panose="020B0604020202020204" pitchFamily="34" charset="0"/>
                <a:cs typeface="Arial" panose="020B0604020202020204" pitchFamily="34" charset="0"/>
              </a:rPr>
              <a:t>	Vasileios </a:t>
            </a:r>
            <a:r>
              <a:rPr lang="en-US" sz="1600" dirty="0">
                <a:solidFill>
                  <a:srgbClr val="002D62"/>
                </a:solidFill>
                <a:latin typeface="Arial" panose="020B0604020202020204" pitchFamily="34" charset="0"/>
                <a:cs typeface="Arial" panose="020B0604020202020204" pitchFamily="34" charset="0"/>
              </a:rPr>
              <a:t>Anagnostopoulos, Alejandro Hernandez, Christine </a:t>
            </a:r>
            <a:r>
              <a:rPr lang="en-US" sz="1600" dirty="0" smtClean="0">
                <a:solidFill>
                  <a:srgbClr val="002D62"/>
                </a:solidFill>
                <a:latin typeface="Arial" panose="020B0604020202020204" pitchFamily="34" charset="0"/>
                <a:cs typeface="Arial" panose="020B0604020202020204" pitchFamily="34" charset="0"/>
              </a:rPr>
              <a:t>			Wipfli</a:t>
            </a:r>
            <a:r>
              <a:rPr lang="en-US" sz="1600" dirty="0">
                <a:solidFill>
                  <a:srgbClr val="002D62"/>
                </a:solidFill>
                <a:latin typeface="Arial" panose="020B0604020202020204" pitchFamily="34" charset="0"/>
                <a:cs typeface="Arial" panose="020B0604020202020204" pitchFamily="34" charset="0"/>
              </a:rPr>
              <a:t>, Yelena Katsenovich, Miles Denham. </a:t>
            </a:r>
            <a:r>
              <a:rPr lang="en-US" sz="1600" i="1" dirty="0">
                <a:solidFill>
                  <a:srgbClr val="002D62"/>
                </a:solidFill>
                <a:latin typeface="Arial" panose="020B0604020202020204" pitchFamily="34" charset="0"/>
                <a:cs typeface="Arial" panose="020B0604020202020204" pitchFamily="34" charset="0"/>
              </a:rPr>
              <a:t>Sodium silicate </a:t>
            </a:r>
            <a:r>
              <a:rPr lang="en-US" sz="1600" i="1" dirty="0" smtClean="0">
                <a:solidFill>
                  <a:srgbClr val="002D62"/>
                </a:solidFill>
                <a:latin typeface="Arial" panose="020B0604020202020204" pitchFamily="34" charset="0"/>
                <a:cs typeface="Arial" panose="020B0604020202020204" pitchFamily="34" charset="0"/>
              </a:rPr>
              <a:t>			treatment </a:t>
            </a:r>
            <a:r>
              <a:rPr lang="en-US" sz="1600" i="1" dirty="0">
                <a:solidFill>
                  <a:srgbClr val="002D62"/>
                </a:solidFill>
                <a:latin typeface="Arial" panose="020B0604020202020204" pitchFamily="34" charset="0"/>
                <a:cs typeface="Arial" panose="020B0604020202020204" pitchFamily="34" charset="0"/>
              </a:rPr>
              <a:t>to attenuate uranium mobility in the acidic </a:t>
            </a:r>
            <a:r>
              <a:rPr lang="en-US" sz="1600" i="1" dirty="0" smtClean="0">
                <a:solidFill>
                  <a:srgbClr val="002D62"/>
                </a:solidFill>
                <a:latin typeface="Arial" panose="020B0604020202020204" pitchFamily="34" charset="0"/>
                <a:cs typeface="Arial" panose="020B0604020202020204" pitchFamily="34" charset="0"/>
              </a:rPr>
              <a:t>			groundwater </a:t>
            </a:r>
            <a:r>
              <a:rPr lang="en-US" sz="1600" i="1" dirty="0">
                <a:solidFill>
                  <a:srgbClr val="002D62"/>
                </a:solidFill>
                <a:latin typeface="Arial" panose="020B0604020202020204" pitchFamily="34" charset="0"/>
                <a:cs typeface="Arial" panose="020B0604020202020204" pitchFamily="34" charset="0"/>
              </a:rPr>
              <a:t>plumes. </a:t>
            </a:r>
            <a:r>
              <a:rPr lang="en-US" sz="1600" dirty="0">
                <a:solidFill>
                  <a:srgbClr val="002D62"/>
                </a:solidFill>
                <a:latin typeface="Arial" panose="020B0604020202020204" pitchFamily="34" charset="0"/>
                <a:cs typeface="Arial" panose="020B0604020202020204" pitchFamily="34" charset="0"/>
              </a:rPr>
              <a:t>ACS Annual Meeting, August 2016, </a:t>
            </a:r>
            <a:r>
              <a:rPr lang="en-US" sz="1600" dirty="0" smtClean="0">
                <a:solidFill>
                  <a:srgbClr val="002D62"/>
                </a:solidFill>
                <a:latin typeface="Arial" panose="020B0604020202020204" pitchFamily="34" charset="0"/>
                <a:cs typeface="Arial" panose="020B0604020202020204" pitchFamily="34" charset="0"/>
              </a:rPr>
              <a:t>			Philadelphia</a:t>
            </a:r>
            <a:r>
              <a:rPr lang="en-US" sz="1600" dirty="0">
                <a:solidFill>
                  <a:srgbClr val="002D62"/>
                </a:solidFill>
                <a:latin typeface="Arial" panose="020B0604020202020204" pitchFamily="34" charset="0"/>
                <a:cs typeface="Arial" panose="020B0604020202020204" pitchFamily="34" charset="0"/>
              </a:rPr>
              <a:t>, PA      </a:t>
            </a:r>
            <a:endParaRPr lang="en-US" sz="1600" dirty="0" smtClean="0">
              <a:solidFill>
                <a:srgbClr val="002D62"/>
              </a:solidFill>
              <a:latin typeface="Arial" panose="020B0604020202020204" pitchFamily="34" charset="0"/>
              <a:cs typeface="Arial" panose="020B0604020202020204" pitchFamily="34" charset="0"/>
            </a:endParaRPr>
          </a:p>
          <a:p>
            <a:pPr marL="285750" indent="-285750" algn="just">
              <a:spcAft>
                <a:spcPts val="600"/>
              </a:spcAft>
              <a:buFont typeface="Arial" panose="020B0604020202020204" pitchFamily="34" charset="0"/>
              <a:buChar char="•"/>
            </a:pPr>
            <a:r>
              <a:rPr lang="en-US" sz="1600" dirty="0" smtClean="0">
                <a:solidFill>
                  <a:srgbClr val="002D62"/>
                </a:solidFill>
                <a:latin typeface="Arial" panose="020B0604020202020204" pitchFamily="34" charset="0"/>
                <a:cs typeface="Arial" panose="020B0604020202020204" pitchFamily="34" charset="0"/>
              </a:rPr>
              <a:t>Invitation to publish the experimental findings to </a:t>
            </a:r>
            <a:r>
              <a:rPr lang="en-US" sz="1600" i="1" dirty="0" smtClean="0">
                <a:solidFill>
                  <a:srgbClr val="002D62"/>
                </a:solidFill>
                <a:latin typeface="Arial" panose="020B0604020202020204" pitchFamily="34" charset="0"/>
                <a:cs typeface="Arial" panose="020B0604020202020204" pitchFamily="34" charset="0"/>
              </a:rPr>
              <a:t>Journal of Chemical Technology</a:t>
            </a:r>
            <a:r>
              <a:rPr lang="en-US" sz="1600" dirty="0" smtClean="0">
                <a:solidFill>
                  <a:srgbClr val="002D62"/>
                </a:solidFill>
                <a:latin typeface="Arial" panose="020B0604020202020204" pitchFamily="34" charset="0"/>
                <a:cs typeface="Arial" panose="020B0604020202020204" pitchFamily="34" charset="0"/>
              </a:rPr>
              <a:t> – manuscript is being </a:t>
            </a:r>
            <a:r>
              <a:rPr lang="en-US" sz="1600" dirty="0" smtClean="0">
                <a:solidFill>
                  <a:srgbClr val="002D62"/>
                </a:solidFill>
                <a:latin typeface="Arial" panose="020B0604020202020204" pitchFamily="34" charset="0"/>
                <a:cs typeface="Arial" panose="020B0604020202020204" pitchFamily="34" charset="0"/>
              </a:rPr>
              <a:t>prepared.</a:t>
            </a:r>
            <a:endParaRPr lang="en-US" sz="1600" dirty="0" smtClean="0">
              <a:solidFill>
                <a:srgbClr val="002D62"/>
              </a:solidFill>
              <a:latin typeface="Arial" panose="020B0604020202020204" pitchFamily="34" charset="0"/>
              <a:cs typeface="Arial" panose="020B0604020202020204" pitchFamily="34" charset="0"/>
            </a:endParaRPr>
          </a:p>
          <a:p>
            <a:pPr marL="285750" indent="-285750" algn="just">
              <a:spcAft>
                <a:spcPts val="600"/>
              </a:spcAft>
              <a:buFont typeface="Arial" panose="020B0604020202020204" pitchFamily="34" charset="0"/>
              <a:buChar char="•"/>
            </a:pPr>
            <a:r>
              <a:rPr lang="en-US" sz="1600" dirty="0" smtClean="0">
                <a:solidFill>
                  <a:srgbClr val="002D62"/>
                </a:solidFill>
                <a:latin typeface="Arial" panose="020B0604020202020204" pitchFamily="34" charset="0"/>
                <a:cs typeface="Arial" panose="020B0604020202020204" pitchFamily="34" charset="0"/>
              </a:rPr>
              <a:t>This </a:t>
            </a:r>
            <a:r>
              <a:rPr lang="en-US" sz="1600" dirty="0" smtClean="0">
                <a:solidFill>
                  <a:srgbClr val="002D62"/>
                </a:solidFill>
                <a:latin typeface="Arial" panose="020B0604020202020204" pitchFamily="34" charset="0"/>
                <a:cs typeface="Arial" panose="020B0604020202020204" pitchFamily="34" charset="0"/>
              </a:rPr>
              <a:t>task is </a:t>
            </a:r>
            <a:r>
              <a:rPr lang="en-US" sz="1600" dirty="0" smtClean="0">
                <a:solidFill>
                  <a:srgbClr val="002D62"/>
                </a:solidFill>
                <a:latin typeface="Arial" panose="020B0604020202020204" pitchFamily="34" charset="0"/>
                <a:cs typeface="Arial" panose="020B0604020202020204" pitchFamily="34" charset="0"/>
              </a:rPr>
              <a:t>complete.</a:t>
            </a:r>
            <a:endParaRPr lang="en-US" sz="1600" dirty="0">
              <a:solidFill>
                <a:srgbClr val="002D62"/>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38100" y="609600"/>
            <a:ext cx="9144000" cy="1143000"/>
          </a:xfrm>
        </p:spPr>
        <p:txBody>
          <a:bodyPr vert="horz" lIns="91440" tIns="45720" rIns="91440" bIns="45720" rtlCol="0" anchor="ctr">
            <a:noAutofit/>
          </a:bodyPr>
          <a:lstStyle/>
          <a:p>
            <a:pPr fontAlgn="ctr">
              <a:spcBef>
                <a:spcPts val="0"/>
              </a:spcBef>
            </a:pPr>
            <a:r>
              <a:rPr lang="en-US" sz="2400" dirty="0">
                <a:latin typeface="Arial" panose="020B0604020202020204" pitchFamily="34" charset="0"/>
                <a:cs typeface="Arial" panose="020B0604020202020204" pitchFamily="34" charset="0"/>
              </a:rPr>
              <a:t>Sodium silicate treatment for the attenuation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of U(VI) at acidic groundwater </a:t>
            </a:r>
            <a:r>
              <a:rPr lang="en-US" sz="2400" dirty="0" smtClean="0">
                <a:latin typeface="Arial" panose="020B0604020202020204" pitchFamily="34" charset="0"/>
                <a:cs typeface="Arial" panose="020B0604020202020204" pitchFamily="34" charset="0"/>
              </a:rPr>
              <a:t>plumes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29483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0" y="609600"/>
            <a:ext cx="9144000" cy="1219200"/>
          </a:xfrm>
          <a:prstGeom prst="rect">
            <a:avLst/>
          </a:prstGeom>
        </p:spPr>
        <p:txBody>
          <a:bodyPr vert="horz" lIns="91440" tIns="45720" rIns="91440" bIns="45720" rtlCol="0" anchor="ctr">
            <a:normAutofit/>
          </a:bodyPr>
          <a:lstStyle>
            <a:defPPr>
              <a:defRPr lang="en-US"/>
            </a:defPPr>
            <a:lvl1pPr algn="ctr">
              <a:spcBef>
                <a:spcPct val="0"/>
              </a:spcBef>
              <a:buNone/>
              <a:defRPr sz="3200" b="1">
                <a:solidFill>
                  <a:srgbClr val="002D62"/>
                </a:solidFill>
                <a:effectLst/>
                <a:latin typeface="Arial" panose="020B0604020202020204" pitchFamily="34" charset="0"/>
                <a:cs typeface="Arial" panose="020B0604020202020204" pitchFamily="34" charset="0"/>
              </a:defRPr>
            </a:lvl1pPr>
          </a:lstStyle>
          <a:p>
            <a:r>
              <a:rPr lang="en-US" sz="2400" dirty="0" smtClean="0"/>
              <a:t>Investigation </a:t>
            </a:r>
            <a:r>
              <a:rPr lang="en-US" sz="2400" dirty="0"/>
              <a:t>on the Properties of </a:t>
            </a:r>
            <a:r>
              <a:rPr lang="en-US" sz="2400" dirty="0" smtClean="0"/>
              <a:t/>
            </a:r>
            <a:br>
              <a:rPr lang="en-US" sz="2400" dirty="0" smtClean="0"/>
            </a:br>
            <a:r>
              <a:rPr lang="en-US" sz="2400" dirty="0" smtClean="0"/>
              <a:t>Acid-Contaminated </a:t>
            </a:r>
            <a:r>
              <a:rPr lang="en-US" sz="2400" dirty="0"/>
              <a:t>Sediment and its </a:t>
            </a:r>
            <a:r>
              <a:rPr lang="en-US" sz="2400" dirty="0" smtClean="0"/>
              <a:t/>
            </a:r>
            <a:br>
              <a:rPr lang="en-US" sz="2400" dirty="0" smtClean="0"/>
            </a:br>
            <a:r>
              <a:rPr lang="en-US" sz="2400" dirty="0" smtClean="0"/>
              <a:t>Effect </a:t>
            </a:r>
            <a:r>
              <a:rPr lang="en-US" sz="2400" dirty="0"/>
              <a:t>on Contaminant Mobility </a:t>
            </a:r>
          </a:p>
        </p:txBody>
      </p:sp>
      <p:sp>
        <p:nvSpPr>
          <p:cNvPr id="4" name="Rectangle 3"/>
          <p:cNvSpPr/>
          <p:nvPr/>
        </p:nvSpPr>
        <p:spPr>
          <a:xfrm>
            <a:off x="533400" y="1981200"/>
            <a:ext cx="7924800" cy="3394775"/>
          </a:xfrm>
          <a:prstGeom prst="rect">
            <a:avLst/>
          </a:prstGeom>
        </p:spPr>
        <p:txBody>
          <a:bodyPr wrap="square">
            <a:spAutoFit/>
          </a:bodyPr>
          <a:lstStyle/>
          <a:p>
            <a:pPr marL="285750" indent="-285750" algn="just">
              <a:spcAft>
                <a:spcPts val="600"/>
              </a:spcAft>
              <a:buFont typeface="Arial" panose="020B0604020202020204" pitchFamily="34" charset="0"/>
              <a:buChar char="•"/>
            </a:pPr>
            <a:r>
              <a:rPr lang="en-US" sz="2000" b="1" dirty="0" smtClean="0">
                <a:solidFill>
                  <a:srgbClr val="002D62"/>
                </a:solidFill>
                <a:latin typeface="Arial" panose="020B0604020202020204" pitchFamily="34" charset="0"/>
                <a:cs typeface="Arial" panose="020B0604020202020204" pitchFamily="34" charset="0"/>
              </a:rPr>
              <a:t>Goal: </a:t>
            </a:r>
            <a:r>
              <a:rPr lang="en-US" sz="2000" dirty="0" smtClean="0">
                <a:solidFill>
                  <a:srgbClr val="002D62"/>
                </a:solidFill>
                <a:latin typeface="Arial" panose="020B0604020202020204" pitchFamily="34" charset="0"/>
                <a:cs typeface="Arial" panose="020B0604020202020204" pitchFamily="34" charset="0"/>
              </a:rPr>
              <a:t>Compare morphological </a:t>
            </a:r>
            <a:r>
              <a:rPr lang="en-US" sz="2000" dirty="0">
                <a:solidFill>
                  <a:srgbClr val="002D62"/>
                </a:solidFill>
                <a:latin typeface="Arial" panose="020B0604020202020204" pitchFamily="34" charset="0"/>
                <a:cs typeface="Arial" panose="020B0604020202020204" pitchFamily="34" charset="0"/>
              </a:rPr>
              <a:t>and </a:t>
            </a:r>
            <a:r>
              <a:rPr lang="en-US" sz="2000" dirty="0" err="1" smtClean="0">
                <a:solidFill>
                  <a:srgbClr val="002D62"/>
                </a:solidFill>
                <a:latin typeface="Arial" panose="020B0604020202020204" pitchFamily="34" charset="0"/>
                <a:cs typeface="Arial" panose="020B0604020202020204" pitchFamily="34" charset="0"/>
              </a:rPr>
              <a:t>physico</a:t>
            </a:r>
            <a:r>
              <a:rPr lang="en-US" sz="2000" dirty="0" smtClean="0">
                <a:solidFill>
                  <a:srgbClr val="002D62"/>
                </a:solidFill>
                <a:latin typeface="Arial" panose="020B0604020202020204" pitchFamily="34" charset="0"/>
                <a:cs typeface="Arial" panose="020B0604020202020204" pitchFamily="34" charset="0"/>
              </a:rPr>
              <a:t>-chemical </a:t>
            </a:r>
            <a:r>
              <a:rPr lang="en-US" sz="2000" dirty="0">
                <a:solidFill>
                  <a:srgbClr val="002D62"/>
                </a:solidFill>
                <a:latin typeface="Arial" panose="020B0604020202020204" pitchFamily="34" charset="0"/>
                <a:cs typeface="Arial" panose="020B0604020202020204" pitchFamily="34" charset="0"/>
              </a:rPr>
              <a:t>properties of acid-contaminated and background sediments that may affect the mobility of uranium in contaminated </a:t>
            </a:r>
            <a:r>
              <a:rPr lang="en-US" sz="2000" dirty="0" smtClean="0">
                <a:solidFill>
                  <a:srgbClr val="002D62"/>
                </a:solidFill>
                <a:latin typeface="Arial" panose="020B0604020202020204" pitchFamily="34" charset="0"/>
                <a:cs typeface="Arial" panose="020B0604020202020204" pitchFamily="34" charset="0"/>
              </a:rPr>
              <a:t>groundwater</a:t>
            </a:r>
          </a:p>
          <a:p>
            <a:pPr marL="285750" indent="-285750" algn="just">
              <a:spcAft>
                <a:spcPts val="600"/>
              </a:spcAft>
              <a:buFont typeface="Arial" panose="020B0604020202020204" pitchFamily="34" charset="0"/>
              <a:buChar char="•"/>
            </a:pPr>
            <a:r>
              <a:rPr lang="en-US" sz="2000" b="1" dirty="0" smtClean="0">
                <a:solidFill>
                  <a:srgbClr val="002D62"/>
                </a:solidFill>
                <a:latin typeface="Arial" panose="020B0604020202020204" pitchFamily="34" charset="0"/>
                <a:cs typeface="Arial" panose="020B0604020202020204" pitchFamily="34" charset="0"/>
              </a:rPr>
              <a:t>Approach: </a:t>
            </a:r>
            <a:r>
              <a:rPr lang="en-US" sz="2000" dirty="0" smtClean="0">
                <a:solidFill>
                  <a:srgbClr val="002D62"/>
                </a:solidFill>
                <a:latin typeface="Arial" panose="020B0604020202020204" pitchFamily="34" charset="0"/>
                <a:cs typeface="Arial" panose="020B0604020202020204" pitchFamily="34" charset="0"/>
              </a:rPr>
              <a:t>(1) Create </a:t>
            </a:r>
            <a:r>
              <a:rPr lang="en-US" sz="2000" dirty="0">
                <a:solidFill>
                  <a:srgbClr val="002D62"/>
                </a:solidFill>
                <a:latin typeface="Arial" panose="020B0604020202020204" pitchFamily="34" charset="0"/>
                <a:cs typeface="Arial" panose="020B0604020202020204" pitchFamily="34" charset="0"/>
              </a:rPr>
              <a:t>different profile </a:t>
            </a:r>
            <a:r>
              <a:rPr lang="en-US" sz="2000" dirty="0" smtClean="0">
                <a:solidFill>
                  <a:srgbClr val="002D62"/>
                </a:solidFill>
                <a:latin typeface="Arial" panose="020B0604020202020204" pitchFamily="34" charset="0"/>
                <a:cs typeface="Arial" panose="020B0604020202020204" pitchFamily="34" charset="0"/>
              </a:rPr>
              <a:t>acid-impacted </a:t>
            </a:r>
            <a:r>
              <a:rPr lang="en-US" sz="2000" dirty="0">
                <a:solidFill>
                  <a:srgbClr val="002D62"/>
                </a:solidFill>
                <a:latin typeface="Arial" panose="020B0604020202020204" pitchFamily="34" charset="0"/>
                <a:cs typeface="Arial" panose="020B0604020202020204" pitchFamily="34" charset="0"/>
              </a:rPr>
              <a:t>soil in the </a:t>
            </a:r>
            <a:r>
              <a:rPr lang="en-US" sz="2000" dirty="0" smtClean="0">
                <a:solidFill>
                  <a:srgbClr val="002D62"/>
                </a:solidFill>
                <a:latin typeface="Arial" panose="020B0604020202020204" pitchFamily="34" charset="0"/>
                <a:cs typeface="Arial" panose="020B0604020202020204" pitchFamily="34" charset="0"/>
              </a:rPr>
              <a:t>lab, (2) determine </a:t>
            </a:r>
            <a:r>
              <a:rPr lang="en-US" sz="2000" dirty="0">
                <a:solidFill>
                  <a:srgbClr val="002D62"/>
                </a:solidFill>
                <a:latin typeface="Arial" panose="020B0604020202020204" pitchFamily="34" charset="0"/>
                <a:cs typeface="Arial" panose="020B0604020202020204" pitchFamily="34" charset="0"/>
              </a:rPr>
              <a:t>ion exchange capacity, porosity and surface </a:t>
            </a:r>
            <a:r>
              <a:rPr lang="en-US" sz="2000" dirty="0" smtClean="0">
                <a:solidFill>
                  <a:srgbClr val="002D62"/>
                </a:solidFill>
                <a:latin typeface="Arial" panose="020B0604020202020204" pitchFamily="34" charset="0"/>
                <a:cs typeface="Arial" panose="020B0604020202020204" pitchFamily="34" charset="0"/>
              </a:rPr>
              <a:t>area</a:t>
            </a:r>
            <a:r>
              <a:rPr lang="en-US" sz="2000" dirty="0">
                <a:solidFill>
                  <a:srgbClr val="002D62"/>
                </a:solidFill>
                <a:latin typeface="Arial" panose="020B0604020202020204" pitchFamily="34" charset="0"/>
                <a:cs typeface="Arial" panose="020B0604020202020204" pitchFamily="34" charset="0"/>
              </a:rPr>
              <a:t> </a:t>
            </a:r>
            <a:r>
              <a:rPr lang="en-US" sz="2000" dirty="0" smtClean="0">
                <a:solidFill>
                  <a:srgbClr val="002D62"/>
                </a:solidFill>
                <a:latin typeface="Arial" panose="020B0604020202020204" pitchFamily="34" charset="0"/>
                <a:cs typeface="Arial" panose="020B0604020202020204" pitchFamily="34" charset="0"/>
              </a:rPr>
              <a:t>and characterize the surface by means of SEM-EDS and XRD, (3) investigate </a:t>
            </a:r>
            <a:r>
              <a:rPr lang="en-US" sz="2000" dirty="0">
                <a:solidFill>
                  <a:srgbClr val="002D62"/>
                </a:solidFill>
                <a:latin typeface="Arial" panose="020B0604020202020204" pitchFamily="34" charset="0"/>
                <a:cs typeface="Arial" panose="020B0604020202020204" pitchFamily="34" charset="0"/>
              </a:rPr>
              <a:t>the role of mineralogical properties with regards to uranium mobility.</a:t>
            </a:r>
          </a:p>
          <a:p>
            <a:pPr algn="just">
              <a:lnSpc>
                <a:spcPct val="110000"/>
              </a:lnSpc>
              <a:spcAft>
                <a:spcPts val="600"/>
              </a:spcAft>
            </a:pPr>
            <a:endParaRPr lang="en-US" dirty="0" smtClean="0">
              <a:solidFill>
                <a:srgbClr val="002D62"/>
              </a:solidFill>
            </a:endParaRPr>
          </a:p>
          <a:p>
            <a:pPr algn="just">
              <a:lnSpc>
                <a:spcPct val="110000"/>
              </a:lnSpc>
              <a:spcAft>
                <a:spcPts val="600"/>
              </a:spcAft>
            </a:pPr>
            <a:endParaRPr lang="en-US" dirty="0">
              <a:solidFill>
                <a:srgbClr val="002D62"/>
              </a:solidFill>
            </a:endParaRPr>
          </a:p>
        </p:txBody>
      </p:sp>
      <p:pic>
        <p:nvPicPr>
          <p:cNvPr id="5" name="Picture 2" descr="C:\Users\ahern470\AppData\Local\Microsoft\Windows\Temporary Internet Files\Content.Outlook\NLTGG6GL\sample1.63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724400"/>
            <a:ext cx="2404179" cy="18031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hern470\AppData\Local\Microsoft\Windows\Temporary Internet Files\Content.Outlook\NLTGG6GL\sample1.180-2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0747" y="4720279"/>
            <a:ext cx="2317372" cy="18199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ahern470\AppData\Local\Microsoft\Windows\Temporary Internet Files\Content.Outlook\NLTGG6GL\sample1.63-180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929" y="4724399"/>
            <a:ext cx="2404181" cy="18031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108155"/>
            <a:ext cx="8229600" cy="477054"/>
          </a:xfrm>
          <a:prstGeom prst="rect">
            <a:avLst/>
          </a:prstGeom>
          <a:noFill/>
        </p:spPr>
        <p:txBody>
          <a:bodyPr wrap="square" rtlCol="0">
            <a:spAutoFit/>
          </a:bodyPr>
          <a:lstStyle/>
          <a:p>
            <a:r>
              <a:rPr lang="en-US" sz="2500" b="1" dirty="0">
                <a:solidFill>
                  <a:srgbClr val="FF0000"/>
                </a:solidFill>
                <a:latin typeface="Arial" panose="020B0604020202020204" pitchFamily="34" charset="0"/>
                <a:cs typeface="Arial" panose="020B0604020202020204" pitchFamily="34" charset="0"/>
              </a:rPr>
              <a:t>New </a:t>
            </a:r>
            <a:r>
              <a:rPr lang="en-US" sz="2500" b="1" dirty="0" smtClean="0">
                <a:solidFill>
                  <a:srgbClr val="FF0000"/>
                </a:solidFill>
                <a:latin typeface="Arial" panose="020B0604020202020204" pitchFamily="34" charset="0"/>
                <a:cs typeface="Arial" panose="020B0604020202020204" pitchFamily="34" charset="0"/>
              </a:rPr>
              <a:t>task                                                       Year 7</a:t>
            </a:r>
            <a:endParaRPr lang="en-US"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779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smtClean="0"/>
              <a:t>Monitoring of U(VI) </a:t>
            </a:r>
            <a:r>
              <a:rPr lang="en-US" sz="2800" dirty="0" err="1" smtClean="0"/>
              <a:t>Bioreduction</a:t>
            </a:r>
            <a:r>
              <a:rPr lang="en-US" sz="2800" dirty="0" smtClean="0"/>
              <a:t> </a:t>
            </a:r>
            <a:r>
              <a:rPr lang="en-US" sz="2800" dirty="0" smtClean="0"/>
              <a:t>after </a:t>
            </a:r>
            <a:r>
              <a:rPr lang="en-US" sz="2800" dirty="0" smtClean="0"/>
              <a:t>ARCADIS Demonstration at the SRS F-Area</a:t>
            </a:r>
            <a:endParaRPr lang="en-US" sz="2800" dirty="0"/>
          </a:p>
        </p:txBody>
      </p:sp>
      <p:sp>
        <p:nvSpPr>
          <p:cNvPr id="3" name="Subtitle 2"/>
          <p:cNvSpPr>
            <a:spLocks noGrp="1"/>
          </p:cNvSpPr>
          <p:nvPr>
            <p:ph type="subTitle" idx="1"/>
          </p:nvPr>
        </p:nvSpPr>
        <p:spPr/>
        <p:txBody>
          <a:bodyPr>
            <a:normAutofit/>
          </a:bodyPr>
          <a:lstStyle/>
          <a:p>
            <a:r>
              <a:rPr lang="en-US" sz="2400" dirty="0"/>
              <a:t>Dr. Yelena </a:t>
            </a:r>
            <a:r>
              <a:rPr lang="en-US" sz="2400" dirty="0" smtClean="0"/>
              <a:t>Katsenovich</a:t>
            </a:r>
          </a:p>
          <a:p>
            <a:r>
              <a:rPr lang="en-US" sz="2400" dirty="0" err="1" smtClean="0"/>
              <a:t>Aref</a:t>
            </a:r>
            <a:r>
              <a:rPr lang="en-US" sz="2400" dirty="0" smtClean="0"/>
              <a:t> </a:t>
            </a:r>
            <a:r>
              <a:rPr lang="en-US" sz="2400" dirty="0" err="1" smtClean="0"/>
              <a:t>Shehadeh</a:t>
            </a:r>
            <a:r>
              <a:rPr lang="en-US" sz="2400" dirty="0" smtClean="0"/>
              <a:t> (DOE Fellow)</a:t>
            </a:r>
          </a:p>
          <a:p>
            <a:r>
              <a:rPr lang="en-US" sz="2400" dirty="0" smtClean="0"/>
              <a:t>Dr. Miles Denham (SRNL)</a:t>
            </a:r>
            <a:endParaRPr lang="en-US" sz="2400" dirty="0"/>
          </a:p>
        </p:txBody>
      </p:sp>
    </p:spTree>
    <p:extLst>
      <p:ext uri="{BB962C8B-B14F-4D97-AF65-F5344CB8AC3E}">
        <p14:creationId xmlns:p14="http://schemas.microsoft.com/office/powerpoint/2010/main" val="2787518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84" y="2971800"/>
            <a:ext cx="3810000"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4400" y="762000"/>
            <a:ext cx="7162800" cy="914400"/>
          </a:xfrm>
        </p:spPr>
        <p:txBody>
          <a:bodyPr>
            <a:noAutofit/>
          </a:bodyPr>
          <a:lstStyle/>
          <a:p>
            <a:pPr fontAlgn="ctr"/>
            <a:r>
              <a:rPr lang="en-US" sz="2000" dirty="0">
                <a:ea typeface="+mj-ea"/>
              </a:rPr>
              <a:t>ARCADIS Demonstration at the SRS </a:t>
            </a:r>
            <a:r>
              <a:rPr lang="en-US" sz="2000" dirty="0" smtClean="0">
                <a:ea typeface="+mj-ea"/>
              </a:rPr>
              <a:t>F-Area</a:t>
            </a:r>
            <a:br>
              <a:rPr lang="en-US" sz="2000" dirty="0" smtClean="0">
                <a:ea typeface="+mj-ea"/>
              </a:rPr>
            </a:br>
            <a:r>
              <a:rPr lang="en-US" sz="2800" dirty="0" smtClean="0">
                <a:ea typeface="+mj-ea"/>
              </a:rPr>
              <a:t> </a:t>
            </a:r>
            <a:r>
              <a:rPr lang="en-US" sz="2800" dirty="0" smtClean="0"/>
              <a:t>Objectives</a:t>
            </a:r>
            <a:endParaRPr lang="en-US" sz="2000" b="0" dirty="0"/>
          </a:p>
        </p:txBody>
      </p:sp>
      <p:sp>
        <p:nvSpPr>
          <p:cNvPr id="3" name="Content Placeholder 2"/>
          <p:cNvSpPr>
            <a:spLocks noGrp="1"/>
          </p:cNvSpPr>
          <p:nvPr>
            <p:ph idx="1"/>
          </p:nvPr>
        </p:nvSpPr>
        <p:spPr>
          <a:xfrm>
            <a:off x="457200" y="1874837"/>
            <a:ext cx="8229600" cy="1630363"/>
          </a:xfrm>
        </p:spPr>
        <p:txBody>
          <a:bodyPr>
            <a:normAutofit/>
          </a:bodyPr>
          <a:lstStyle/>
          <a:p>
            <a:pPr>
              <a:spcAft>
                <a:spcPts val="600"/>
              </a:spcAft>
            </a:pPr>
            <a:r>
              <a:rPr lang="en-US" sz="2400" dirty="0" smtClean="0"/>
              <a:t>Evaluate </a:t>
            </a:r>
            <a:r>
              <a:rPr lang="en-US" sz="2400" dirty="0" smtClean="0"/>
              <a:t>microcosms mimicking the enhanced anaerobic reductive precipitation (EARP) remediation method previously tested at SRS F/H Area.</a:t>
            </a:r>
          </a:p>
        </p:txBody>
      </p:sp>
      <p:sp>
        <p:nvSpPr>
          <p:cNvPr id="5" name="Content Placeholder 4"/>
          <p:cNvSpPr txBox="1">
            <a:spLocks/>
          </p:cNvSpPr>
          <p:nvPr/>
        </p:nvSpPr>
        <p:spPr>
          <a:xfrm>
            <a:off x="4648200" y="3200400"/>
            <a:ext cx="4419600" cy="335280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rgbClr val="002D62"/>
                </a:solidFill>
                <a:effectLst/>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rgbClr val="002D62"/>
                </a:solidFill>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rgbClr val="002D62"/>
                </a:solidFill>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rgbClr val="002D62"/>
                </a:solidFill>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rgbClr val="002D62"/>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7013" indent="-227013"/>
            <a:r>
              <a:rPr lang="en-US" sz="2400" dirty="0" smtClean="0"/>
              <a:t>Conducted batch </a:t>
            </a:r>
            <a:r>
              <a:rPr lang="en-US" sz="2400" dirty="0" smtClean="0"/>
              <a:t>experiments:</a:t>
            </a:r>
            <a:endParaRPr lang="en-US" sz="2400" dirty="0" smtClean="0"/>
          </a:p>
          <a:p>
            <a:pPr marL="515938" lvl="1" indent="-288925"/>
            <a:r>
              <a:rPr lang="en-US" sz="1900" dirty="0" smtClean="0"/>
              <a:t>Observed pH reduction to ~4 due to molasses </a:t>
            </a:r>
            <a:r>
              <a:rPr lang="en-US" sz="1900" dirty="0" smtClean="0"/>
              <a:t>fermentation</a:t>
            </a:r>
            <a:endParaRPr lang="en-US" sz="1900" dirty="0" smtClean="0"/>
          </a:p>
          <a:p>
            <a:pPr marL="515938" lvl="1" indent="-288925"/>
            <a:r>
              <a:rPr lang="en-US" sz="1900" dirty="0" smtClean="0"/>
              <a:t>Increase in iron concentration </a:t>
            </a:r>
          </a:p>
          <a:p>
            <a:pPr marL="515938" lvl="1" indent="-288925"/>
            <a:r>
              <a:rPr lang="en-US" sz="1900" dirty="0" smtClean="0"/>
              <a:t>No sulfate </a:t>
            </a:r>
            <a:r>
              <a:rPr lang="en-US" sz="1900" dirty="0" smtClean="0"/>
              <a:t>reduction</a:t>
            </a:r>
            <a:endParaRPr lang="en-US" sz="1900" dirty="0" smtClean="0"/>
          </a:p>
          <a:p>
            <a:pPr marL="515938" lvl="2" indent="-288925"/>
            <a:r>
              <a:rPr lang="en-US" sz="1900" dirty="0" smtClean="0"/>
              <a:t>Concentration </a:t>
            </a:r>
            <a:r>
              <a:rPr lang="en-US" sz="1900" dirty="0" smtClean="0"/>
              <a:t>of the initially added sulfate </a:t>
            </a:r>
            <a:r>
              <a:rPr lang="en-US" sz="1900" dirty="0" smtClean="0"/>
              <a:t>has not changed</a:t>
            </a:r>
            <a:endParaRPr lang="en-US" sz="1900" dirty="0" smtClean="0"/>
          </a:p>
          <a:p>
            <a:pPr marL="515938" lvl="1" indent="-288925"/>
            <a:r>
              <a:rPr lang="en-US" sz="1900" dirty="0" smtClean="0"/>
              <a:t>No formation of siderite and pyrite </a:t>
            </a:r>
            <a:r>
              <a:rPr lang="en-US" sz="1900" dirty="0" smtClean="0"/>
              <a:t>via XRD</a:t>
            </a:r>
            <a:endParaRPr lang="en-US" sz="1900" dirty="0" smtClean="0"/>
          </a:p>
          <a:p>
            <a:pPr marL="515938" lvl="1" indent="-288925"/>
            <a:r>
              <a:rPr lang="en-US" sz="1900" dirty="0" smtClean="0"/>
              <a:t>Formation </a:t>
            </a:r>
            <a:r>
              <a:rPr lang="en-US" sz="1900" dirty="0" smtClean="0"/>
              <a:t>of siderite is predicted  by speciation modeling at pH ~6.5-7.</a:t>
            </a:r>
          </a:p>
          <a:p>
            <a:pPr lvl="1"/>
            <a:endParaRPr lang="en-US" sz="2200" dirty="0" smtClean="0"/>
          </a:p>
          <a:p>
            <a:pPr lvl="1"/>
            <a:endParaRPr lang="en-US" sz="2200" dirty="0" smtClean="0"/>
          </a:p>
        </p:txBody>
      </p:sp>
      <p:sp>
        <p:nvSpPr>
          <p:cNvPr id="6" name="TextBox 5"/>
          <p:cNvSpPr txBox="1"/>
          <p:nvPr/>
        </p:nvSpPr>
        <p:spPr>
          <a:xfrm>
            <a:off x="76200" y="5857726"/>
            <a:ext cx="4876800" cy="738664"/>
          </a:xfrm>
          <a:prstGeom prst="rect">
            <a:avLst/>
          </a:prstGeom>
          <a:solidFill>
            <a:schemeClr val="bg2"/>
          </a:solid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Accomplishments:</a:t>
            </a:r>
          </a:p>
          <a:p>
            <a:pPr algn="ctr"/>
            <a:r>
              <a:rPr lang="en-US" sz="1400" dirty="0" smtClean="0">
                <a:latin typeface="Arial" panose="020B0604020202020204" pitchFamily="34" charset="0"/>
                <a:cs typeface="Arial" panose="020B0604020202020204" pitchFamily="34" charset="0"/>
              </a:rPr>
              <a:t>Submitted abstract </a:t>
            </a:r>
            <a:r>
              <a:rPr lang="en-US" sz="1400" dirty="0">
                <a:latin typeface="Arial" panose="020B0604020202020204" pitchFamily="34" charset="0"/>
                <a:cs typeface="Arial" panose="020B0604020202020204" pitchFamily="34" charset="0"/>
              </a:rPr>
              <a:t>to </a:t>
            </a:r>
            <a:r>
              <a:rPr lang="en-US" sz="1400" dirty="0" smtClean="0">
                <a:latin typeface="Arial" panose="020B0604020202020204" pitchFamily="34" charset="0"/>
                <a:cs typeface="Arial" panose="020B0604020202020204" pitchFamily="34" charset="0"/>
              </a:rPr>
              <a:t>WM17 based on results </a:t>
            </a:r>
            <a:r>
              <a:rPr lang="en-US" sz="1400" dirty="0">
                <a:latin typeface="Arial" panose="020B0604020202020204" pitchFamily="34" charset="0"/>
                <a:cs typeface="Arial" panose="020B0604020202020204" pitchFamily="34" charset="0"/>
              </a:rPr>
              <a:t>of this </a:t>
            </a:r>
            <a:r>
              <a:rPr lang="en-US" sz="1400" dirty="0" smtClean="0">
                <a:latin typeface="Arial" panose="020B0604020202020204" pitchFamily="34" charset="0"/>
                <a:cs typeface="Arial" panose="020B0604020202020204" pitchFamily="34" charset="0"/>
              </a:rPr>
              <a:t>study.</a:t>
            </a:r>
            <a:endParaRPr lang="en-US" sz="1400"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Task </a:t>
            </a:r>
            <a:r>
              <a:rPr lang="en-US" sz="1400" dirty="0">
                <a:latin typeface="Arial" panose="020B0604020202020204" pitchFamily="34" charset="0"/>
                <a:cs typeface="Arial" panose="020B0604020202020204" pitchFamily="34" charset="0"/>
              </a:rPr>
              <a:t>is </a:t>
            </a:r>
            <a:r>
              <a:rPr lang="en-US" sz="1400" dirty="0" smtClean="0">
                <a:latin typeface="Arial" panose="020B0604020202020204" pitchFamily="34" charset="0"/>
                <a:cs typeface="Arial" panose="020B0604020202020204" pitchFamily="34" charset="0"/>
              </a:rPr>
              <a:t>complete and will not continue in </a:t>
            </a:r>
            <a:r>
              <a:rPr lang="en-US" sz="1400" dirty="0" smtClean="0">
                <a:latin typeface="Arial" panose="020B0604020202020204" pitchFamily="34" charset="0"/>
                <a:cs typeface="Arial" panose="020B0604020202020204" pitchFamily="34" charset="0"/>
              </a:rPr>
              <a:t>Year </a:t>
            </a:r>
            <a:r>
              <a:rPr lang="en-US" sz="1400" dirty="0" smtClean="0">
                <a:latin typeface="Arial" panose="020B0604020202020204" pitchFamily="34" charset="0"/>
                <a:cs typeface="Arial" panose="020B0604020202020204" pitchFamily="34" charset="0"/>
              </a:rPr>
              <a:t>7</a:t>
            </a:r>
            <a:r>
              <a:rPr lang="en-US" sz="1400" dirty="0" smtClean="0">
                <a:latin typeface="Arial" panose="020B0604020202020204" pitchFamily="34" charset="0"/>
                <a:cs typeface="Arial" panose="020B0604020202020204" pitchFamily="34" charset="0"/>
              </a:rPr>
              <a:t>.</a:t>
            </a:r>
            <a:endParaRPr lang="en-US"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9580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t>Application </a:t>
            </a:r>
            <a:r>
              <a:rPr lang="en-US" sz="2800" dirty="0"/>
              <a:t>of </a:t>
            </a:r>
            <a:r>
              <a:rPr lang="en-US" sz="2800" dirty="0" err="1" smtClean="0"/>
              <a:t>Humic</a:t>
            </a:r>
            <a:r>
              <a:rPr lang="en-US" sz="2800" dirty="0" smtClean="0"/>
              <a:t> </a:t>
            </a:r>
            <a:r>
              <a:rPr lang="en-US" sz="2800" dirty="0"/>
              <a:t>A</a:t>
            </a:r>
            <a:r>
              <a:rPr lang="en-US" sz="2800" dirty="0" smtClean="0"/>
              <a:t>cid </a:t>
            </a:r>
            <a:r>
              <a:rPr lang="en-US" sz="2800" dirty="0"/>
              <a:t>for </a:t>
            </a:r>
            <a:r>
              <a:rPr lang="en-US" sz="2800" dirty="0" smtClean="0"/>
              <a:t>Uranium </a:t>
            </a:r>
            <a:r>
              <a:rPr lang="en-US" sz="2800" dirty="0"/>
              <a:t>R</a:t>
            </a:r>
            <a:r>
              <a:rPr lang="en-US" sz="2800" dirty="0" smtClean="0"/>
              <a:t>emediation </a:t>
            </a:r>
            <a:r>
              <a:rPr lang="en-US" sz="2800" dirty="0"/>
              <a:t>at SRS</a:t>
            </a:r>
          </a:p>
        </p:txBody>
      </p:sp>
      <p:sp>
        <p:nvSpPr>
          <p:cNvPr id="3" name="Subtitle 2"/>
          <p:cNvSpPr>
            <a:spLocks noGrp="1"/>
          </p:cNvSpPr>
          <p:nvPr>
            <p:ph type="subTitle" idx="1"/>
          </p:nvPr>
        </p:nvSpPr>
        <p:spPr>
          <a:xfrm>
            <a:off x="1371600" y="3429000"/>
            <a:ext cx="6400800" cy="1752600"/>
          </a:xfrm>
        </p:spPr>
        <p:txBody>
          <a:bodyPr>
            <a:normAutofit/>
          </a:bodyPr>
          <a:lstStyle/>
          <a:p>
            <a:r>
              <a:rPr lang="en-US" sz="2400" dirty="0" smtClean="0"/>
              <a:t>Hansell Gonzalez (DOE Fellow)</a:t>
            </a:r>
          </a:p>
          <a:p>
            <a:pPr marL="285750" indent="-285750">
              <a:spcBef>
                <a:spcPts val="0"/>
              </a:spcBef>
              <a:defRPr/>
            </a:pPr>
            <a:r>
              <a:rPr lang="en-US" sz="2400" dirty="0"/>
              <a:t>Dr. Ravi </a:t>
            </a:r>
            <a:r>
              <a:rPr lang="en-US" sz="2400" dirty="0" err="1"/>
              <a:t>Gudavalli</a:t>
            </a:r>
            <a:endParaRPr lang="en-US" sz="2400" dirty="0"/>
          </a:p>
          <a:p>
            <a:pPr marL="285750" indent="-285750">
              <a:spcBef>
                <a:spcPts val="0"/>
              </a:spcBef>
              <a:defRPr/>
            </a:pPr>
            <a:r>
              <a:rPr lang="en-US" sz="2400" dirty="0" smtClean="0"/>
              <a:t>Dr</a:t>
            </a:r>
            <a:r>
              <a:rPr lang="en-US" sz="2400" dirty="0"/>
              <a:t>. Yelena </a:t>
            </a:r>
            <a:r>
              <a:rPr lang="en-US" sz="2400" dirty="0" smtClean="0"/>
              <a:t>Katsenovich</a:t>
            </a:r>
          </a:p>
          <a:p>
            <a:pPr marL="285750" indent="-285750">
              <a:spcBef>
                <a:spcPts val="0"/>
              </a:spcBef>
              <a:defRPr/>
            </a:pPr>
            <a:r>
              <a:rPr lang="en-US" sz="2400" dirty="0" smtClean="0"/>
              <a:t>Dr</a:t>
            </a:r>
            <a:r>
              <a:rPr lang="en-US" sz="2400" dirty="0"/>
              <a:t>. Vasileios Anagnostopoulos</a:t>
            </a:r>
          </a:p>
          <a:p>
            <a:endParaRPr lang="en-US" dirty="0" smtClean="0"/>
          </a:p>
          <a:p>
            <a:endParaRPr lang="en-US" dirty="0"/>
          </a:p>
        </p:txBody>
      </p:sp>
    </p:spTree>
    <p:extLst>
      <p:ext uri="{BB962C8B-B14F-4D97-AF65-F5344CB8AC3E}">
        <p14:creationId xmlns:p14="http://schemas.microsoft.com/office/powerpoint/2010/main" val="779976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Project Staff and Students</a:t>
            </a:r>
            <a:endParaRPr lang="en-US" sz="4000" dirty="0"/>
          </a:p>
        </p:txBody>
      </p:sp>
      <p:graphicFrame>
        <p:nvGraphicFramePr>
          <p:cNvPr id="6" name="Content Placeholder 2"/>
          <p:cNvGraphicFramePr>
            <a:graphicFrameLocks noGrp="1"/>
          </p:cNvGraphicFramePr>
          <p:nvPr>
            <p:ph idx="1"/>
            <p:extLst>
              <p:ext uri="{D42A27DB-BD31-4B8C-83A1-F6EECF244321}">
                <p14:modId xmlns:p14="http://schemas.microsoft.com/office/powerpoint/2010/main" val="2635444732"/>
              </p:ext>
            </p:extLst>
          </p:nvPr>
        </p:nvGraphicFramePr>
        <p:xfrm>
          <a:off x="838200" y="1523999"/>
          <a:ext cx="7820388" cy="4896826"/>
        </p:xfrm>
        <a:graphic>
          <a:graphicData uri="http://schemas.openxmlformats.org/drawingml/2006/table">
            <a:tbl>
              <a:tblPr firstRow="1" bandRow="1">
                <a:tableStyleId>{5C22544A-7EE6-4342-B048-85BDC9FD1C3A}</a:tableStyleId>
              </a:tblPr>
              <a:tblGrid>
                <a:gridCol w="2714988"/>
                <a:gridCol w="866412"/>
                <a:gridCol w="1648188"/>
                <a:gridCol w="2590800"/>
              </a:tblGrid>
              <a:tr h="381000">
                <a:tc gridSpan="4">
                  <a:txBody>
                    <a:bodyPr/>
                    <a:lstStyle/>
                    <a:p>
                      <a:pPr algn="ctr"/>
                      <a:r>
                        <a:rPr lang="en-US" sz="1800" b="1" dirty="0" smtClean="0">
                          <a:solidFill>
                            <a:srgbClr val="002D62"/>
                          </a:solidFill>
                          <a:effectLst/>
                        </a:rPr>
                        <a:t>Faculty/Staff: </a:t>
                      </a:r>
                      <a:endParaRPr lang="en-US" sz="1800" b="1" dirty="0">
                        <a:solidFill>
                          <a:srgbClr val="002D62"/>
                        </a:solidFill>
                        <a:effectLst/>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dirty="0" smtClean="0">
                        <a:solidFill>
                          <a:srgbClr val="002D62"/>
                        </a:solidFill>
                        <a:effectLs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kern="1200" dirty="0" smtClean="0">
                        <a:solidFill>
                          <a:srgbClr val="FF0000"/>
                        </a:solidFill>
                        <a:effectLst/>
                        <a:latin typeface="+mn-lt"/>
                        <a:ea typeface="+mn-ea"/>
                        <a:cs typeface="+mn-cs"/>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28800">
                <a:tc gridSpan="2">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smtClean="0">
                          <a:solidFill>
                            <a:srgbClr val="002D62"/>
                          </a:solidFill>
                          <a:effectLst/>
                        </a:rPr>
                        <a:t>Dr. </a:t>
                      </a:r>
                      <a:r>
                        <a:rPr lang="en-US" sz="1800" b="0" dirty="0" err="1" smtClean="0">
                          <a:solidFill>
                            <a:srgbClr val="002D62"/>
                          </a:solidFill>
                          <a:effectLst/>
                        </a:rPr>
                        <a:t>Vasileios</a:t>
                      </a:r>
                      <a:r>
                        <a:rPr lang="en-US" sz="1800" b="0" dirty="0" smtClean="0">
                          <a:solidFill>
                            <a:srgbClr val="002D62"/>
                          </a:solidFill>
                          <a:effectLst/>
                        </a:rPr>
                        <a:t> </a:t>
                      </a:r>
                      <a:r>
                        <a:rPr lang="en-US" sz="1800" b="0" kern="1200" dirty="0" err="1" smtClean="0">
                          <a:solidFill>
                            <a:srgbClr val="002D62"/>
                          </a:solidFill>
                          <a:effectLst/>
                          <a:latin typeface="+mn-lt"/>
                          <a:ea typeface="+mn-ea"/>
                          <a:cs typeface="+mn-cs"/>
                        </a:rPr>
                        <a:t>Anagnostopoulos</a:t>
                      </a:r>
                      <a:endParaRPr lang="en-US" sz="1800" b="0" kern="1200" dirty="0" smtClean="0">
                        <a:solidFill>
                          <a:srgbClr val="002D62"/>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smtClean="0">
                          <a:solidFill>
                            <a:srgbClr val="002D62"/>
                          </a:solidFill>
                          <a:effectLst/>
                        </a:rPr>
                        <a:t>Dr. Hilary Emerson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Dr. Reinaldo Garcia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smtClean="0">
                          <a:solidFill>
                            <a:srgbClr val="002D62"/>
                          </a:solidFill>
                          <a:effectLst/>
                        </a:rPr>
                        <a:t>Dr. Ravi </a:t>
                      </a:r>
                      <a:r>
                        <a:rPr lang="en-US" sz="1800" b="0" dirty="0" err="1" smtClean="0">
                          <a:solidFill>
                            <a:srgbClr val="002D62"/>
                          </a:solidFill>
                          <a:effectLst/>
                        </a:rPr>
                        <a:t>Gudavalli</a:t>
                      </a:r>
                      <a:endParaRPr lang="en-US" sz="1800" b="0" dirty="0" smtClean="0">
                        <a:solidFill>
                          <a:srgbClr val="002D62"/>
                        </a:solidFill>
                        <a:effectLst/>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smtClean="0">
                          <a:solidFill>
                            <a:srgbClr val="002D62"/>
                          </a:solidFill>
                          <a:effectLst/>
                        </a:rPr>
                        <a:t>Dr. Yelena </a:t>
                      </a:r>
                      <a:r>
                        <a:rPr lang="en-US" sz="1800" b="0" dirty="0" err="1" smtClean="0">
                          <a:solidFill>
                            <a:srgbClr val="002D62"/>
                          </a:solidFill>
                          <a:effectLst/>
                        </a:rPr>
                        <a:t>Katsenovich</a:t>
                      </a:r>
                      <a:endParaRPr lang="en-US" sz="1800" b="1" dirty="0">
                        <a:solidFill>
                          <a:srgbClr val="002D62"/>
                        </a:solidFill>
                        <a:effectLst/>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kern="1200" dirty="0" smtClean="0">
                        <a:solidFill>
                          <a:srgbClr val="002D62"/>
                        </a:solidFill>
                        <a:effectLst/>
                        <a:latin typeface="+mn-lt"/>
                        <a:ea typeface="+mn-ea"/>
                        <a:cs typeface="+mn-cs"/>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Angelique Lawrence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Dr. </a:t>
                      </a:r>
                      <a:r>
                        <a:rPr lang="en-US" sz="1800" b="0" kern="1200" dirty="0" err="1" smtClean="0">
                          <a:solidFill>
                            <a:srgbClr val="002D62"/>
                          </a:solidFill>
                          <a:effectLst/>
                          <a:latin typeface="+mn-lt"/>
                          <a:ea typeface="+mn-ea"/>
                          <a:cs typeface="+mn-cs"/>
                        </a:rPr>
                        <a:t>Mehrnoosh</a:t>
                      </a:r>
                      <a:r>
                        <a:rPr lang="en-US" sz="1800" b="0" kern="1200" dirty="0" smtClean="0">
                          <a:solidFill>
                            <a:srgbClr val="002D62"/>
                          </a:solidFill>
                          <a:effectLst/>
                          <a:latin typeface="+mn-lt"/>
                          <a:ea typeface="+mn-ea"/>
                          <a:cs typeface="+mn-cs"/>
                        </a:rPr>
                        <a:t> </a:t>
                      </a:r>
                      <a:r>
                        <a:rPr lang="en-US" sz="1800" b="0" kern="1200" dirty="0" err="1" smtClean="0">
                          <a:solidFill>
                            <a:srgbClr val="002D62"/>
                          </a:solidFill>
                          <a:effectLst/>
                          <a:latin typeface="+mn-lt"/>
                          <a:ea typeface="+mn-ea"/>
                          <a:cs typeface="+mn-cs"/>
                        </a:rPr>
                        <a:t>Mahmoudi</a:t>
                      </a:r>
                      <a:endParaRPr lang="en-US" sz="1800" b="0" kern="1200" dirty="0" smtClean="0">
                        <a:solidFill>
                          <a:srgbClr val="002D62"/>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Dr. David </a:t>
                      </a:r>
                      <a:r>
                        <a:rPr lang="en-US" sz="1800" b="0" kern="1200" dirty="0" err="1" smtClean="0">
                          <a:solidFill>
                            <a:srgbClr val="002D62"/>
                          </a:solidFill>
                          <a:effectLst/>
                          <a:latin typeface="+mn-lt"/>
                          <a:ea typeface="+mn-ea"/>
                          <a:cs typeface="+mn-cs"/>
                        </a:rPr>
                        <a:t>Roelant</a:t>
                      </a:r>
                      <a:endParaRPr lang="en-US" sz="1800" b="0" kern="1200" dirty="0" smtClean="0">
                        <a:solidFill>
                          <a:srgbClr val="002D62"/>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Dr. </a:t>
                      </a:r>
                      <a:r>
                        <a:rPr lang="en-US" sz="1800" b="0" kern="1200" dirty="0" err="1" smtClean="0">
                          <a:solidFill>
                            <a:srgbClr val="002D62"/>
                          </a:solidFill>
                          <a:effectLst/>
                          <a:latin typeface="+mn-lt"/>
                          <a:ea typeface="+mn-ea"/>
                          <a:cs typeface="+mn-cs"/>
                        </a:rPr>
                        <a:t>Shimelis</a:t>
                      </a:r>
                      <a:r>
                        <a:rPr lang="en-US" sz="1800" b="0" kern="1200" dirty="0" smtClean="0">
                          <a:solidFill>
                            <a:srgbClr val="002D62"/>
                          </a:solidFill>
                          <a:effectLst/>
                          <a:latin typeface="+mn-lt"/>
                          <a:ea typeface="+mn-ea"/>
                          <a:cs typeface="+mn-cs"/>
                        </a:rPr>
                        <a:t> </a:t>
                      </a:r>
                      <a:r>
                        <a:rPr lang="en-US" sz="1800" b="0" kern="1200" dirty="0" err="1" smtClean="0">
                          <a:solidFill>
                            <a:srgbClr val="002D62"/>
                          </a:solidFill>
                          <a:effectLst/>
                          <a:latin typeface="+mn-lt"/>
                          <a:ea typeface="+mn-ea"/>
                          <a:cs typeface="+mn-cs"/>
                        </a:rPr>
                        <a:t>Setegn</a:t>
                      </a:r>
                      <a:endParaRPr lang="en-US" sz="1800" b="0" kern="1200" dirty="0" smtClean="0">
                        <a:solidFill>
                          <a:srgbClr val="002D62"/>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kern="1200" dirty="0" smtClean="0">
                        <a:solidFill>
                          <a:srgbClr val="002D62"/>
                        </a:solidFill>
                        <a:effectLst/>
                        <a:latin typeface="+mn-lt"/>
                        <a:ea typeface="+mn-ea"/>
                        <a:cs typeface="+mn-cs"/>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372049">
                <a:tc gridSpan="4">
                  <a:txBody>
                    <a:bodyPr/>
                    <a:lstStyle/>
                    <a:p>
                      <a:pPr algn="ctr"/>
                      <a:r>
                        <a:rPr lang="en-US" sz="1800" b="1" dirty="0" smtClean="0">
                          <a:solidFill>
                            <a:srgbClr val="002D62"/>
                          </a:solidFill>
                          <a:effectLst/>
                        </a:rPr>
                        <a:t>Students/DOE Fellows: </a:t>
                      </a:r>
                      <a:endParaRPr lang="en-US" sz="1800" b="1" dirty="0">
                        <a:solidFill>
                          <a:srgbClr val="002D62"/>
                        </a:solidFill>
                        <a:effectLst/>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u="none" baseline="0" dirty="0" smtClean="0">
                        <a:solidFill>
                          <a:srgbClr val="002D62"/>
                        </a:solidFill>
                        <a:effectLst/>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31497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Alberto </a:t>
                      </a:r>
                      <a:r>
                        <a:rPr lang="en-US" sz="1800" b="0" kern="1200" dirty="0" err="1" smtClean="0">
                          <a:solidFill>
                            <a:srgbClr val="002D62"/>
                          </a:solidFill>
                          <a:effectLst/>
                          <a:latin typeface="+mn-lt"/>
                          <a:ea typeface="+mn-ea"/>
                          <a:cs typeface="+mn-cs"/>
                        </a:rPr>
                        <a:t>Abarca</a:t>
                      </a:r>
                      <a:endParaRPr lang="en-US" sz="1800" b="0" kern="1200" dirty="0" smtClean="0">
                        <a:solidFill>
                          <a:srgbClr val="002D62"/>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Mohammed </a:t>
                      </a:r>
                      <a:r>
                        <a:rPr lang="en-US" sz="1800" b="0" kern="1200" dirty="0" err="1" smtClean="0">
                          <a:solidFill>
                            <a:srgbClr val="002D62"/>
                          </a:solidFill>
                          <a:effectLst/>
                          <a:latin typeface="+mn-lt"/>
                          <a:ea typeface="+mn-ea"/>
                          <a:cs typeface="+mn-cs"/>
                        </a:rPr>
                        <a:t>Albassam</a:t>
                      </a:r>
                      <a:endParaRPr lang="en-US" sz="1800" b="0" kern="1200" dirty="0" smtClean="0">
                        <a:solidFill>
                          <a:srgbClr val="002D62"/>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Sarah Bird</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Claudia Cardona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err="1" smtClean="0">
                          <a:solidFill>
                            <a:srgbClr val="002D62"/>
                          </a:solidFill>
                          <a:effectLst/>
                          <a:latin typeface="+mn-lt"/>
                          <a:ea typeface="+mn-ea"/>
                          <a:cs typeface="+mn-cs"/>
                        </a:rPr>
                        <a:t>Silvina</a:t>
                      </a:r>
                      <a:r>
                        <a:rPr lang="en-US" sz="1800" b="0" kern="1200" dirty="0" smtClean="0">
                          <a:solidFill>
                            <a:srgbClr val="002D62"/>
                          </a:solidFill>
                          <a:effectLst/>
                          <a:latin typeface="+mn-lt"/>
                          <a:ea typeface="+mn-ea"/>
                          <a:cs typeface="+mn-cs"/>
                        </a:rPr>
                        <a:t> Di Pietro</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Natalia Duque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Alejandro Garcia</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err="1" smtClean="0">
                          <a:solidFill>
                            <a:srgbClr val="002D62"/>
                          </a:solidFill>
                          <a:effectLst/>
                          <a:latin typeface="+mn-lt"/>
                          <a:ea typeface="+mn-ea"/>
                          <a:cs typeface="+mn-cs"/>
                        </a:rPr>
                        <a:t>Hansell</a:t>
                      </a:r>
                      <a:r>
                        <a:rPr lang="en-US" sz="1800" b="0" kern="1200" dirty="0" smtClean="0">
                          <a:solidFill>
                            <a:srgbClr val="002D62"/>
                          </a:solidFill>
                          <a:effectLst/>
                          <a:latin typeface="+mn-lt"/>
                          <a:ea typeface="+mn-ea"/>
                          <a:cs typeface="+mn-cs"/>
                        </a:rPr>
                        <a:t> Gonzalez</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Alejandro Hernandez</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Sandra Herrera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Robert </a:t>
                      </a:r>
                      <a:r>
                        <a:rPr lang="en-US" sz="1800" b="0" kern="1200" dirty="0" err="1" smtClean="0">
                          <a:solidFill>
                            <a:srgbClr val="002D62"/>
                          </a:solidFill>
                          <a:effectLst/>
                          <a:latin typeface="+mn-lt"/>
                          <a:ea typeface="+mn-ea"/>
                          <a:cs typeface="+mn-cs"/>
                        </a:rPr>
                        <a:t>Lapierre</a:t>
                      </a:r>
                      <a:endParaRPr lang="en-US" sz="1800" b="0" kern="1200" dirty="0" smtClean="0">
                        <a:solidFill>
                          <a:srgbClr val="002D62"/>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Juan Morales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Kiara </a:t>
                      </a:r>
                      <a:r>
                        <a:rPr lang="en-US" sz="1800" b="0" kern="1200" dirty="0" err="1" smtClean="0">
                          <a:solidFill>
                            <a:srgbClr val="002D62"/>
                          </a:solidFill>
                          <a:effectLst/>
                          <a:latin typeface="+mn-lt"/>
                          <a:ea typeface="+mn-ea"/>
                          <a:cs typeface="+mn-cs"/>
                        </a:rPr>
                        <a:t>Pazan</a:t>
                      </a:r>
                      <a:endParaRPr lang="en-US" sz="1800" b="0" kern="1200" dirty="0" smtClean="0">
                        <a:solidFill>
                          <a:srgbClr val="002D62"/>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err="1" smtClean="0">
                          <a:solidFill>
                            <a:srgbClr val="002D62"/>
                          </a:solidFill>
                          <a:effectLst/>
                          <a:latin typeface="+mn-lt"/>
                          <a:ea typeface="+mn-ea"/>
                          <a:cs typeface="+mn-cs"/>
                        </a:rPr>
                        <a:t>Awmna</a:t>
                      </a:r>
                      <a:r>
                        <a:rPr lang="en-US" sz="1800" b="0" kern="1200" dirty="0" smtClean="0">
                          <a:solidFill>
                            <a:srgbClr val="002D62"/>
                          </a:solidFill>
                          <a:effectLst/>
                          <a:latin typeface="+mn-lt"/>
                          <a:ea typeface="+mn-ea"/>
                          <a:cs typeface="+mn-cs"/>
                        </a:rPr>
                        <a:t> Rana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kern="1200" dirty="0" smtClean="0">
                        <a:solidFill>
                          <a:srgbClr val="002D62"/>
                        </a:solidFill>
                        <a:effectLst/>
                        <a:latin typeface="+mn-lt"/>
                        <a:ea typeface="+mn-ea"/>
                        <a:cs typeface="+mn-cs"/>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err="1" smtClean="0">
                          <a:solidFill>
                            <a:srgbClr val="002D62"/>
                          </a:solidFill>
                          <a:effectLst/>
                          <a:latin typeface="+mn-lt"/>
                          <a:ea typeface="+mn-ea"/>
                          <a:cs typeface="+mn-cs"/>
                        </a:rPr>
                        <a:t>Yoel</a:t>
                      </a:r>
                      <a:r>
                        <a:rPr lang="en-US" sz="1800" b="0" kern="1200" dirty="0" smtClean="0">
                          <a:solidFill>
                            <a:srgbClr val="002D62"/>
                          </a:solidFill>
                          <a:effectLst/>
                          <a:latin typeface="+mn-lt"/>
                          <a:ea typeface="+mn-ea"/>
                          <a:cs typeface="+mn-cs"/>
                        </a:rPr>
                        <a:t> </a:t>
                      </a:r>
                      <a:r>
                        <a:rPr lang="en-US" sz="1800" b="0" kern="1200" dirty="0" err="1" smtClean="0">
                          <a:solidFill>
                            <a:srgbClr val="002D62"/>
                          </a:solidFill>
                          <a:effectLst/>
                          <a:latin typeface="+mn-lt"/>
                          <a:ea typeface="+mn-ea"/>
                          <a:cs typeface="+mn-cs"/>
                        </a:rPr>
                        <a:t>Rotterman</a:t>
                      </a:r>
                      <a:endParaRPr lang="en-US" sz="1800" b="0" kern="1200" dirty="0" smtClean="0">
                        <a:solidFill>
                          <a:srgbClr val="002D62"/>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err="1" smtClean="0">
                          <a:solidFill>
                            <a:srgbClr val="002D62"/>
                          </a:solidFill>
                          <a:effectLst/>
                          <a:latin typeface="+mn-lt"/>
                          <a:ea typeface="+mn-ea"/>
                          <a:cs typeface="+mn-cs"/>
                        </a:rPr>
                        <a:t>Aref</a:t>
                      </a:r>
                      <a:r>
                        <a:rPr lang="en-US" sz="1800" b="0" kern="1200" dirty="0" smtClean="0">
                          <a:solidFill>
                            <a:srgbClr val="002D62"/>
                          </a:solidFill>
                          <a:effectLst/>
                          <a:latin typeface="+mn-lt"/>
                          <a:ea typeface="+mn-ea"/>
                          <a:cs typeface="+mn-cs"/>
                        </a:rPr>
                        <a:t> </a:t>
                      </a:r>
                      <a:r>
                        <a:rPr lang="en-US" sz="1800" b="0" kern="1200" dirty="0" err="1" smtClean="0">
                          <a:solidFill>
                            <a:srgbClr val="002D62"/>
                          </a:solidFill>
                          <a:effectLst/>
                          <a:latin typeface="+mn-lt"/>
                          <a:ea typeface="+mn-ea"/>
                          <a:cs typeface="+mn-cs"/>
                        </a:rPr>
                        <a:t>Shehadeh</a:t>
                      </a:r>
                      <a:endParaRPr lang="en-US" sz="1800" b="0" kern="1200" dirty="0" smtClean="0">
                        <a:solidFill>
                          <a:srgbClr val="002D62"/>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Alexis Smoot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Sarah Solomon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Christopher Strand</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Christine </a:t>
                      </a:r>
                      <a:r>
                        <a:rPr lang="en-US" sz="1800" b="0" kern="1200" dirty="0" err="1" smtClean="0">
                          <a:solidFill>
                            <a:srgbClr val="002D62"/>
                          </a:solidFill>
                          <a:effectLst/>
                          <a:latin typeface="+mn-lt"/>
                          <a:ea typeface="+mn-ea"/>
                          <a:cs typeface="+mn-cs"/>
                        </a:rPr>
                        <a:t>Wipfli</a:t>
                      </a:r>
                      <a:endParaRPr lang="en-US" sz="1800" b="0" kern="1200" dirty="0" smtClean="0">
                        <a:solidFill>
                          <a:srgbClr val="002D62"/>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dirty="0" smtClean="0">
                          <a:solidFill>
                            <a:srgbClr val="002D62"/>
                          </a:solidFill>
                          <a:effectLst/>
                          <a:latin typeface="+mn-lt"/>
                          <a:ea typeface="+mn-ea"/>
                          <a:cs typeface="+mn-cs"/>
                        </a:rPr>
                        <a:t>Frances </a:t>
                      </a:r>
                      <a:r>
                        <a:rPr lang="en-US" sz="1800" b="0" kern="1200" dirty="0" err="1" smtClean="0">
                          <a:solidFill>
                            <a:srgbClr val="002D62"/>
                          </a:solidFill>
                          <a:effectLst/>
                          <a:latin typeface="+mn-lt"/>
                          <a:ea typeface="+mn-ea"/>
                          <a:cs typeface="+mn-cs"/>
                        </a:rPr>
                        <a:t>Zengotita</a:t>
                      </a:r>
                      <a:endParaRPr lang="en-US" sz="1800" b="0" kern="1200" dirty="0" smtClean="0">
                        <a:solidFill>
                          <a:srgbClr val="002D62"/>
                        </a:solidFill>
                        <a:effectLst/>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kern="1200" dirty="0" smtClean="0">
                        <a:solidFill>
                          <a:srgbClr val="002D62"/>
                        </a:solidFill>
                        <a:effectLst/>
                        <a:latin typeface="+mn-lt"/>
                        <a:ea typeface="+mn-ea"/>
                        <a:cs typeface="+mn-cs"/>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8914859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73957"/>
            <a:ext cx="6756194" cy="838200"/>
          </a:xfrm>
        </p:spPr>
        <p:txBody>
          <a:bodyPr>
            <a:normAutofit fontScale="90000"/>
          </a:bodyPr>
          <a:lstStyle/>
          <a:p>
            <a:r>
              <a:rPr lang="en-US" sz="2200" dirty="0">
                <a:solidFill>
                  <a:srgbClr val="002060"/>
                </a:solidFill>
                <a:effectLst/>
              </a:rPr>
              <a:t>Application of </a:t>
            </a:r>
            <a:r>
              <a:rPr lang="en-US" sz="2200" dirty="0" smtClean="0">
                <a:solidFill>
                  <a:srgbClr val="002060"/>
                </a:solidFill>
                <a:effectLst/>
              </a:rPr>
              <a:t>humic acid </a:t>
            </a:r>
            <a:r>
              <a:rPr lang="en-US" sz="2200" dirty="0">
                <a:solidFill>
                  <a:srgbClr val="002060"/>
                </a:solidFill>
                <a:effectLst/>
              </a:rPr>
              <a:t>for </a:t>
            </a:r>
            <a:r>
              <a:rPr lang="en-US" sz="2200" dirty="0" smtClean="0">
                <a:solidFill>
                  <a:srgbClr val="002060"/>
                </a:solidFill>
                <a:effectLst/>
              </a:rPr>
              <a:t>U remediation </a:t>
            </a:r>
            <a:r>
              <a:rPr lang="en-US" sz="2200" dirty="0">
                <a:solidFill>
                  <a:srgbClr val="002060"/>
                </a:solidFill>
                <a:effectLst/>
              </a:rPr>
              <a:t>at </a:t>
            </a:r>
            <a:r>
              <a:rPr lang="en-US" sz="2200" dirty="0" smtClean="0">
                <a:solidFill>
                  <a:srgbClr val="002060"/>
                </a:solidFill>
                <a:effectLst/>
              </a:rPr>
              <a:t>SRS</a:t>
            </a:r>
            <a:br>
              <a:rPr lang="en-US" sz="2200" dirty="0" smtClean="0">
                <a:solidFill>
                  <a:srgbClr val="002060"/>
                </a:solidFill>
                <a:effectLst/>
              </a:rPr>
            </a:br>
            <a:r>
              <a:rPr lang="en-US" sz="3100" dirty="0" smtClean="0">
                <a:solidFill>
                  <a:srgbClr val="002060"/>
                </a:solidFill>
                <a:effectLst/>
              </a:rPr>
              <a:t>Objectives</a:t>
            </a:r>
            <a:endParaRPr lang="en-US" sz="3100" dirty="0">
              <a:effectLst/>
            </a:endParaRPr>
          </a:p>
        </p:txBody>
      </p:sp>
      <p:sp>
        <p:nvSpPr>
          <p:cNvPr id="3" name="Content Placeholder 2"/>
          <p:cNvSpPr>
            <a:spLocks noGrp="1"/>
          </p:cNvSpPr>
          <p:nvPr>
            <p:ph idx="1"/>
          </p:nvPr>
        </p:nvSpPr>
        <p:spPr/>
        <p:txBody>
          <a:bodyPr>
            <a:normAutofit/>
          </a:bodyPr>
          <a:lstStyle/>
          <a:p>
            <a:pPr marL="571500" lvl="1" indent="-342900">
              <a:spcBef>
                <a:spcPts val="600"/>
              </a:spcBef>
              <a:spcAft>
                <a:spcPts val="600"/>
              </a:spcAft>
              <a:buFont typeface="Arial" panose="020B0604020202020204" pitchFamily="34" charset="0"/>
              <a:buChar char="•"/>
            </a:pPr>
            <a:r>
              <a:rPr lang="en-US" sz="1800" dirty="0" smtClean="0">
                <a:effectLst/>
              </a:rPr>
              <a:t>Investigate </a:t>
            </a:r>
            <a:r>
              <a:rPr lang="en-US" sz="1800" dirty="0">
                <a:effectLst/>
              </a:rPr>
              <a:t>a possible synergy between </a:t>
            </a:r>
            <a:r>
              <a:rPr lang="en-US" sz="1800" dirty="0" smtClean="0">
                <a:effectLst/>
              </a:rPr>
              <a:t>humic acid </a:t>
            </a:r>
            <a:r>
              <a:rPr lang="en-US" sz="1800" dirty="0">
                <a:effectLst/>
              </a:rPr>
              <a:t>and colloidal silica </a:t>
            </a:r>
            <a:r>
              <a:rPr lang="en-US" sz="1800" dirty="0" smtClean="0">
                <a:effectLst/>
              </a:rPr>
              <a:t>on uranium removal at different pH values;</a:t>
            </a:r>
            <a:endParaRPr lang="en-US" sz="1800" dirty="0" smtClean="0">
              <a:solidFill>
                <a:srgbClr val="002060"/>
              </a:solidFill>
              <a:effectLst/>
            </a:endParaRPr>
          </a:p>
          <a:p>
            <a:pPr marL="571500" lvl="1" indent="-342900">
              <a:spcBef>
                <a:spcPts val="600"/>
              </a:spcBef>
              <a:spcAft>
                <a:spcPts val="600"/>
              </a:spcAft>
              <a:buFont typeface="Arial" panose="020B0604020202020204" pitchFamily="34" charset="0"/>
              <a:buChar char="•"/>
            </a:pPr>
            <a:r>
              <a:rPr lang="en-US" sz="1800" dirty="0" smtClean="0">
                <a:solidFill>
                  <a:srgbClr val="002060"/>
                </a:solidFill>
                <a:effectLst/>
              </a:rPr>
              <a:t>Determine if </a:t>
            </a:r>
            <a:r>
              <a:rPr lang="en-US" sz="1800" dirty="0">
                <a:solidFill>
                  <a:srgbClr val="002060"/>
                </a:solidFill>
                <a:effectLst/>
              </a:rPr>
              <a:t>low </a:t>
            </a:r>
            <a:r>
              <a:rPr lang="en-US" sz="1800" dirty="0" smtClean="0">
                <a:solidFill>
                  <a:srgbClr val="002060"/>
                </a:solidFill>
                <a:effectLst/>
              </a:rPr>
              <a:t>cost, </a:t>
            </a:r>
            <a:r>
              <a:rPr lang="en-US" sz="1800" dirty="0">
                <a:solidFill>
                  <a:srgbClr val="002060"/>
                </a:solidFill>
                <a:effectLst/>
              </a:rPr>
              <a:t>unrefined </a:t>
            </a:r>
            <a:r>
              <a:rPr lang="en-US" sz="1800" dirty="0" smtClean="0">
                <a:solidFill>
                  <a:srgbClr val="002060"/>
                </a:solidFill>
                <a:effectLst/>
              </a:rPr>
              <a:t>humic acid (Huma-K) </a:t>
            </a:r>
            <a:r>
              <a:rPr lang="en-US" sz="1800" dirty="0">
                <a:solidFill>
                  <a:srgbClr val="002060"/>
                </a:solidFill>
                <a:effectLst/>
              </a:rPr>
              <a:t>can be used to </a:t>
            </a:r>
            <a:r>
              <a:rPr lang="en-US" sz="1800" dirty="0" smtClean="0">
                <a:solidFill>
                  <a:srgbClr val="002060"/>
                </a:solidFill>
                <a:effectLst/>
              </a:rPr>
              <a:t>control </a:t>
            </a:r>
            <a:r>
              <a:rPr lang="en-US" sz="1800" dirty="0">
                <a:solidFill>
                  <a:srgbClr val="002060"/>
                </a:solidFill>
                <a:effectLst/>
              </a:rPr>
              <a:t>the mobility of uranium </a:t>
            </a:r>
            <a:r>
              <a:rPr lang="en-US" sz="1800" dirty="0" smtClean="0">
                <a:solidFill>
                  <a:srgbClr val="002060"/>
                </a:solidFill>
                <a:effectLst/>
              </a:rPr>
              <a:t>in contaminated plume;</a:t>
            </a:r>
            <a:endParaRPr lang="en-US" sz="1800" dirty="0">
              <a:solidFill>
                <a:srgbClr val="002060"/>
              </a:solidFill>
              <a:effectLst/>
            </a:endParaRPr>
          </a:p>
          <a:p>
            <a:pPr marL="571500" lvl="1" indent="-342900">
              <a:spcBef>
                <a:spcPts val="600"/>
              </a:spcBef>
              <a:spcAft>
                <a:spcPts val="600"/>
              </a:spcAft>
              <a:buFont typeface="Arial" panose="020B0604020202020204" pitchFamily="34" charset="0"/>
              <a:buChar char="•"/>
            </a:pPr>
            <a:r>
              <a:rPr lang="en-US" sz="1800" dirty="0" smtClean="0">
                <a:solidFill>
                  <a:srgbClr val="002060"/>
                </a:solidFill>
                <a:effectLst/>
              </a:rPr>
              <a:t>Evaluate the binding mechanism and reversibility of </a:t>
            </a:r>
            <a:r>
              <a:rPr lang="en-US" sz="1800" dirty="0">
                <a:solidFill>
                  <a:srgbClr val="002060"/>
                </a:solidFill>
                <a:effectLst/>
              </a:rPr>
              <a:t>humic acid (Huma-K) </a:t>
            </a:r>
            <a:r>
              <a:rPr lang="en-US" sz="1800" dirty="0" smtClean="0">
                <a:solidFill>
                  <a:srgbClr val="002060"/>
                </a:solidFill>
                <a:effectLst/>
              </a:rPr>
              <a:t>sorption on </a:t>
            </a:r>
            <a:r>
              <a:rPr lang="en-US" sz="1800" dirty="0">
                <a:solidFill>
                  <a:srgbClr val="002060"/>
                </a:solidFill>
                <a:effectLst/>
              </a:rPr>
              <a:t>SRS sediment at various pH via </a:t>
            </a:r>
            <a:r>
              <a:rPr lang="en-US" sz="1800" dirty="0" smtClean="0">
                <a:solidFill>
                  <a:srgbClr val="002060"/>
                </a:solidFill>
                <a:effectLst/>
              </a:rPr>
              <a:t>batch experiments;</a:t>
            </a:r>
          </a:p>
          <a:p>
            <a:pPr marL="571500" lvl="1" indent="-342900">
              <a:spcBef>
                <a:spcPts val="600"/>
              </a:spcBef>
              <a:spcAft>
                <a:spcPts val="600"/>
              </a:spcAft>
              <a:buFont typeface="Arial" panose="020B0604020202020204" pitchFamily="34" charset="0"/>
              <a:buChar char="•"/>
            </a:pPr>
            <a:r>
              <a:rPr lang="en-US" sz="1800" dirty="0" smtClean="0">
                <a:solidFill>
                  <a:srgbClr val="002060"/>
                </a:solidFill>
                <a:effectLst/>
              </a:rPr>
              <a:t>Understand the effect of </a:t>
            </a:r>
            <a:r>
              <a:rPr lang="en-US" sz="1800" dirty="0" err="1" smtClean="0">
                <a:solidFill>
                  <a:srgbClr val="002060"/>
                </a:solidFill>
                <a:effectLst/>
              </a:rPr>
              <a:t>sorbed</a:t>
            </a:r>
            <a:r>
              <a:rPr lang="en-US" sz="1800" dirty="0" smtClean="0">
                <a:solidFill>
                  <a:srgbClr val="002060"/>
                </a:solidFill>
                <a:effectLst/>
              </a:rPr>
              <a:t> HA on uranium mobility through column experiments and develop a representative model.</a:t>
            </a:r>
          </a:p>
          <a:p>
            <a:pPr marL="571500" lvl="1" indent="-342900">
              <a:spcBef>
                <a:spcPts val="600"/>
              </a:spcBef>
              <a:spcAft>
                <a:spcPts val="600"/>
              </a:spcAft>
              <a:buFont typeface="Arial" panose="020B0604020202020204" pitchFamily="34" charset="0"/>
              <a:buChar char="•"/>
            </a:pPr>
            <a:endParaRPr lang="en-US" sz="1900" dirty="0">
              <a:solidFill>
                <a:srgbClr val="002060"/>
              </a:solidFill>
              <a:effectLst/>
            </a:endParaRPr>
          </a:p>
        </p:txBody>
      </p:sp>
      <p:pic>
        <p:nvPicPr>
          <p:cNvPr id="5" name="Picture 4" descr="08011410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4648200"/>
            <a:ext cx="2362200" cy="17689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648200"/>
            <a:ext cx="1429672" cy="1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306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6679994" cy="838200"/>
          </a:xfrm>
        </p:spPr>
        <p:txBody>
          <a:bodyPr>
            <a:noAutofit/>
          </a:bodyPr>
          <a:lstStyle/>
          <a:p>
            <a:pPr marL="1588" marR="0" lvl="1" algn="ctr" rtl="0" fontAlgn="auto">
              <a:lnSpc>
                <a:spcPct val="100000"/>
              </a:lnSpc>
              <a:spcBef>
                <a:spcPct val="0"/>
              </a:spcBef>
              <a:spcAft>
                <a:spcPts val="600"/>
              </a:spcAft>
              <a:tabLst/>
              <a:defRPr/>
            </a:pPr>
            <a:r>
              <a:rPr lang="en-US" sz="2000" b="1" kern="1200" dirty="0">
                <a:solidFill>
                  <a:srgbClr val="002060"/>
                </a:solidFill>
                <a:latin typeface="Arial" panose="020B0604020202020204" pitchFamily="34" charset="0"/>
                <a:ea typeface="+mn-ea"/>
                <a:cs typeface="Arial" panose="020B0604020202020204" pitchFamily="34" charset="0"/>
              </a:rPr>
              <a:t>Application of humic acid for U remediation at SRS</a:t>
            </a:r>
            <a:br>
              <a:rPr lang="en-US" sz="2000" b="1" kern="1200" dirty="0">
                <a:solidFill>
                  <a:srgbClr val="002060"/>
                </a:solidFill>
                <a:latin typeface="Arial" panose="020B0604020202020204" pitchFamily="34" charset="0"/>
                <a:ea typeface="+mn-ea"/>
                <a:cs typeface="Arial" panose="020B0604020202020204" pitchFamily="34" charset="0"/>
              </a:rPr>
            </a:br>
            <a:r>
              <a:rPr lang="en-US" sz="2800" b="1" kern="1200" dirty="0" smtClean="0">
                <a:solidFill>
                  <a:srgbClr val="002060"/>
                </a:solidFill>
                <a:latin typeface="Arial" panose="020B0604020202020204" pitchFamily="34" charset="0"/>
                <a:ea typeface="+mn-ea"/>
                <a:cs typeface="Arial" panose="020B0604020202020204" pitchFamily="34" charset="0"/>
              </a:rPr>
              <a:t>Highlights</a:t>
            </a:r>
            <a:endParaRPr lang="en-US" sz="2800" b="1" kern="1200" dirty="0">
              <a:solidFill>
                <a:srgbClr val="002060"/>
              </a:solidFill>
              <a:latin typeface="Arial" panose="020B0604020202020204" pitchFamily="34" charset="0"/>
              <a:ea typeface="+mn-ea"/>
              <a:cs typeface="Arial" panose="020B0604020202020204" pitchFamily="34" charset="0"/>
            </a:endParaRPr>
          </a:p>
        </p:txBody>
      </p:sp>
      <p:sp>
        <p:nvSpPr>
          <p:cNvPr id="3" name="Content Placeholder 2"/>
          <p:cNvSpPr>
            <a:spLocks noGrp="1"/>
          </p:cNvSpPr>
          <p:nvPr>
            <p:ph idx="1"/>
          </p:nvPr>
        </p:nvSpPr>
        <p:spPr/>
        <p:txBody>
          <a:bodyPr>
            <a:normAutofit/>
          </a:bodyPr>
          <a:lstStyle/>
          <a:p>
            <a:pPr marL="457200" lvl="1" indent="-230188">
              <a:spcBef>
                <a:spcPts val="600"/>
              </a:spcBef>
              <a:spcAft>
                <a:spcPts val="600"/>
              </a:spcAft>
              <a:buFont typeface="Arial" panose="020B0604020202020204" pitchFamily="34" charset="0"/>
              <a:buChar char="•"/>
            </a:pPr>
            <a:r>
              <a:rPr lang="en-US" sz="2000" dirty="0" smtClean="0">
                <a:solidFill>
                  <a:srgbClr val="002060"/>
                </a:solidFill>
                <a:effectLst/>
              </a:rPr>
              <a:t>Constructed multi-component </a:t>
            </a:r>
            <a:r>
              <a:rPr lang="en-US" sz="2000" dirty="0">
                <a:solidFill>
                  <a:srgbClr val="002060"/>
                </a:solidFill>
                <a:effectLst/>
              </a:rPr>
              <a:t>batch systems with a pH range from 3 to 8 </a:t>
            </a:r>
            <a:r>
              <a:rPr lang="en-US" sz="2000" dirty="0" smtClean="0">
                <a:solidFill>
                  <a:srgbClr val="002060"/>
                </a:solidFill>
                <a:effectLst/>
              </a:rPr>
              <a:t>to </a:t>
            </a:r>
            <a:r>
              <a:rPr lang="en-US" sz="2000" dirty="0">
                <a:solidFill>
                  <a:srgbClr val="002060"/>
                </a:solidFill>
                <a:effectLst/>
              </a:rPr>
              <a:t>effectively analyze </a:t>
            </a:r>
            <a:r>
              <a:rPr lang="en-US" sz="2000" dirty="0" smtClean="0">
                <a:solidFill>
                  <a:srgbClr val="002060"/>
                </a:solidFill>
                <a:effectLst/>
              </a:rPr>
              <a:t>synergistic </a:t>
            </a:r>
            <a:r>
              <a:rPr lang="en-US" sz="2000" dirty="0">
                <a:solidFill>
                  <a:srgbClr val="002060"/>
                </a:solidFill>
                <a:effectLst/>
              </a:rPr>
              <a:t>contributions to the removal of U(VI) from the aqueous phase</a:t>
            </a:r>
            <a:r>
              <a:rPr lang="en-US" sz="2000" dirty="0" smtClean="0">
                <a:solidFill>
                  <a:srgbClr val="002060"/>
                </a:solidFill>
                <a:effectLst/>
              </a:rPr>
              <a:t>.</a:t>
            </a:r>
          </a:p>
          <a:p>
            <a:pPr marL="914400" lvl="1" indent="-228600">
              <a:spcBef>
                <a:spcPts val="0"/>
              </a:spcBef>
            </a:pPr>
            <a:r>
              <a:rPr lang="en-US" sz="1600" dirty="0">
                <a:solidFill>
                  <a:srgbClr val="002060"/>
                </a:solidFill>
                <a:effectLst/>
              </a:rPr>
              <a:t>Batch 1: Si (3.5 </a:t>
            </a:r>
            <a:r>
              <a:rPr lang="en-US" sz="1600" dirty="0" err="1">
                <a:solidFill>
                  <a:srgbClr val="002060"/>
                </a:solidFill>
                <a:effectLst/>
              </a:rPr>
              <a:t>mM</a:t>
            </a:r>
            <a:r>
              <a:rPr lang="en-US" sz="1600" dirty="0">
                <a:solidFill>
                  <a:srgbClr val="002060"/>
                </a:solidFill>
                <a:effectLst/>
              </a:rPr>
              <a:t>) + U(VI) (0.5 ppm) + HA (50 ppm), (no sediments)</a:t>
            </a:r>
          </a:p>
          <a:p>
            <a:pPr marL="914400" lvl="1" indent="-228600">
              <a:spcBef>
                <a:spcPts val="0"/>
              </a:spcBef>
            </a:pPr>
            <a:r>
              <a:rPr lang="en-US" sz="1600" dirty="0">
                <a:solidFill>
                  <a:srgbClr val="002060"/>
                </a:solidFill>
                <a:effectLst/>
              </a:rPr>
              <a:t>Batch 2: U(VI) (0.5 ppm) + HA (50 ppm), (no Si or sediments)</a:t>
            </a:r>
          </a:p>
          <a:p>
            <a:pPr marL="914400" lvl="1" indent="-228600">
              <a:spcBef>
                <a:spcPts val="0"/>
              </a:spcBef>
            </a:pPr>
            <a:r>
              <a:rPr lang="en-US" sz="1600" dirty="0">
                <a:solidFill>
                  <a:srgbClr val="002060"/>
                </a:solidFill>
                <a:effectLst/>
              </a:rPr>
              <a:t>Batch 3: Sediments + Si (3.5 </a:t>
            </a:r>
            <a:r>
              <a:rPr lang="en-US" sz="1600" dirty="0" err="1">
                <a:solidFill>
                  <a:srgbClr val="002060"/>
                </a:solidFill>
                <a:effectLst/>
              </a:rPr>
              <a:t>mM</a:t>
            </a:r>
            <a:r>
              <a:rPr lang="en-US" sz="1600" dirty="0">
                <a:solidFill>
                  <a:srgbClr val="002060"/>
                </a:solidFill>
                <a:effectLst/>
              </a:rPr>
              <a:t>) +U (VI) (0.5 ppm) + HA (50 ppm)</a:t>
            </a:r>
          </a:p>
          <a:p>
            <a:pPr marL="914400" lvl="1" indent="-228600">
              <a:spcBef>
                <a:spcPts val="0"/>
              </a:spcBef>
            </a:pPr>
            <a:r>
              <a:rPr lang="en-US" sz="1600" dirty="0">
                <a:solidFill>
                  <a:srgbClr val="002060"/>
                </a:solidFill>
                <a:effectLst/>
              </a:rPr>
              <a:t>Batch 4: Sediments + U(VI) (0.5 ppm) + HA (50 ppm),  (no Si)</a:t>
            </a:r>
          </a:p>
          <a:p>
            <a:pPr marL="914400" lvl="1" indent="-228600">
              <a:spcBef>
                <a:spcPts val="0"/>
              </a:spcBef>
            </a:pPr>
            <a:r>
              <a:rPr lang="en-US" sz="1600" dirty="0">
                <a:solidFill>
                  <a:srgbClr val="002060"/>
                </a:solidFill>
                <a:effectLst/>
              </a:rPr>
              <a:t>Control: U(VI) (0.5 ppm), (no SI, HA, or sediment</a:t>
            </a:r>
            <a:r>
              <a:rPr lang="en-US" sz="1600" dirty="0" smtClean="0">
                <a:solidFill>
                  <a:srgbClr val="002060"/>
                </a:solidFill>
                <a:effectLst/>
              </a:rPr>
              <a:t>)</a:t>
            </a:r>
          </a:p>
          <a:p>
            <a:pPr marL="514350" indent="-228600">
              <a:spcBef>
                <a:spcPts val="1200"/>
              </a:spcBef>
            </a:pPr>
            <a:r>
              <a:rPr lang="en-US" sz="2000" dirty="0">
                <a:solidFill>
                  <a:srgbClr val="002060"/>
                </a:solidFill>
                <a:effectLst/>
              </a:rPr>
              <a:t>Analyzed filtered and unfiltered samples to estimate uranium removal for aqueous phase</a:t>
            </a:r>
          </a:p>
        </p:txBody>
      </p:sp>
    </p:spTree>
    <p:extLst>
      <p:ext uri="{BB962C8B-B14F-4D97-AF65-F5344CB8AC3E}">
        <p14:creationId xmlns:p14="http://schemas.microsoft.com/office/powerpoint/2010/main" val="30374651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solidFill>
                  <a:srgbClr val="002060"/>
                </a:solidFill>
                <a:effectLst/>
              </a:rPr>
              <a:t>Application of humic acid for U remediation at SRS</a:t>
            </a:r>
            <a:br>
              <a:rPr lang="en-US" sz="2000" dirty="0">
                <a:solidFill>
                  <a:srgbClr val="002060"/>
                </a:solidFill>
                <a:effectLst/>
              </a:rPr>
            </a:br>
            <a:r>
              <a:rPr lang="en-US" sz="2800" dirty="0">
                <a:solidFill>
                  <a:srgbClr val="002060"/>
                </a:solidFill>
                <a:effectLst/>
              </a:rPr>
              <a:t>Highlights</a:t>
            </a:r>
            <a:endParaRPr lang="en-US" sz="2400" dirty="0">
              <a:effectLst/>
            </a:endParaRPr>
          </a:p>
        </p:txBody>
      </p:sp>
      <p:sp>
        <p:nvSpPr>
          <p:cNvPr id="3" name="Content Placeholder 2"/>
          <p:cNvSpPr>
            <a:spLocks noGrp="1"/>
          </p:cNvSpPr>
          <p:nvPr>
            <p:ph idx="1"/>
          </p:nvPr>
        </p:nvSpPr>
        <p:spPr/>
        <p:txBody>
          <a:bodyPr>
            <a:normAutofit/>
          </a:bodyPr>
          <a:lstStyle/>
          <a:p>
            <a:pPr marL="511175" indent="-285750">
              <a:lnSpc>
                <a:spcPct val="80000"/>
              </a:lnSpc>
              <a:spcBef>
                <a:spcPts val="600"/>
              </a:spcBef>
              <a:spcAft>
                <a:spcPts val="600"/>
              </a:spcAft>
            </a:pPr>
            <a:r>
              <a:rPr lang="en-US" sz="2400" dirty="0" smtClean="0">
                <a:solidFill>
                  <a:srgbClr val="002060"/>
                </a:solidFill>
                <a:effectLst/>
              </a:rPr>
              <a:t>The </a:t>
            </a:r>
            <a:r>
              <a:rPr lang="en-US" sz="2400" dirty="0">
                <a:solidFill>
                  <a:srgbClr val="002060"/>
                </a:solidFill>
                <a:effectLst/>
              </a:rPr>
              <a:t>percent removal of uranium is directly influenced by the presence </a:t>
            </a:r>
            <a:r>
              <a:rPr lang="en-US" sz="2400" dirty="0" smtClean="0">
                <a:solidFill>
                  <a:srgbClr val="002060"/>
                </a:solidFill>
                <a:effectLst/>
              </a:rPr>
              <a:t>of and </a:t>
            </a:r>
            <a:r>
              <a:rPr lang="en-US" sz="2400" dirty="0">
                <a:solidFill>
                  <a:srgbClr val="002060"/>
                </a:solidFill>
                <a:effectLst/>
              </a:rPr>
              <a:t>interactions </a:t>
            </a:r>
            <a:r>
              <a:rPr lang="en-US" sz="2400" dirty="0" smtClean="0">
                <a:solidFill>
                  <a:srgbClr val="002060"/>
                </a:solidFill>
                <a:effectLst/>
              </a:rPr>
              <a:t>with </a:t>
            </a:r>
            <a:r>
              <a:rPr lang="en-US" sz="2400" dirty="0">
                <a:solidFill>
                  <a:srgbClr val="002060"/>
                </a:solidFill>
                <a:effectLst/>
              </a:rPr>
              <a:t>humic </a:t>
            </a:r>
            <a:r>
              <a:rPr lang="en-US" sz="2400" dirty="0" smtClean="0">
                <a:solidFill>
                  <a:srgbClr val="002060"/>
                </a:solidFill>
                <a:effectLst/>
              </a:rPr>
              <a:t>acid. </a:t>
            </a:r>
            <a:endParaRPr lang="en-US" sz="2400" dirty="0">
              <a:solidFill>
                <a:srgbClr val="002060"/>
              </a:solidFill>
              <a:effectLst/>
            </a:endParaRPr>
          </a:p>
          <a:p>
            <a:pPr marL="511175" indent="-285750">
              <a:lnSpc>
                <a:spcPct val="80000"/>
              </a:lnSpc>
              <a:spcBef>
                <a:spcPts val="600"/>
              </a:spcBef>
              <a:spcAft>
                <a:spcPts val="600"/>
              </a:spcAft>
            </a:pPr>
            <a:r>
              <a:rPr lang="en-US" sz="2400" dirty="0" smtClean="0">
                <a:solidFill>
                  <a:srgbClr val="002060"/>
                </a:solidFill>
                <a:effectLst/>
              </a:rPr>
              <a:t>Inclusion of sediment increased </a:t>
            </a:r>
            <a:r>
              <a:rPr lang="en-US" sz="2400" dirty="0">
                <a:solidFill>
                  <a:srgbClr val="002060"/>
                </a:solidFill>
                <a:effectLst/>
              </a:rPr>
              <a:t>the percent removal of uranium at all </a:t>
            </a:r>
            <a:r>
              <a:rPr lang="en-US" sz="2400" dirty="0" smtClean="0">
                <a:solidFill>
                  <a:srgbClr val="002060"/>
                </a:solidFill>
                <a:effectLst/>
              </a:rPr>
              <a:t>pH values </a:t>
            </a:r>
            <a:r>
              <a:rPr lang="en-US" sz="2400" dirty="0">
                <a:solidFill>
                  <a:srgbClr val="002060"/>
                </a:solidFill>
                <a:effectLst/>
              </a:rPr>
              <a:t>relative to non-sediment-bearing batches. </a:t>
            </a:r>
          </a:p>
        </p:txBody>
      </p:sp>
      <p:pic>
        <p:nvPicPr>
          <p:cNvPr id="4" name="Char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09600" y="3581400"/>
            <a:ext cx="4832071" cy="2888362"/>
          </a:xfrm>
          <a:prstGeom prst="rect">
            <a:avLst/>
          </a:prstGeom>
          <a:noFill/>
          <a:ln>
            <a:noFill/>
          </a:ln>
        </p:spPr>
      </p:pic>
      <p:sp>
        <p:nvSpPr>
          <p:cNvPr id="5" name="TextBox 4"/>
          <p:cNvSpPr txBox="1"/>
          <p:nvPr/>
        </p:nvSpPr>
        <p:spPr>
          <a:xfrm>
            <a:off x="5562600" y="3792176"/>
            <a:ext cx="3484609" cy="2215991"/>
          </a:xfrm>
          <a:prstGeom prst="rect">
            <a:avLst/>
          </a:prstGeom>
          <a:solidFill>
            <a:schemeClr val="bg2"/>
          </a:solidFill>
        </p:spPr>
        <p:txBody>
          <a:bodyPr wrap="square" rtlCol="0">
            <a:spAutoFit/>
          </a:bodyPr>
          <a:lstStyle/>
          <a:p>
            <a:r>
              <a:rPr lang="en-US" b="1" dirty="0" smtClean="0">
                <a:latin typeface="Arial" panose="020B0604020202020204" pitchFamily="34" charset="0"/>
                <a:cs typeface="Arial" panose="020B0604020202020204" pitchFamily="34" charset="0"/>
              </a:rPr>
              <a:t>Accomplishments:</a:t>
            </a:r>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Two </a:t>
            </a:r>
            <a:r>
              <a:rPr lang="en-US" dirty="0" smtClean="0">
                <a:latin typeface="Arial" panose="020B0604020202020204" pitchFamily="34" charset="0"/>
                <a:cs typeface="Arial" panose="020B0604020202020204" pitchFamily="34" charset="0"/>
              </a:rPr>
              <a:t>posters on the research results were </a:t>
            </a:r>
            <a:r>
              <a:rPr lang="en-US" dirty="0">
                <a:latin typeface="Arial" panose="020B0604020202020204" pitchFamily="34" charset="0"/>
                <a:cs typeface="Arial" panose="020B0604020202020204" pitchFamily="34" charset="0"/>
              </a:rPr>
              <a:t>presented at </a:t>
            </a:r>
            <a:r>
              <a:rPr lang="en-US" dirty="0" smtClean="0">
                <a:latin typeface="Arial" panose="020B0604020202020204" pitchFamily="34" charset="0"/>
                <a:cs typeface="Arial" panose="020B0604020202020204" pitchFamily="34" charset="0"/>
              </a:rPr>
              <a:t>WM16 </a:t>
            </a:r>
          </a:p>
          <a:p>
            <a:endParaRPr lang="en-US" dirty="0">
              <a:latin typeface="Arial" panose="020B0604020202020204" pitchFamily="34" charset="0"/>
              <a:cs typeface="Arial" panose="020B0604020202020204" pitchFamily="34" charset="0"/>
            </a:endParaRPr>
          </a:p>
          <a:p>
            <a:r>
              <a:rPr lang="en-US" sz="1600" b="1" i="1" dirty="0" smtClean="0">
                <a:latin typeface="Arial" panose="020B0604020202020204" pitchFamily="34" charset="0"/>
                <a:cs typeface="Arial" panose="020B0604020202020204" pitchFamily="34" charset="0"/>
              </a:rPr>
              <a:t>Won ‘Best </a:t>
            </a:r>
            <a:r>
              <a:rPr lang="en-US" sz="1600" b="1" i="1" dirty="0">
                <a:latin typeface="Arial" panose="020B0604020202020204" pitchFamily="34" charset="0"/>
                <a:cs typeface="Arial" panose="020B0604020202020204" pitchFamily="34" charset="0"/>
              </a:rPr>
              <a:t>P</a:t>
            </a:r>
            <a:r>
              <a:rPr lang="en-US" sz="1600" b="1" i="1" dirty="0" smtClean="0">
                <a:latin typeface="Arial" panose="020B0604020202020204" pitchFamily="34" charset="0"/>
                <a:cs typeface="Arial" panose="020B0604020202020204" pitchFamily="34" charset="0"/>
              </a:rPr>
              <a:t>oster Presentation’ </a:t>
            </a:r>
            <a:r>
              <a:rPr lang="en-US" sz="1600" b="1" i="1" dirty="0">
                <a:latin typeface="Arial" panose="020B0604020202020204" pitchFamily="34" charset="0"/>
                <a:cs typeface="Arial" panose="020B0604020202020204" pitchFamily="34" charset="0"/>
              </a:rPr>
              <a:t>award for Track 7 - Environmental </a:t>
            </a:r>
            <a:r>
              <a:rPr lang="en-US" sz="1600" b="1" i="1" dirty="0" smtClean="0">
                <a:latin typeface="Arial" panose="020B0604020202020204" pitchFamily="34" charset="0"/>
                <a:cs typeface="Arial" panose="020B0604020202020204" pitchFamily="34" charset="0"/>
              </a:rPr>
              <a:t>Remediation</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6126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858000" cy="838200"/>
          </a:xfrm>
        </p:spPr>
        <p:txBody>
          <a:bodyPr>
            <a:normAutofit/>
          </a:bodyPr>
          <a:lstStyle/>
          <a:p>
            <a:r>
              <a:rPr lang="en-US" sz="2000" dirty="0">
                <a:solidFill>
                  <a:srgbClr val="002060"/>
                </a:solidFill>
                <a:effectLst/>
              </a:rPr>
              <a:t>Application of humic acid for U remediation at SRS</a:t>
            </a:r>
            <a:br>
              <a:rPr lang="en-US" sz="2000" dirty="0">
                <a:solidFill>
                  <a:srgbClr val="002060"/>
                </a:solidFill>
                <a:effectLst/>
              </a:rPr>
            </a:br>
            <a:r>
              <a:rPr lang="en-US" sz="2800" dirty="0">
                <a:solidFill>
                  <a:srgbClr val="002060"/>
                </a:solidFill>
                <a:effectLst/>
              </a:rPr>
              <a:t>Highlights</a:t>
            </a:r>
            <a:endParaRPr lang="en-US" dirty="0"/>
          </a:p>
        </p:txBody>
      </p:sp>
      <p:sp>
        <p:nvSpPr>
          <p:cNvPr id="4" name="Content Placeholder 2"/>
          <p:cNvSpPr>
            <a:spLocks noGrp="1"/>
          </p:cNvSpPr>
          <p:nvPr>
            <p:ph idx="1"/>
          </p:nvPr>
        </p:nvSpPr>
        <p:spPr>
          <a:xfrm>
            <a:off x="228600" y="1981200"/>
            <a:ext cx="5867400" cy="3124200"/>
          </a:xfrm>
        </p:spPr>
        <p:txBody>
          <a:bodyPr>
            <a:normAutofit fontScale="70000" lnSpcReduction="20000"/>
          </a:bodyPr>
          <a:lstStyle/>
          <a:p>
            <a:pPr marL="461963" lvl="0" indent="-234950">
              <a:lnSpc>
                <a:spcPct val="120000"/>
              </a:lnSpc>
            </a:pPr>
            <a:r>
              <a:rPr lang="en-US" sz="2400" dirty="0">
                <a:solidFill>
                  <a:srgbClr val="002060"/>
                </a:solidFill>
                <a:effectLst/>
              </a:rPr>
              <a:t>Performed FTIR analysis of fine fraction of SRS sediments before and after </a:t>
            </a:r>
            <a:r>
              <a:rPr lang="en-US" sz="2400" dirty="0" smtClean="0">
                <a:solidFill>
                  <a:srgbClr val="002060"/>
                </a:solidFill>
                <a:effectLst/>
              </a:rPr>
              <a:t>amendment </a:t>
            </a:r>
            <a:r>
              <a:rPr lang="en-US" sz="2400" dirty="0">
                <a:solidFill>
                  <a:srgbClr val="002060"/>
                </a:solidFill>
                <a:effectLst/>
              </a:rPr>
              <a:t>with Huma-K</a:t>
            </a:r>
            <a:r>
              <a:rPr lang="en-US" sz="2400" dirty="0" smtClean="0">
                <a:solidFill>
                  <a:srgbClr val="002060"/>
                </a:solidFill>
                <a:effectLst/>
              </a:rPr>
              <a:t>.</a:t>
            </a:r>
          </a:p>
          <a:p>
            <a:pPr marL="862013" lvl="1" indent="-234950">
              <a:lnSpc>
                <a:spcPct val="120000"/>
              </a:lnSpc>
            </a:pPr>
            <a:r>
              <a:rPr lang="en-US" sz="2000" dirty="0">
                <a:solidFill>
                  <a:srgbClr val="002060"/>
                </a:solidFill>
                <a:effectLst/>
              </a:rPr>
              <a:t>some functional groups in the sediment decreased after sorption of </a:t>
            </a:r>
            <a:r>
              <a:rPr lang="en-US" sz="2000" dirty="0" err="1">
                <a:solidFill>
                  <a:srgbClr val="002060"/>
                </a:solidFill>
                <a:effectLst/>
              </a:rPr>
              <a:t>Huma</a:t>
            </a:r>
            <a:r>
              <a:rPr lang="en-US" sz="2000" dirty="0">
                <a:solidFill>
                  <a:srgbClr val="002060"/>
                </a:solidFill>
                <a:effectLst/>
              </a:rPr>
              <a:t>-K</a:t>
            </a:r>
            <a:endParaRPr lang="en-US" sz="2000" dirty="0" smtClean="0">
              <a:solidFill>
                <a:srgbClr val="002060"/>
              </a:solidFill>
              <a:effectLst/>
            </a:endParaRPr>
          </a:p>
          <a:p>
            <a:pPr marL="461963" indent="-225425">
              <a:lnSpc>
                <a:spcPct val="120000"/>
              </a:lnSpc>
              <a:spcBef>
                <a:spcPts val="1200"/>
              </a:spcBef>
            </a:pPr>
            <a:r>
              <a:rPr lang="en-US" sz="2400" dirty="0" smtClean="0">
                <a:solidFill>
                  <a:srgbClr val="002060"/>
                </a:solidFill>
                <a:effectLst/>
              </a:rPr>
              <a:t>Performed potentiometric titrations of SRS sediments</a:t>
            </a:r>
          </a:p>
          <a:p>
            <a:pPr marL="862013" lvl="1" indent="-225425">
              <a:lnSpc>
                <a:spcPct val="120000"/>
              </a:lnSpc>
              <a:spcBef>
                <a:spcPts val="0"/>
              </a:spcBef>
            </a:pPr>
            <a:r>
              <a:rPr lang="en-US" sz="2400" dirty="0" smtClean="0">
                <a:solidFill>
                  <a:srgbClr val="002060"/>
                </a:solidFill>
                <a:effectLst/>
              </a:rPr>
              <a:t> sediments have similar </a:t>
            </a:r>
            <a:r>
              <a:rPr lang="en-US" sz="2400" dirty="0" err="1" smtClean="0">
                <a:solidFill>
                  <a:srgbClr val="002060"/>
                </a:solidFill>
                <a:effectLst/>
              </a:rPr>
              <a:t>acido</a:t>
            </a:r>
            <a:r>
              <a:rPr lang="en-US" sz="2400" dirty="0" smtClean="0">
                <a:solidFill>
                  <a:srgbClr val="002060"/>
                </a:solidFill>
                <a:effectLst/>
              </a:rPr>
              <a:t>-basic properties as quartz mineral.</a:t>
            </a:r>
          </a:p>
          <a:p>
            <a:pPr marL="461963" indent="-225425">
              <a:lnSpc>
                <a:spcPct val="120000"/>
              </a:lnSpc>
              <a:spcBef>
                <a:spcPts val="1200"/>
              </a:spcBef>
            </a:pPr>
            <a:r>
              <a:rPr lang="en-US" sz="2400" dirty="0" smtClean="0">
                <a:solidFill>
                  <a:srgbClr val="002060"/>
                </a:solidFill>
                <a:effectLst/>
              </a:rPr>
              <a:t>Investigated desorption </a:t>
            </a:r>
            <a:r>
              <a:rPr lang="en-US" sz="2400" dirty="0">
                <a:solidFill>
                  <a:srgbClr val="002060"/>
                </a:solidFill>
                <a:effectLst/>
              </a:rPr>
              <a:t>of Huma-K at different pH values.</a:t>
            </a:r>
          </a:p>
          <a:p>
            <a:pPr lvl="1">
              <a:lnSpc>
                <a:spcPct val="120000"/>
              </a:lnSpc>
            </a:pPr>
            <a:r>
              <a:rPr lang="en-US" sz="2400" dirty="0">
                <a:solidFill>
                  <a:srgbClr val="002060"/>
                </a:solidFill>
                <a:effectLst/>
              </a:rPr>
              <a:t>The results </a:t>
            </a:r>
            <a:r>
              <a:rPr lang="en-US" sz="2400" dirty="0" smtClean="0">
                <a:solidFill>
                  <a:srgbClr val="002060"/>
                </a:solidFill>
                <a:effectLst/>
              </a:rPr>
              <a:t>showed </a:t>
            </a:r>
            <a:r>
              <a:rPr lang="en-US" sz="2400" dirty="0">
                <a:solidFill>
                  <a:srgbClr val="002060"/>
                </a:solidFill>
                <a:effectLst/>
              </a:rPr>
              <a:t>increased </a:t>
            </a:r>
            <a:r>
              <a:rPr lang="en-US" sz="2400" dirty="0" smtClean="0">
                <a:solidFill>
                  <a:srgbClr val="002060"/>
                </a:solidFill>
                <a:effectLst/>
              </a:rPr>
              <a:t>desorption with </a:t>
            </a:r>
            <a:r>
              <a:rPr lang="en-US" sz="2400" dirty="0" err="1" smtClean="0">
                <a:solidFill>
                  <a:srgbClr val="002060"/>
                </a:solidFill>
                <a:effectLst/>
              </a:rPr>
              <a:t>pH</a:t>
            </a:r>
            <a:r>
              <a:rPr lang="en-US" sz="2400" dirty="0" err="1" smtClean="0">
                <a:solidFill>
                  <a:srgbClr val="002060"/>
                </a:solidFill>
                <a:effectLst/>
              </a:rPr>
              <a:t>.</a:t>
            </a:r>
            <a:endParaRPr lang="en-US" sz="2400" dirty="0">
              <a:solidFill>
                <a:srgbClr val="002060"/>
              </a:solidFill>
              <a:effectLst/>
            </a:endParaRPr>
          </a:p>
        </p:txBody>
      </p:sp>
      <p:sp>
        <p:nvSpPr>
          <p:cNvPr id="6" name="Content Placeholder 2"/>
          <p:cNvSpPr txBox="1">
            <a:spLocks/>
          </p:cNvSpPr>
          <p:nvPr/>
        </p:nvSpPr>
        <p:spPr>
          <a:xfrm>
            <a:off x="6134100" y="4876800"/>
            <a:ext cx="2819400" cy="914400"/>
          </a:xfrm>
          <a:prstGeom prst="rect">
            <a:avLst/>
          </a:prstGeom>
        </p:spPr>
        <p:txBody>
          <a:bodyPr>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Desorption of </a:t>
            </a:r>
            <a:r>
              <a:rPr kumimoji="0" lang="en-US" b="0"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Huma</a:t>
            </a:r>
            <a:r>
              <a:rPr kumimoji="0" lang="en-US"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-K  from sediment at different pH values</a:t>
            </a:r>
            <a:endParaRPr kumimoji="0" lang="en-US"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840273627"/>
              </p:ext>
            </p:extLst>
          </p:nvPr>
        </p:nvGraphicFramePr>
        <p:xfrm>
          <a:off x="6061515" y="2060448"/>
          <a:ext cx="2930085" cy="2816352"/>
        </p:xfrm>
        <a:graphic>
          <a:graphicData uri="http://schemas.openxmlformats.org/presentationml/2006/ole">
            <mc:AlternateContent xmlns:mc="http://schemas.openxmlformats.org/markup-compatibility/2006">
              <mc:Choice xmlns:v="urn:schemas-microsoft-com:vml" Requires="v">
                <p:oleObj spid="_x0000_s78960" name="Graph" r:id="rId3" imgW="3938400" imgH="3024000" progId="Origin50.Graph">
                  <p:embed/>
                </p:oleObj>
              </mc:Choice>
              <mc:Fallback>
                <p:oleObj name="Graph" r:id="rId3" imgW="3938400" imgH="3024000" progId="Origin50.Graph">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515" y="2060448"/>
                        <a:ext cx="2930085" cy="2816352"/>
                      </a:xfrm>
                      <a:prstGeom prst="rect">
                        <a:avLst/>
                      </a:prstGeom>
                      <a:noFill/>
                      <a:ln>
                        <a:solidFill>
                          <a:schemeClr val="tx1"/>
                        </a:solidFill>
                      </a:ln>
                    </p:spPr>
                  </p:pic>
                </p:oleObj>
              </mc:Fallback>
            </mc:AlternateContent>
          </a:graphicData>
        </a:graphic>
      </p:graphicFrame>
      <p:sp>
        <p:nvSpPr>
          <p:cNvPr id="5" name="Rectangle 4"/>
          <p:cNvSpPr/>
          <p:nvPr/>
        </p:nvSpPr>
        <p:spPr>
          <a:xfrm>
            <a:off x="304800" y="5337772"/>
            <a:ext cx="5410200" cy="923330"/>
          </a:xfrm>
          <a:prstGeom prst="rect">
            <a:avLst/>
          </a:prstGeom>
          <a:solidFill>
            <a:schemeClr val="bg2"/>
          </a:solidFill>
        </p:spPr>
        <p:txBody>
          <a:bodyPr wrap="square">
            <a:spAutoFit/>
          </a:bodyPr>
          <a:lstStyle/>
          <a:p>
            <a:pPr marL="236538" indent="0">
              <a:spcBef>
                <a:spcPts val="1200"/>
              </a:spcBef>
              <a:buNone/>
            </a:pPr>
            <a:r>
              <a:rPr lang="en-US" b="1" dirty="0"/>
              <a:t>Accomplishment:</a:t>
            </a:r>
          </a:p>
          <a:p>
            <a:pPr marL="236538" indent="0">
              <a:spcBef>
                <a:spcPts val="0"/>
              </a:spcBef>
              <a:buNone/>
            </a:pPr>
            <a:r>
              <a:rPr lang="en-US" dirty="0"/>
              <a:t>Prepared a draft manuscript for publication in a peer-reviewed journal</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14400"/>
            <a:ext cx="6679994" cy="838200"/>
          </a:xfrm>
        </p:spPr>
        <p:txBody>
          <a:bodyPr>
            <a:normAutofit fontScale="90000"/>
          </a:bodyPr>
          <a:lstStyle/>
          <a:p>
            <a:r>
              <a:rPr lang="en-US" sz="2000" dirty="0">
                <a:solidFill>
                  <a:srgbClr val="002060"/>
                </a:solidFill>
                <a:effectLst/>
              </a:rPr>
              <a:t>Application of humic acid for U remediation at SRS</a:t>
            </a:r>
            <a:br>
              <a:rPr lang="en-US" sz="2000" dirty="0">
                <a:solidFill>
                  <a:srgbClr val="002060"/>
                </a:solidFill>
                <a:effectLst/>
              </a:rPr>
            </a:br>
            <a:r>
              <a:rPr lang="en-US" sz="2700" dirty="0" smtClean="0">
                <a:solidFill>
                  <a:srgbClr val="002060"/>
                </a:solidFill>
                <a:effectLst/>
              </a:rPr>
              <a:t>Highlights &amp; Tasks </a:t>
            </a:r>
            <a:r>
              <a:rPr lang="en-US" sz="2700" dirty="0">
                <a:solidFill>
                  <a:srgbClr val="002060"/>
                </a:solidFill>
                <a:effectLst/>
              </a:rPr>
              <a:t>for </a:t>
            </a:r>
            <a:r>
              <a:rPr lang="en-US" sz="2700" dirty="0" smtClean="0">
                <a:solidFill>
                  <a:srgbClr val="002060"/>
                </a:solidFill>
                <a:effectLst/>
              </a:rPr>
              <a:t/>
            </a:r>
            <a:br>
              <a:rPr lang="en-US" sz="2700" dirty="0" smtClean="0">
                <a:solidFill>
                  <a:srgbClr val="002060"/>
                </a:solidFill>
                <a:effectLst/>
              </a:rPr>
            </a:br>
            <a:r>
              <a:rPr lang="en-US" sz="2700" dirty="0" smtClean="0">
                <a:solidFill>
                  <a:srgbClr val="002060"/>
                </a:solidFill>
                <a:effectLst/>
              </a:rPr>
              <a:t>FIU </a:t>
            </a:r>
            <a:r>
              <a:rPr lang="en-US" sz="2700" dirty="0">
                <a:solidFill>
                  <a:srgbClr val="002060"/>
                </a:solidFill>
                <a:effectLst/>
              </a:rPr>
              <a:t>Performance Year 7</a:t>
            </a:r>
            <a:br>
              <a:rPr lang="en-US" sz="2700" dirty="0">
                <a:solidFill>
                  <a:srgbClr val="002060"/>
                </a:solidFill>
                <a:effectLst/>
              </a:rPr>
            </a:br>
            <a:r>
              <a:rPr lang="en-US" sz="2800" dirty="0">
                <a:solidFill>
                  <a:srgbClr val="002060"/>
                </a:solidFill>
                <a:effectLst/>
              </a:rPr>
              <a:t> </a:t>
            </a:r>
            <a:endParaRPr lang="en-US" sz="2400" dirty="0">
              <a:effectLst/>
            </a:endParaRPr>
          </a:p>
        </p:txBody>
      </p:sp>
      <p:sp>
        <p:nvSpPr>
          <p:cNvPr id="3" name="Content Placeholder 2"/>
          <p:cNvSpPr>
            <a:spLocks noGrp="1"/>
          </p:cNvSpPr>
          <p:nvPr>
            <p:ph idx="1"/>
          </p:nvPr>
        </p:nvSpPr>
        <p:spPr>
          <a:xfrm>
            <a:off x="-126492" y="1874837"/>
            <a:ext cx="8229600" cy="2084515"/>
          </a:xfrm>
        </p:spPr>
        <p:txBody>
          <a:bodyPr>
            <a:normAutofit fontScale="92500" lnSpcReduction="10000"/>
          </a:bodyPr>
          <a:lstStyle/>
          <a:p>
            <a:pPr marL="461963" indent="-234950">
              <a:lnSpc>
                <a:spcPct val="110000"/>
              </a:lnSpc>
            </a:pPr>
            <a:r>
              <a:rPr lang="en-US" sz="2000" b="1" dirty="0" smtClean="0">
                <a:solidFill>
                  <a:srgbClr val="002060"/>
                </a:solidFill>
                <a:effectLst/>
              </a:rPr>
              <a:t>Highlights:</a:t>
            </a:r>
            <a:r>
              <a:rPr lang="en-US" sz="2000" dirty="0" smtClean="0">
                <a:solidFill>
                  <a:srgbClr val="002060"/>
                </a:solidFill>
                <a:effectLst/>
              </a:rPr>
              <a:t> Glass column was filled with </a:t>
            </a:r>
            <a:r>
              <a:rPr lang="en-US" sz="2000" dirty="0">
                <a:solidFill>
                  <a:srgbClr val="002060"/>
                </a:solidFill>
                <a:effectLst/>
              </a:rPr>
              <a:t>SRS sediment to </a:t>
            </a:r>
            <a:r>
              <a:rPr lang="en-US" sz="2000" dirty="0" smtClean="0">
                <a:solidFill>
                  <a:srgbClr val="002060"/>
                </a:solidFill>
                <a:effectLst/>
              </a:rPr>
              <a:t>study the mobility </a:t>
            </a:r>
            <a:r>
              <a:rPr lang="en-US" sz="2000" dirty="0">
                <a:solidFill>
                  <a:srgbClr val="002060"/>
                </a:solidFill>
                <a:effectLst/>
              </a:rPr>
              <a:t>of uranium through humic acid </a:t>
            </a:r>
            <a:r>
              <a:rPr lang="en-US" sz="2000" dirty="0" err="1">
                <a:solidFill>
                  <a:srgbClr val="002060"/>
                </a:solidFill>
                <a:effectLst/>
              </a:rPr>
              <a:t>sorbed</a:t>
            </a:r>
            <a:r>
              <a:rPr lang="en-US" sz="2000" dirty="0">
                <a:solidFill>
                  <a:srgbClr val="002060"/>
                </a:solidFill>
                <a:effectLst/>
              </a:rPr>
              <a:t> </a:t>
            </a:r>
            <a:r>
              <a:rPr lang="en-US" sz="2000" dirty="0" smtClean="0">
                <a:solidFill>
                  <a:srgbClr val="002060"/>
                </a:solidFill>
                <a:effectLst/>
              </a:rPr>
              <a:t>media.</a:t>
            </a:r>
          </a:p>
          <a:p>
            <a:pPr marL="461963" indent="-234950">
              <a:lnSpc>
                <a:spcPct val="110000"/>
              </a:lnSpc>
            </a:pPr>
            <a:r>
              <a:rPr lang="en-US" sz="2000" dirty="0" smtClean="0">
                <a:solidFill>
                  <a:srgbClr val="002060"/>
                </a:solidFill>
                <a:effectLst/>
              </a:rPr>
              <a:t>Performed Huma-K sorption/desorption study followed</a:t>
            </a:r>
            <a:br>
              <a:rPr lang="en-US" sz="2000" dirty="0" smtClean="0">
                <a:solidFill>
                  <a:srgbClr val="002060"/>
                </a:solidFill>
                <a:effectLst/>
              </a:rPr>
            </a:br>
            <a:r>
              <a:rPr lang="en-US" sz="2000" dirty="0" smtClean="0">
                <a:solidFill>
                  <a:srgbClr val="002060"/>
                </a:solidFill>
                <a:effectLst/>
              </a:rPr>
              <a:t>by uranium injection.</a:t>
            </a:r>
          </a:p>
          <a:p>
            <a:pPr marL="461963" indent="-234950">
              <a:lnSpc>
                <a:spcPct val="110000"/>
              </a:lnSpc>
            </a:pPr>
            <a:r>
              <a:rPr lang="en-US" sz="2000" dirty="0" smtClean="0">
                <a:solidFill>
                  <a:srgbClr val="002060"/>
                </a:solidFill>
                <a:effectLst/>
              </a:rPr>
              <a:t>33% of Huma-K was retained in the column.</a:t>
            </a:r>
          </a:p>
          <a:p>
            <a:pPr marL="461963" indent="-234950">
              <a:lnSpc>
                <a:spcPct val="110000"/>
              </a:lnSpc>
            </a:pPr>
            <a:r>
              <a:rPr lang="en-US" sz="2000" dirty="0" smtClean="0">
                <a:solidFill>
                  <a:srgbClr val="002060"/>
                </a:solidFill>
                <a:effectLst/>
              </a:rPr>
              <a:t>Achieved </a:t>
            </a:r>
            <a:r>
              <a:rPr lang="en-US" sz="2000" dirty="0">
                <a:solidFill>
                  <a:srgbClr val="002060"/>
                </a:solidFill>
                <a:effectLst/>
              </a:rPr>
              <a:t>81% </a:t>
            </a:r>
            <a:r>
              <a:rPr lang="en-US" sz="2000" dirty="0" smtClean="0">
                <a:solidFill>
                  <a:srgbClr val="002060"/>
                </a:solidFill>
                <a:effectLst/>
              </a:rPr>
              <a:t>uranium </a:t>
            </a:r>
            <a:r>
              <a:rPr lang="en-US" sz="2000" dirty="0">
                <a:solidFill>
                  <a:srgbClr val="002060"/>
                </a:solidFill>
                <a:effectLst/>
              </a:rPr>
              <a:t>removal.</a:t>
            </a:r>
          </a:p>
        </p:txBody>
      </p:sp>
      <p:grpSp>
        <p:nvGrpSpPr>
          <p:cNvPr id="11" name="Group 10"/>
          <p:cNvGrpSpPr/>
          <p:nvPr/>
        </p:nvGrpSpPr>
        <p:grpSpPr>
          <a:xfrm>
            <a:off x="6858000" y="2342477"/>
            <a:ext cx="1923467" cy="2140494"/>
            <a:chOff x="7068133" y="2438400"/>
            <a:chExt cx="1923467" cy="2140494"/>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0190" t="64689" r="36716" b="7240"/>
            <a:stretch/>
          </p:blipFill>
          <p:spPr>
            <a:xfrm>
              <a:off x="8001000" y="2438400"/>
              <a:ext cx="990600" cy="2140494"/>
            </a:xfrm>
            <a:prstGeom prst="rect">
              <a:avLst/>
            </a:prstGeom>
            <a:ln>
              <a:solidFill>
                <a:schemeClr val="tx1"/>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0206" t="61422" r="33004" b="13978"/>
            <a:stretch/>
          </p:blipFill>
          <p:spPr>
            <a:xfrm>
              <a:off x="7068133" y="2438400"/>
              <a:ext cx="932867" cy="2138295"/>
            </a:xfrm>
            <a:prstGeom prst="rect">
              <a:avLst/>
            </a:prstGeom>
            <a:ln>
              <a:solidFill>
                <a:schemeClr val="tx1"/>
              </a:solidFill>
            </a:ln>
          </p:spPr>
        </p:pic>
      </p:grpSp>
      <p:sp>
        <p:nvSpPr>
          <p:cNvPr id="5" name="Rectangle 4"/>
          <p:cNvSpPr/>
          <p:nvPr/>
        </p:nvSpPr>
        <p:spPr>
          <a:xfrm>
            <a:off x="228600" y="4111752"/>
            <a:ext cx="6781800" cy="400110"/>
          </a:xfrm>
          <a:prstGeom prst="rect">
            <a:avLst/>
          </a:prstGeom>
        </p:spPr>
        <p:txBody>
          <a:bodyPr wrap="square">
            <a:spAutoFit/>
          </a:bodyPr>
          <a:lstStyle/>
          <a:p>
            <a:r>
              <a:rPr lang="en-US" sz="2000" b="1" dirty="0">
                <a:solidFill>
                  <a:srgbClr val="002060"/>
                </a:solidFill>
                <a:latin typeface="Arial" panose="020B0604020202020204" pitchFamily="34" charset="0"/>
                <a:cs typeface="Arial" panose="020B0604020202020204" pitchFamily="34" charset="0"/>
              </a:rPr>
              <a:t>Tasks for FIU Performance Year 7</a:t>
            </a:r>
            <a:endParaRPr lang="en-US" sz="2000" dirty="0"/>
          </a:p>
        </p:txBody>
      </p:sp>
      <p:sp>
        <p:nvSpPr>
          <p:cNvPr id="9" name="Content Placeholder 2"/>
          <p:cNvSpPr txBox="1">
            <a:spLocks/>
          </p:cNvSpPr>
          <p:nvPr/>
        </p:nvSpPr>
        <p:spPr>
          <a:xfrm>
            <a:off x="76200" y="4572000"/>
            <a:ext cx="8839200" cy="19812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rgbClr val="002D6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rgbClr val="002D6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rgbClr val="002D6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rgbClr val="002D6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rgbClr val="002D6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4488" lvl="1" indent="-342900">
              <a:lnSpc>
                <a:spcPct val="120000"/>
              </a:lnSpc>
              <a:spcBef>
                <a:spcPts val="600"/>
              </a:spcBef>
              <a:buFont typeface="Arial" panose="020B0604020202020204" pitchFamily="34" charset="0"/>
              <a:buChar char="•"/>
            </a:pPr>
            <a:r>
              <a:rPr lang="en-US" sz="2400" dirty="0" smtClean="0">
                <a:solidFill>
                  <a:srgbClr val="002060"/>
                </a:solidFill>
                <a:effectLst/>
              </a:rPr>
              <a:t>Investigate the synergetic effect HA and Si at variable U(VI) concentrations on the removal efficiency of U(VI). </a:t>
            </a:r>
          </a:p>
          <a:p>
            <a:pPr marL="344488" lvl="1" indent="-342900">
              <a:lnSpc>
                <a:spcPct val="120000"/>
              </a:lnSpc>
              <a:spcBef>
                <a:spcPts val="600"/>
              </a:spcBef>
              <a:buFont typeface="Arial" panose="020B0604020202020204" pitchFamily="34" charset="0"/>
              <a:buChar char="•"/>
            </a:pPr>
            <a:r>
              <a:rPr lang="en-US" sz="2400" dirty="0" smtClean="0">
                <a:solidFill>
                  <a:srgbClr val="002060"/>
                </a:solidFill>
                <a:effectLst/>
              </a:rPr>
              <a:t>Determine if sediments amended by </a:t>
            </a:r>
            <a:r>
              <a:rPr lang="en-US" sz="2400" dirty="0" err="1" smtClean="0">
                <a:solidFill>
                  <a:srgbClr val="002060"/>
                </a:solidFill>
                <a:effectLst/>
              </a:rPr>
              <a:t>Huma</a:t>
            </a:r>
            <a:r>
              <a:rPr lang="en-US" sz="2400" dirty="0" smtClean="0">
                <a:solidFill>
                  <a:srgbClr val="002060"/>
                </a:solidFill>
                <a:effectLst/>
              </a:rPr>
              <a:t>-K enhance the  removal of uranium in acidic conditions.</a:t>
            </a:r>
          </a:p>
          <a:p>
            <a:pPr marL="344488" lvl="1" indent="-342900">
              <a:lnSpc>
                <a:spcPct val="120000"/>
              </a:lnSpc>
              <a:spcBef>
                <a:spcPts val="600"/>
              </a:spcBef>
              <a:buFont typeface="Arial" panose="020B0604020202020204" pitchFamily="34" charset="0"/>
              <a:buChar char="•"/>
            </a:pPr>
            <a:r>
              <a:rPr lang="en-US" sz="2400" dirty="0" smtClean="0">
                <a:solidFill>
                  <a:srgbClr val="002060"/>
                </a:solidFill>
                <a:effectLst/>
              </a:rPr>
              <a:t>Study the migration and distribution of other commercially available HA and obtain sorption and desorption parameters under different pH conditions.</a:t>
            </a:r>
          </a:p>
          <a:p>
            <a:pPr>
              <a:lnSpc>
                <a:spcPct val="120000"/>
              </a:lnSpc>
            </a:pPr>
            <a:endParaRPr lang="en-US" dirty="0"/>
          </a:p>
        </p:txBody>
      </p:sp>
    </p:spTree>
    <p:extLst>
      <p:ext uri="{BB962C8B-B14F-4D97-AF65-F5344CB8AC3E}">
        <p14:creationId xmlns:p14="http://schemas.microsoft.com/office/powerpoint/2010/main" val="22453704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00" y="1447800"/>
            <a:ext cx="7239000" cy="1851025"/>
          </a:xfrm>
        </p:spPr>
        <p:txBody>
          <a:bodyPr vert="horz" lIns="91440" tIns="45720" rIns="91440" bIns="45720" rtlCol="0" anchor="ctr">
            <a:normAutofit fontScale="90000"/>
          </a:bodyPr>
          <a:lstStyle/>
          <a:p>
            <a:r>
              <a:rPr lang="en-US" dirty="0">
                <a:effectLst/>
              </a:rPr>
              <a:t>TASK 3</a:t>
            </a:r>
            <a:br>
              <a:rPr lang="en-US" dirty="0">
                <a:effectLst/>
              </a:rPr>
            </a:br>
            <a:r>
              <a:rPr lang="en-US" dirty="0">
                <a:effectLst/>
              </a:rPr>
              <a:t>Surface Water Modeling of Tims Branch</a:t>
            </a:r>
          </a:p>
        </p:txBody>
      </p:sp>
      <p:sp>
        <p:nvSpPr>
          <p:cNvPr id="3" name="Subtitle 2"/>
          <p:cNvSpPr>
            <a:spLocks noGrp="1"/>
          </p:cNvSpPr>
          <p:nvPr>
            <p:ph type="subTitle" idx="1"/>
          </p:nvPr>
        </p:nvSpPr>
        <p:spPr>
          <a:xfrm>
            <a:off x="1371600" y="3505200"/>
            <a:ext cx="6400800" cy="1828800"/>
          </a:xfrm>
        </p:spPr>
        <p:txBody>
          <a:bodyPr>
            <a:normAutofit fontScale="40000" lnSpcReduction="20000"/>
          </a:bodyPr>
          <a:lstStyle/>
          <a:p>
            <a:r>
              <a:rPr lang="en-US" sz="3800" dirty="0">
                <a:effectLst/>
              </a:rPr>
              <a:t>Dr. </a:t>
            </a:r>
            <a:r>
              <a:rPr lang="en-US" sz="3800" dirty="0" err="1">
                <a:effectLst/>
              </a:rPr>
              <a:t>Noosha</a:t>
            </a:r>
            <a:r>
              <a:rPr lang="en-US" sz="3800" dirty="0">
                <a:effectLst/>
              </a:rPr>
              <a:t> Mahmoudi</a:t>
            </a:r>
          </a:p>
          <a:p>
            <a:r>
              <a:rPr lang="en-US" sz="3800" dirty="0">
                <a:effectLst/>
              </a:rPr>
              <a:t>Angelique Lawrence</a:t>
            </a:r>
          </a:p>
          <a:p>
            <a:r>
              <a:rPr lang="en-US" sz="3800" dirty="0">
                <a:effectLst/>
              </a:rPr>
              <a:t>Dr. Shimelis Setegn</a:t>
            </a:r>
          </a:p>
          <a:p>
            <a:r>
              <a:rPr lang="en-US" sz="3800" dirty="0">
                <a:effectLst/>
              </a:rPr>
              <a:t>Dr. Reinaldo Garcia</a:t>
            </a:r>
          </a:p>
          <a:p>
            <a:r>
              <a:rPr lang="en-US" sz="3800" dirty="0">
                <a:effectLst/>
              </a:rPr>
              <a:t>Mohammed Albassam (DOE Fellow)</a:t>
            </a:r>
          </a:p>
          <a:p>
            <a:r>
              <a:rPr lang="en-US" sz="3800" dirty="0">
                <a:effectLst/>
              </a:rPr>
              <a:t>Natalia Duque (DOE Fellow)</a:t>
            </a:r>
          </a:p>
          <a:p>
            <a:r>
              <a:rPr lang="en-US" sz="3800" dirty="0">
                <a:effectLst/>
              </a:rPr>
              <a:t>Juan Morales (DOE Fellow)</a:t>
            </a:r>
          </a:p>
          <a:p>
            <a:r>
              <a:rPr lang="en-US" sz="3800" dirty="0">
                <a:effectLst/>
              </a:rPr>
              <a:t>Christopher Strand (DOE Fellow)</a:t>
            </a:r>
          </a:p>
          <a:p>
            <a:endParaRPr lang="en-US" sz="2400" dirty="0"/>
          </a:p>
          <a:p>
            <a:endParaRPr lang="en-US" sz="2400" dirty="0"/>
          </a:p>
        </p:txBody>
      </p:sp>
    </p:spTree>
    <p:extLst>
      <p:ext uri="{BB962C8B-B14F-4D97-AF65-F5344CB8AC3E}">
        <p14:creationId xmlns:p14="http://schemas.microsoft.com/office/powerpoint/2010/main" val="13828815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2"/>
          </p:nvPr>
        </p:nvSpPr>
        <p:spPr>
          <a:xfrm>
            <a:off x="47325" y="1676400"/>
            <a:ext cx="5714999" cy="2308820"/>
          </a:xfrm>
        </p:spPr>
        <p:txBody>
          <a:bodyPr vert="horz" lIns="91440" tIns="45720" rIns="91440" bIns="45720" rtlCol="0">
            <a:noAutofit/>
          </a:bodyPr>
          <a:lstStyle/>
          <a:p>
            <a:pPr marL="115888" lvl="1" indent="-115888">
              <a:spcBef>
                <a:spcPts val="600"/>
              </a:spcBef>
              <a:buFont typeface="Arial" panose="020B0604020202020204" pitchFamily="34" charset="0"/>
              <a:buChar char="•"/>
            </a:pPr>
            <a:r>
              <a:rPr lang="en-US" sz="1400" dirty="0">
                <a:solidFill>
                  <a:srgbClr val="002060"/>
                </a:solidFill>
                <a:effectLst/>
              </a:rPr>
              <a:t>Tims </a:t>
            </a:r>
            <a:r>
              <a:rPr lang="en-US" sz="1400" dirty="0" smtClean="0">
                <a:solidFill>
                  <a:srgbClr val="002060"/>
                </a:solidFill>
                <a:effectLst/>
              </a:rPr>
              <a:t>Branch watershed </a:t>
            </a:r>
            <a:r>
              <a:rPr lang="en-US" sz="1400" dirty="0">
                <a:solidFill>
                  <a:srgbClr val="002060"/>
                </a:solidFill>
                <a:effectLst/>
              </a:rPr>
              <a:t>impacted by contaminated discharge from SRS </a:t>
            </a:r>
            <a:r>
              <a:rPr lang="en-US" sz="1400" dirty="0" smtClean="0">
                <a:solidFill>
                  <a:srgbClr val="002060"/>
                </a:solidFill>
                <a:effectLst/>
              </a:rPr>
              <a:t>A/M Area laboratories </a:t>
            </a:r>
            <a:r>
              <a:rPr lang="en-US" sz="1400" dirty="0">
                <a:solidFill>
                  <a:srgbClr val="002060"/>
                </a:solidFill>
                <a:effectLst/>
              </a:rPr>
              <a:t>and facilities.</a:t>
            </a:r>
          </a:p>
          <a:p>
            <a:pPr marL="115888" lvl="1" indent="-115888">
              <a:spcBef>
                <a:spcPts val="600"/>
              </a:spcBef>
              <a:buFont typeface="Arial" panose="020B0604020202020204" pitchFamily="34" charset="0"/>
              <a:buChar char="•"/>
            </a:pPr>
            <a:r>
              <a:rPr lang="en-US" sz="1400" dirty="0" smtClean="0">
                <a:solidFill>
                  <a:srgbClr val="002060"/>
                </a:solidFill>
                <a:effectLst/>
              </a:rPr>
              <a:t>Tin (</a:t>
            </a:r>
            <a:r>
              <a:rPr lang="en-US" sz="1400" dirty="0">
                <a:solidFill>
                  <a:srgbClr val="002060"/>
                </a:solidFill>
                <a:effectLst/>
              </a:rPr>
              <a:t>IV) </a:t>
            </a:r>
            <a:r>
              <a:rPr lang="en-US" sz="1400" dirty="0" smtClean="0">
                <a:solidFill>
                  <a:srgbClr val="002060"/>
                </a:solidFill>
                <a:effectLst/>
              </a:rPr>
              <a:t>dioxide released </a:t>
            </a:r>
            <a:r>
              <a:rPr lang="en-US" sz="1400" dirty="0">
                <a:solidFill>
                  <a:srgbClr val="002060"/>
                </a:solidFill>
                <a:effectLst/>
              </a:rPr>
              <a:t>as byproduct of cleanup through </a:t>
            </a:r>
            <a:r>
              <a:rPr lang="en-US" sz="1400" dirty="0" smtClean="0">
                <a:solidFill>
                  <a:srgbClr val="002060"/>
                </a:solidFill>
                <a:effectLst/>
              </a:rPr>
              <a:t>A-014 OF.</a:t>
            </a:r>
            <a:endParaRPr lang="en-US" sz="1400" dirty="0">
              <a:solidFill>
                <a:srgbClr val="002060"/>
              </a:solidFill>
              <a:effectLst/>
            </a:endParaRPr>
          </a:p>
          <a:p>
            <a:pPr marL="115888" lvl="1" indent="-115888">
              <a:spcBef>
                <a:spcPts val="600"/>
              </a:spcBef>
              <a:buFont typeface="Arial" panose="020B0604020202020204" pitchFamily="34" charset="0"/>
              <a:buChar char="•"/>
            </a:pPr>
            <a:r>
              <a:rPr lang="en-US" sz="1400" dirty="0" smtClean="0">
                <a:solidFill>
                  <a:srgbClr val="002060"/>
                </a:solidFill>
                <a:effectLst/>
              </a:rPr>
              <a:t>Tin (</a:t>
            </a:r>
            <a:r>
              <a:rPr lang="en-US" sz="1400" dirty="0">
                <a:solidFill>
                  <a:srgbClr val="002060"/>
                </a:solidFill>
                <a:effectLst/>
              </a:rPr>
              <a:t>IV) oxide </a:t>
            </a:r>
            <a:r>
              <a:rPr lang="en-US" sz="1400" dirty="0" smtClean="0">
                <a:solidFill>
                  <a:srgbClr val="002060"/>
                </a:solidFill>
                <a:effectLst/>
              </a:rPr>
              <a:t>deposited </a:t>
            </a:r>
            <a:r>
              <a:rPr lang="en-US" sz="1400" dirty="0">
                <a:solidFill>
                  <a:srgbClr val="002060"/>
                </a:solidFill>
                <a:effectLst/>
              </a:rPr>
              <a:t>as sediment </a:t>
            </a:r>
            <a:r>
              <a:rPr lang="en-US" sz="1400" dirty="0" smtClean="0">
                <a:solidFill>
                  <a:srgbClr val="002060"/>
                </a:solidFill>
                <a:effectLst/>
              </a:rPr>
              <a:t>along </a:t>
            </a:r>
            <a:r>
              <a:rPr lang="en-US" sz="1400" dirty="0">
                <a:solidFill>
                  <a:srgbClr val="002060"/>
                </a:solidFill>
                <a:effectLst/>
              </a:rPr>
              <a:t>A-014 </a:t>
            </a:r>
            <a:r>
              <a:rPr lang="en-US" sz="1400" dirty="0" smtClean="0">
                <a:solidFill>
                  <a:srgbClr val="002060"/>
                </a:solidFill>
                <a:effectLst/>
              </a:rPr>
              <a:t>outfall tributary.</a:t>
            </a:r>
            <a:endParaRPr lang="en-US" sz="1400" dirty="0">
              <a:solidFill>
                <a:srgbClr val="002060"/>
              </a:solidFill>
              <a:effectLst/>
            </a:endParaRPr>
          </a:p>
          <a:p>
            <a:pPr marL="115888" lvl="1" indent="-115888">
              <a:spcBef>
                <a:spcPts val="600"/>
              </a:spcBef>
              <a:buFont typeface="Arial" panose="020B0604020202020204" pitchFamily="34" charset="0"/>
              <a:buChar char="•"/>
            </a:pPr>
            <a:r>
              <a:rPr lang="en-US" sz="1400" dirty="0" smtClean="0">
                <a:solidFill>
                  <a:srgbClr val="002060"/>
                </a:solidFill>
                <a:effectLst/>
              </a:rPr>
              <a:t>Scientists postulate tin resuspension and remobilization during extreme rainfall.</a:t>
            </a:r>
            <a:endParaRPr lang="en-US" sz="1400" dirty="0">
              <a:solidFill>
                <a:srgbClr val="002060"/>
              </a:solidFill>
              <a:effectLst/>
            </a:endParaRPr>
          </a:p>
          <a:p>
            <a:pPr marL="115888" lvl="1" indent="-115888">
              <a:spcBef>
                <a:spcPts val="600"/>
              </a:spcBef>
              <a:buFont typeface="Arial" panose="020B0604020202020204" pitchFamily="34" charset="0"/>
              <a:buChar char="•"/>
            </a:pPr>
            <a:r>
              <a:rPr lang="en-US" sz="1400" dirty="0" smtClean="0">
                <a:solidFill>
                  <a:srgbClr val="002060"/>
                </a:solidFill>
                <a:effectLst/>
              </a:rPr>
              <a:t>Potential impacts suggest need</a:t>
            </a:r>
          </a:p>
          <a:p>
            <a:pPr marL="115888" lvl="1" indent="0">
              <a:spcBef>
                <a:spcPts val="0"/>
              </a:spcBef>
              <a:buNone/>
            </a:pPr>
            <a:r>
              <a:rPr lang="en-US" sz="1400" dirty="0" smtClean="0">
                <a:solidFill>
                  <a:srgbClr val="002060"/>
                </a:solidFill>
                <a:effectLst/>
              </a:rPr>
              <a:t>to monitor fate and transport of</a:t>
            </a:r>
          </a:p>
          <a:p>
            <a:pPr marL="115888" lvl="1" indent="0">
              <a:spcBef>
                <a:spcPts val="0"/>
              </a:spcBef>
              <a:buNone/>
            </a:pPr>
            <a:r>
              <a:rPr lang="en-US" sz="1400" dirty="0">
                <a:solidFill>
                  <a:srgbClr val="002060"/>
                </a:solidFill>
                <a:effectLst/>
              </a:rPr>
              <a:t>t</a:t>
            </a:r>
            <a:r>
              <a:rPr lang="en-US" sz="1400" dirty="0" smtClean="0">
                <a:solidFill>
                  <a:srgbClr val="002060"/>
                </a:solidFill>
                <a:effectLst/>
              </a:rPr>
              <a:t>in in environment.</a:t>
            </a:r>
            <a:endParaRPr lang="en-US" sz="1400" dirty="0">
              <a:solidFill>
                <a:srgbClr val="002060"/>
              </a:solidFill>
              <a:effectLst/>
            </a:endParaRPr>
          </a:p>
        </p:txBody>
      </p:sp>
      <p:sp>
        <p:nvSpPr>
          <p:cNvPr id="2" name="Title 1"/>
          <p:cNvSpPr>
            <a:spLocks noGrp="1"/>
          </p:cNvSpPr>
          <p:nvPr>
            <p:ph type="title"/>
          </p:nvPr>
        </p:nvSpPr>
        <p:spPr/>
        <p:txBody>
          <a:bodyPr vert="horz" lIns="91440" tIns="45720" rIns="91440" bIns="45720" rtlCol="0" anchor="ctr">
            <a:normAutofit/>
          </a:bodyPr>
          <a:lstStyle/>
          <a:p>
            <a:r>
              <a:rPr lang="en-US" sz="2000" dirty="0">
                <a:solidFill>
                  <a:srgbClr val="002060"/>
                </a:solidFill>
                <a:effectLst/>
              </a:rPr>
              <a:t>Surface Water Modeling of Tims </a:t>
            </a:r>
            <a:r>
              <a:rPr lang="en-US" sz="2000" dirty="0" smtClean="0">
                <a:solidFill>
                  <a:srgbClr val="002060"/>
                </a:solidFill>
                <a:effectLst/>
              </a:rPr>
              <a:t>Branch</a:t>
            </a:r>
            <a:r>
              <a:rPr lang="en-US" sz="2200" dirty="0" smtClean="0">
                <a:solidFill>
                  <a:srgbClr val="002060"/>
                </a:solidFill>
                <a:effectLst/>
              </a:rPr>
              <a:t/>
            </a:r>
            <a:br>
              <a:rPr lang="en-US" sz="2200" dirty="0" smtClean="0">
                <a:solidFill>
                  <a:srgbClr val="002060"/>
                </a:solidFill>
                <a:effectLst/>
              </a:rPr>
            </a:br>
            <a:r>
              <a:rPr lang="en-US" sz="2800" dirty="0" smtClean="0">
                <a:solidFill>
                  <a:srgbClr val="002060"/>
                </a:solidFill>
                <a:effectLst/>
              </a:rPr>
              <a:t>Background</a:t>
            </a:r>
            <a:endParaRPr lang="en-US" sz="2800" dirty="0">
              <a:solidFill>
                <a:srgbClr val="002060"/>
              </a:solidFill>
              <a:effectLst/>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061420"/>
            <a:ext cx="2514600" cy="25146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36672" y="2354866"/>
            <a:ext cx="4436219" cy="332716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949938"/>
            <a:ext cx="1626082" cy="1626082"/>
          </a:xfrm>
          <a:prstGeom prst="rect">
            <a:avLst/>
          </a:prstGeom>
        </p:spPr>
      </p:pic>
      <p:pic>
        <p:nvPicPr>
          <p:cNvPr id="19" name="Picture 18"/>
          <p:cNvPicPr/>
          <p:nvPr/>
        </p:nvPicPr>
        <p:blipFill>
          <a:blip r:embed="rId5">
            <a:extLst>
              <a:ext uri="{28A0092B-C50C-407E-A947-70E740481C1C}">
                <a14:useLocalDpi xmlns:a14="http://schemas.microsoft.com/office/drawing/2010/main" val="0"/>
              </a:ext>
            </a:extLst>
          </a:blip>
          <a:srcRect/>
          <a:stretch>
            <a:fillRect/>
          </a:stretch>
        </p:blipFill>
        <p:spPr bwMode="auto">
          <a:xfrm>
            <a:off x="2895601" y="3124200"/>
            <a:ext cx="2794716" cy="3451820"/>
          </a:xfrm>
          <a:prstGeom prst="rect">
            <a:avLst/>
          </a:prstGeom>
          <a:noFill/>
        </p:spPr>
      </p:pic>
    </p:spTree>
    <p:extLst>
      <p:ext uri="{BB962C8B-B14F-4D97-AF65-F5344CB8AC3E}">
        <p14:creationId xmlns:p14="http://schemas.microsoft.com/office/powerpoint/2010/main" val="3741656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85800"/>
            <a:ext cx="6679994" cy="838200"/>
          </a:xfrm>
        </p:spPr>
        <p:txBody>
          <a:bodyPr vert="horz" lIns="91440" tIns="45720" rIns="91440" bIns="45720" rtlCol="0" anchor="ctr">
            <a:normAutofit/>
          </a:bodyPr>
          <a:lstStyle/>
          <a:p>
            <a:r>
              <a:rPr lang="en-US" sz="2000" dirty="0">
                <a:solidFill>
                  <a:srgbClr val="002060"/>
                </a:solidFill>
                <a:effectLst/>
                <a:latin typeface="Arial" panose="020B0604020202020204" pitchFamily="34" charset="0"/>
                <a:cs typeface="Arial" panose="020B0604020202020204" pitchFamily="34" charset="0"/>
              </a:rPr>
              <a:t>Surface Water Modeling of Tims </a:t>
            </a:r>
            <a:r>
              <a:rPr lang="en-US" sz="2000" dirty="0" smtClean="0">
                <a:solidFill>
                  <a:srgbClr val="002060"/>
                </a:solidFill>
                <a:effectLst/>
                <a:latin typeface="Arial" panose="020B0604020202020204" pitchFamily="34" charset="0"/>
                <a:cs typeface="Arial" panose="020B0604020202020204" pitchFamily="34" charset="0"/>
              </a:rPr>
              <a:t>Branch</a:t>
            </a:r>
            <a:r>
              <a:rPr lang="en-US" sz="2200" dirty="0" smtClean="0">
                <a:solidFill>
                  <a:srgbClr val="002060"/>
                </a:solidFill>
                <a:effectLst/>
                <a:latin typeface="Arial" panose="020B0604020202020204" pitchFamily="34" charset="0"/>
                <a:cs typeface="Arial" panose="020B0604020202020204" pitchFamily="34" charset="0"/>
              </a:rPr>
              <a:t/>
            </a:r>
            <a:br>
              <a:rPr lang="en-US" sz="2200" dirty="0" smtClean="0">
                <a:solidFill>
                  <a:srgbClr val="002060"/>
                </a:solidFill>
                <a:effectLst/>
                <a:latin typeface="Arial" panose="020B0604020202020204" pitchFamily="34" charset="0"/>
                <a:cs typeface="Arial" panose="020B0604020202020204" pitchFamily="34" charset="0"/>
              </a:rPr>
            </a:br>
            <a:r>
              <a:rPr lang="en-US" sz="2800" dirty="0" smtClean="0">
                <a:solidFill>
                  <a:srgbClr val="002060"/>
                </a:solidFill>
                <a:effectLst/>
                <a:latin typeface="Arial" panose="020B0604020202020204" pitchFamily="34" charset="0"/>
                <a:cs typeface="Arial" panose="020B0604020202020204" pitchFamily="34" charset="0"/>
              </a:rPr>
              <a:t>Objectives</a:t>
            </a:r>
            <a:endParaRPr lang="en-US" sz="2800" dirty="0">
              <a:solidFill>
                <a:srgbClr val="002060"/>
              </a:solidFill>
              <a:effectLst/>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3532792809"/>
              </p:ext>
            </p:extLst>
          </p:nvPr>
        </p:nvGraphicFramePr>
        <p:xfrm>
          <a:off x="1088519" y="1640188"/>
          <a:ext cx="673120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44730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2893713"/>
            <a:ext cx="1777226" cy="2590800"/>
          </a:xfrm>
          <a:prstGeom prst="rect">
            <a:avLst/>
          </a:prstGeom>
          <a:ln>
            <a:solidFill>
              <a:srgbClr val="002D62"/>
            </a:solidFill>
          </a:ln>
        </p:spPr>
      </p:pic>
      <p:sp>
        <p:nvSpPr>
          <p:cNvPr id="2" name="Title 1"/>
          <p:cNvSpPr>
            <a:spLocks noGrp="1"/>
          </p:cNvSpPr>
          <p:nvPr>
            <p:ph type="title"/>
          </p:nvPr>
        </p:nvSpPr>
        <p:spPr>
          <a:xfrm>
            <a:off x="1143000" y="675978"/>
            <a:ext cx="6756194" cy="1000422"/>
          </a:xfrm>
        </p:spPr>
        <p:txBody>
          <a:bodyPr vert="horz" lIns="91440" tIns="45720" rIns="91440" bIns="45720" rtlCol="0" anchor="ctr">
            <a:normAutofit/>
          </a:bodyPr>
          <a:lstStyle/>
          <a:p>
            <a:r>
              <a:rPr lang="en-US" sz="2000" dirty="0" smtClean="0">
                <a:solidFill>
                  <a:srgbClr val="002060"/>
                </a:solidFill>
                <a:effectLst/>
              </a:rPr>
              <a:t>GIS for Hydrological Modeling Support</a:t>
            </a:r>
            <a:r>
              <a:rPr lang="en-US" sz="2000" dirty="0">
                <a:solidFill>
                  <a:srgbClr val="002060"/>
                </a:solidFill>
                <a:effectLst/>
              </a:rPr>
              <a:t/>
            </a:r>
            <a:br>
              <a:rPr lang="en-US" sz="2000" dirty="0">
                <a:solidFill>
                  <a:srgbClr val="002060"/>
                </a:solidFill>
                <a:effectLst/>
              </a:rPr>
            </a:br>
            <a:r>
              <a:rPr lang="en-US" sz="2500" dirty="0">
                <a:effectLst/>
              </a:rPr>
              <a:t>Highlights</a:t>
            </a:r>
            <a:endParaRPr lang="en-US" sz="2800" dirty="0">
              <a:solidFill>
                <a:srgbClr val="002060"/>
              </a:solidFill>
              <a:effectLst/>
            </a:endParaRPr>
          </a:p>
        </p:txBody>
      </p:sp>
      <p:pic>
        <p:nvPicPr>
          <p:cNvPr id="185348" name="Picture 4" descr="R:\ARC-R\GIS\ARC_GIS-Mod-Sim\DOE-SRS_Project\SRS-Project_Photos-Images\GIS_Geodatabase\MIKE-SHE_GIS_Inpu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845693"/>
            <a:ext cx="3627476" cy="371467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736434" y="1735480"/>
            <a:ext cx="2975008" cy="1158233"/>
            <a:chOff x="5736434" y="1735480"/>
            <a:chExt cx="2975008" cy="1158233"/>
          </a:xfrm>
        </p:grpSpPr>
        <p:pic>
          <p:nvPicPr>
            <p:cNvPr id="185349" name="Picture 5" descr="R:\ARC-R\GIS\ARC_GIS-Mod-Sim\DOE-SRS_Project\SRS-Project_Photos-Images\Model_Builder\Clipping_Model_Graphi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6434" y="1735480"/>
              <a:ext cx="2975008" cy="11582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47709" y="1885890"/>
              <a:ext cx="1007007" cy="400110"/>
            </a:xfrm>
            <a:prstGeom prst="rect">
              <a:avLst/>
            </a:prstGeom>
            <a:noFill/>
          </p:spPr>
          <p:txBody>
            <a:bodyPr wrap="none" rtlCol="0">
              <a:spAutoFit/>
            </a:bodyPr>
            <a:lstStyle/>
            <a:p>
              <a:r>
                <a:rPr lang="en-US" sz="1000" b="1" dirty="0" smtClean="0">
                  <a:latin typeface="Arial" panose="020B0604020202020204" pitchFamily="34" charset="0"/>
                  <a:cs typeface="Arial" panose="020B0604020202020204" pitchFamily="34" charset="0"/>
                </a:rPr>
                <a:t>Process Flow</a:t>
              </a:r>
            </a:p>
            <a:p>
              <a:pPr algn="ctr"/>
              <a:r>
                <a:rPr lang="en-US" sz="1000" b="1" dirty="0" smtClean="0">
                  <a:latin typeface="Arial" panose="020B0604020202020204" pitchFamily="34" charset="0"/>
                  <a:cs typeface="Arial" panose="020B0604020202020204" pitchFamily="34" charset="0"/>
                </a:rPr>
                <a:t>Model</a:t>
              </a:r>
              <a:endParaRPr lang="en-US" sz="1000" b="1" dirty="0">
                <a:latin typeface="Arial" panose="020B0604020202020204" pitchFamily="34" charset="0"/>
                <a:cs typeface="Arial" panose="020B0604020202020204" pitchFamily="34" charset="0"/>
              </a:endParaRPr>
            </a:p>
          </p:txBody>
        </p:sp>
      </p:grpSp>
      <p:pic>
        <p:nvPicPr>
          <p:cNvPr id="185355"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t="4199" b="3499"/>
          <a:stretch/>
        </p:blipFill>
        <p:spPr bwMode="auto">
          <a:xfrm>
            <a:off x="158749" y="4406720"/>
            <a:ext cx="5251451" cy="2193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52399" y="1647525"/>
            <a:ext cx="5638801" cy="2854693"/>
          </a:xfrm>
        </p:spPr>
        <p:txBody>
          <a:bodyPr>
            <a:noAutofit/>
          </a:bodyPr>
          <a:lstStyle/>
          <a:p>
            <a:pPr marL="173038" indent="-173038">
              <a:spcBef>
                <a:spcPts val="600"/>
              </a:spcBef>
            </a:pPr>
            <a:r>
              <a:rPr lang="en-US" sz="1200" b="1" dirty="0">
                <a:solidFill>
                  <a:srgbClr val="002060"/>
                </a:solidFill>
                <a:effectLst/>
              </a:rPr>
              <a:t>SRS/Tims Branch Geodatabase</a:t>
            </a:r>
            <a:r>
              <a:rPr lang="en-US" sz="1200" dirty="0">
                <a:solidFill>
                  <a:srgbClr val="002060"/>
                </a:solidFill>
                <a:effectLst/>
              </a:rPr>
              <a:t>: Foundation for </a:t>
            </a:r>
            <a:r>
              <a:rPr lang="en-US" sz="1200" dirty="0" smtClean="0">
                <a:solidFill>
                  <a:srgbClr val="002060"/>
                </a:solidFill>
                <a:effectLst/>
              </a:rPr>
              <a:t>management</a:t>
            </a:r>
            <a:r>
              <a:rPr lang="en-US" sz="1200" dirty="0">
                <a:solidFill>
                  <a:srgbClr val="002060"/>
                </a:solidFill>
                <a:effectLst/>
              </a:rPr>
              <a:t>, storage, processing, analysis and </a:t>
            </a:r>
            <a:r>
              <a:rPr lang="en-US" sz="1200" dirty="0" smtClean="0">
                <a:solidFill>
                  <a:srgbClr val="002060"/>
                </a:solidFill>
                <a:effectLst/>
              </a:rPr>
              <a:t>visualization of hydrological model data.</a:t>
            </a:r>
            <a:endParaRPr lang="en-US" sz="1200" dirty="0">
              <a:solidFill>
                <a:srgbClr val="002060"/>
              </a:solidFill>
              <a:effectLst/>
            </a:endParaRPr>
          </a:p>
          <a:p>
            <a:pPr marL="346075" lvl="1" indent="-173038">
              <a:spcBef>
                <a:spcPts val="600"/>
              </a:spcBef>
            </a:pPr>
            <a:r>
              <a:rPr lang="en-US" sz="1200" b="1" dirty="0">
                <a:solidFill>
                  <a:srgbClr val="002060"/>
                </a:solidFill>
                <a:effectLst/>
              </a:rPr>
              <a:t>Geospatial &amp; </a:t>
            </a:r>
            <a:r>
              <a:rPr lang="en-US" sz="1200" b="1" dirty="0" smtClean="0">
                <a:solidFill>
                  <a:srgbClr val="002060"/>
                </a:solidFill>
                <a:effectLst/>
              </a:rPr>
              <a:t>timeseries data</a:t>
            </a:r>
            <a:r>
              <a:rPr lang="en-US" sz="1200" b="1" dirty="0">
                <a:solidFill>
                  <a:srgbClr val="002060"/>
                </a:solidFill>
                <a:effectLst/>
              </a:rPr>
              <a:t>:</a:t>
            </a:r>
          </a:p>
          <a:p>
            <a:pPr marL="344488" lvl="1" indent="0">
              <a:spcBef>
                <a:spcPts val="0"/>
              </a:spcBef>
              <a:buNone/>
            </a:pPr>
            <a:r>
              <a:rPr lang="en-US" sz="1200" dirty="0">
                <a:solidFill>
                  <a:srgbClr val="002060"/>
                </a:solidFill>
                <a:effectLst/>
              </a:rPr>
              <a:t>(topography, land cover, precipitation, groundwater elevation, geology, etc.)</a:t>
            </a:r>
          </a:p>
          <a:p>
            <a:pPr marL="346075" lvl="1" indent="-173038">
              <a:spcBef>
                <a:spcPts val="600"/>
              </a:spcBef>
            </a:pPr>
            <a:r>
              <a:rPr lang="en-US" sz="1200" b="1" dirty="0">
                <a:solidFill>
                  <a:srgbClr val="002060"/>
                </a:solidFill>
                <a:effectLst/>
              </a:rPr>
              <a:t>Federal/State </a:t>
            </a:r>
            <a:r>
              <a:rPr lang="en-US" sz="1200" b="1" dirty="0" smtClean="0">
                <a:solidFill>
                  <a:srgbClr val="002060"/>
                </a:solidFill>
                <a:effectLst/>
              </a:rPr>
              <a:t>data sources:</a:t>
            </a:r>
          </a:p>
          <a:p>
            <a:pPr marL="344488" lvl="1" indent="0">
              <a:spcBef>
                <a:spcPts val="0"/>
              </a:spcBef>
              <a:buNone/>
            </a:pPr>
            <a:r>
              <a:rPr lang="en-US" sz="1200" dirty="0" smtClean="0">
                <a:solidFill>
                  <a:srgbClr val="002060"/>
                </a:solidFill>
                <a:effectLst/>
              </a:rPr>
              <a:t>(</a:t>
            </a:r>
            <a:r>
              <a:rPr lang="en-US" sz="1200" dirty="0">
                <a:solidFill>
                  <a:srgbClr val="002060"/>
                </a:solidFill>
                <a:effectLst/>
              </a:rPr>
              <a:t>USGS/EPA/USDA/DOI/SCDNR/SRNS) </a:t>
            </a:r>
          </a:p>
          <a:p>
            <a:pPr marL="346075" lvl="1" indent="-173038">
              <a:spcBef>
                <a:spcPts val="600"/>
              </a:spcBef>
            </a:pPr>
            <a:r>
              <a:rPr lang="en-US" sz="1200" b="1" dirty="0">
                <a:solidFill>
                  <a:srgbClr val="002060"/>
                </a:solidFill>
                <a:effectLst/>
              </a:rPr>
              <a:t>Scalable and replicable infrastructure:</a:t>
            </a:r>
          </a:p>
          <a:p>
            <a:pPr marL="344488" lvl="1" indent="0">
              <a:spcBef>
                <a:spcPts val="0"/>
              </a:spcBef>
              <a:spcAft>
                <a:spcPts val="1200"/>
              </a:spcAft>
              <a:buNone/>
            </a:pPr>
            <a:r>
              <a:rPr lang="en-US" sz="1200" dirty="0">
                <a:solidFill>
                  <a:srgbClr val="002060"/>
                </a:solidFill>
                <a:effectLst/>
              </a:rPr>
              <a:t>(</a:t>
            </a:r>
            <a:r>
              <a:rPr lang="en-US" sz="1200" dirty="0" smtClean="0">
                <a:solidFill>
                  <a:srgbClr val="002060"/>
                </a:solidFill>
                <a:effectLst/>
              </a:rPr>
              <a:t>applicable </a:t>
            </a:r>
            <a:r>
              <a:rPr lang="en-US" sz="1200" dirty="0">
                <a:solidFill>
                  <a:srgbClr val="002060"/>
                </a:solidFill>
                <a:effectLst/>
              </a:rPr>
              <a:t>at other DOE sites)</a:t>
            </a:r>
          </a:p>
          <a:p>
            <a:pPr marL="173038" indent="-173038">
              <a:spcBef>
                <a:spcPts val="600"/>
              </a:spcBef>
            </a:pPr>
            <a:r>
              <a:rPr lang="en-US" sz="1200" b="1" dirty="0">
                <a:solidFill>
                  <a:srgbClr val="002060"/>
                </a:solidFill>
                <a:effectLst/>
              </a:rPr>
              <a:t>ArcGIS </a:t>
            </a:r>
            <a:r>
              <a:rPr lang="en-US" sz="1200" b="1" dirty="0" smtClean="0">
                <a:solidFill>
                  <a:srgbClr val="002060"/>
                </a:solidFill>
                <a:effectLst/>
              </a:rPr>
              <a:t>platform &amp; tools: </a:t>
            </a:r>
            <a:r>
              <a:rPr lang="en-US" sz="1200" dirty="0" smtClean="0">
                <a:solidFill>
                  <a:srgbClr val="002060"/>
                </a:solidFill>
                <a:effectLst/>
              </a:rPr>
              <a:t>Improve </a:t>
            </a:r>
            <a:r>
              <a:rPr lang="en-US" sz="1200" dirty="0">
                <a:solidFill>
                  <a:srgbClr val="002060"/>
                </a:solidFill>
                <a:effectLst/>
              </a:rPr>
              <a:t>overall efficiency. Save time.</a:t>
            </a:r>
          </a:p>
          <a:p>
            <a:pPr marL="346075" lvl="1" indent="-173038">
              <a:spcBef>
                <a:spcPts val="600"/>
              </a:spcBef>
            </a:pPr>
            <a:r>
              <a:rPr lang="en-US" sz="1200" b="1" dirty="0" err="1">
                <a:solidFill>
                  <a:srgbClr val="002060"/>
                </a:solidFill>
                <a:effectLst/>
              </a:rPr>
              <a:t>ArcToolbox</a:t>
            </a:r>
            <a:r>
              <a:rPr lang="en-US" sz="1200" b="1" dirty="0">
                <a:solidFill>
                  <a:srgbClr val="002060"/>
                </a:solidFill>
                <a:effectLst/>
              </a:rPr>
              <a:t>:</a:t>
            </a:r>
            <a:r>
              <a:rPr lang="en-US" sz="1200" dirty="0">
                <a:solidFill>
                  <a:srgbClr val="002060"/>
                </a:solidFill>
                <a:effectLst/>
              </a:rPr>
              <a:t> Geoprocessing, feature delineation, geospatial analysis</a:t>
            </a:r>
          </a:p>
          <a:p>
            <a:pPr marL="346075" lvl="1" indent="-173038">
              <a:spcBef>
                <a:spcPts val="600"/>
              </a:spcBef>
            </a:pPr>
            <a:r>
              <a:rPr lang="en-US" sz="1200" b="1" dirty="0">
                <a:solidFill>
                  <a:srgbClr val="002060"/>
                </a:solidFill>
                <a:effectLst/>
              </a:rPr>
              <a:t>ModelBuilder:</a:t>
            </a:r>
            <a:r>
              <a:rPr lang="en-US" sz="1200" dirty="0">
                <a:solidFill>
                  <a:srgbClr val="002060"/>
                </a:solidFill>
                <a:effectLst/>
              </a:rPr>
              <a:t> Automation and batch processing of model data</a:t>
            </a:r>
          </a:p>
          <a:p>
            <a:pPr marL="346075" lvl="1" indent="-173038">
              <a:spcBef>
                <a:spcPts val="600"/>
              </a:spcBef>
            </a:pPr>
            <a:endParaRPr lang="en-US" sz="1200" dirty="0" smtClean="0">
              <a:solidFill>
                <a:srgbClr val="002060"/>
              </a:solidFill>
              <a:effectLst/>
            </a:endParaRPr>
          </a:p>
        </p:txBody>
      </p:sp>
    </p:spTree>
    <p:extLst>
      <p:ext uri="{BB962C8B-B14F-4D97-AF65-F5344CB8AC3E}">
        <p14:creationId xmlns:p14="http://schemas.microsoft.com/office/powerpoint/2010/main" val="31444537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6705600" cy="1143000"/>
          </a:xfrm>
        </p:spPr>
        <p:txBody>
          <a:bodyPr vert="horz" lIns="91440" tIns="45720" rIns="91440" bIns="45720" rtlCol="0" anchor="ctr">
            <a:normAutofit/>
          </a:bodyPr>
          <a:lstStyle/>
          <a:p>
            <a:r>
              <a:rPr lang="en-US" sz="2200" dirty="0" smtClean="0">
                <a:solidFill>
                  <a:srgbClr val="002060"/>
                </a:solidFill>
                <a:effectLst/>
              </a:rPr>
              <a:t>Hydrology Modeling</a:t>
            </a:r>
            <a:br>
              <a:rPr lang="en-US" sz="2200" dirty="0" smtClean="0">
                <a:solidFill>
                  <a:srgbClr val="002060"/>
                </a:solidFill>
                <a:effectLst/>
              </a:rPr>
            </a:br>
            <a:r>
              <a:rPr lang="en-US" sz="2500" dirty="0">
                <a:effectLst/>
              </a:rPr>
              <a:t>Highlights</a:t>
            </a:r>
            <a:endParaRPr lang="en-US" sz="3100" dirty="0">
              <a:solidFill>
                <a:srgbClr val="002060"/>
              </a:solidFill>
              <a:effectLst/>
            </a:endParaRPr>
          </a:p>
        </p:txBody>
      </p:sp>
      <p:sp>
        <p:nvSpPr>
          <p:cNvPr id="7" name="Content Placeholder 6"/>
          <p:cNvSpPr>
            <a:spLocks noGrp="1"/>
          </p:cNvSpPr>
          <p:nvPr>
            <p:ph idx="1"/>
          </p:nvPr>
        </p:nvSpPr>
        <p:spPr>
          <a:xfrm>
            <a:off x="0" y="1676400"/>
            <a:ext cx="4446872" cy="1455822"/>
          </a:xfrm>
        </p:spPr>
        <p:txBody>
          <a:bodyPr>
            <a:noAutofit/>
          </a:bodyPr>
          <a:lstStyle/>
          <a:p>
            <a:pPr marL="173038" indent="-173038"/>
            <a:r>
              <a:rPr lang="en-US" sz="1600" dirty="0" smtClean="0">
                <a:solidFill>
                  <a:srgbClr val="002060"/>
                </a:solidFill>
                <a:effectLst/>
              </a:rPr>
              <a:t>Conceptual model of Tims Branch</a:t>
            </a:r>
            <a:endParaRPr lang="en-US" sz="1600" dirty="0">
              <a:solidFill>
                <a:srgbClr val="002060"/>
              </a:solidFill>
              <a:effectLst/>
            </a:endParaRPr>
          </a:p>
          <a:p>
            <a:pPr marL="173038" indent="-173038"/>
            <a:r>
              <a:rPr lang="en-US" sz="1600" dirty="0" smtClean="0">
                <a:solidFill>
                  <a:srgbClr val="002060"/>
                </a:solidFill>
                <a:effectLst/>
              </a:rPr>
              <a:t>MIKE SHE 2D </a:t>
            </a:r>
            <a:r>
              <a:rPr lang="en-US" sz="1600" dirty="0">
                <a:solidFill>
                  <a:srgbClr val="002060"/>
                </a:solidFill>
                <a:effectLst/>
              </a:rPr>
              <a:t>model of overland flow </a:t>
            </a:r>
            <a:r>
              <a:rPr lang="en-US" sz="1600" dirty="0" smtClean="0">
                <a:solidFill>
                  <a:srgbClr val="002060"/>
                </a:solidFill>
                <a:effectLst/>
              </a:rPr>
              <a:t>for </a:t>
            </a:r>
            <a:r>
              <a:rPr lang="en-US" sz="1600" dirty="0">
                <a:solidFill>
                  <a:srgbClr val="002060"/>
                </a:solidFill>
                <a:effectLst/>
              </a:rPr>
              <a:t>Tims Branch </a:t>
            </a:r>
            <a:r>
              <a:rPr lang="en-US" sz="1600" dirty="0" smtClean="0">
                <a:solidFill>
                  <a:srgbClr val="002060"/>
                </a:solidFill>
                <a:effectLst/>
              </a:rPr>
              <a:t>watershed</a:t>
            </a:r>
          </a:p>
          <a:p>
            <a:pPr marL="173038" indent="-173038"/>
            <a:r>
              <a:rPr lang="en-US" sz="1600" dirty="0" smtClean="0">
                <a:solidFill>
                  <a:srgbClr val="002060"/>
                </a:solidFill>
                <a:effectLst/>
              </a:rPr>
              <a:t>Preliminary </a:t>
            </a:r>
            <a:r>
              <a:rPr lang="en-US" sz="1600" dirty="0">
                <a:solidFill>
                  <a:srgbClr val="002060"/>
                </a:solidFill>
                <a:effectLst/>
              </a:rPr>
              <a:t>setup for MIKE </a:t>
            </a:r>
            <a:r>
              <a:rPr lang="en-US" sz="1600" dirty="0" smtClean="0">
                <a:solidFill>
                  <a:srgbClr val="002060"/>
                </a:solidFill>
                <a:effectLst/>
              </a:rPr>
              <a:t>11 1D </a:t>
            </a:r>
            <a:r>
              <a:rPr lang="en-US" sz="1600" dirty="0">
                <a:solidFill>
                  <a:srgbClr val="002060"/>
                </a:solidFill>
                <a:effectLst/>
              </a:rPr>
              <a:t>stream flow of A-014 </a:t>
            </a:r>
            <a:r>
              <a:rPr lang="en-US" sz="1600" dirty="0" smtClean="0">
                <a:solidFill>
                  <a:srgbClr val="002060"/>
                </a:solidFill>
                <a:effectLst/>
              </a:rPr>
              <a:t>outfall tributary</a:t>
            </a:r>
            <a:endParaRPr lang="en-US" sz="1600" dirty="0">
              <a:solidFill>
                <a:srgbClr val="002060"/>
              </a:solidFill>
              <a:effectLst/>
            </a:endParaRPr>
          </a:p>
        </p:txBody>
      </p:sp>
      <p:pic>
        <p:nvPicPr>
          <p:cNvPr id="8" name="Picture 7"/>
          <p:cNvPicPr/>
          <p:nvPr/>
        </p:nvPicPr>
        <p:blipFill rotWithShape="1">
          <a:blip r:embed="rId2"/>
          <a:srcRect l="50574" t="7354" r="18064" b="6021"/>
          <a:stretch/>
        </p:blipFill>
        <p:spPr bwMode="auto">
          <a:xfrm>
            <a:off x="4378291" y="1839163"/>
            <a:ext cx="3657600" cy="2971800"/>
          </a:xfrm>
          <a:prstGeom prst="rect">
            <a:avLst/>
          </a:prstGeom>
          <a:ln>
            <a:noFill/>
          </a:ln>
          <a:extLst>
            <a:ext uri="{53640926-AAD7-44D8-BBD7-CCE9431645EC}">
              <a14:shadowObscured xmlns:a14="http://schemas.microsoft.com/office/drawing/2010/main"/>
            </a:ext>
          </a:extLst>
        </p:spPr>
      </p:pic>
      <p:pic>
        <p:nvPicPr>
          <p:cNvPr id="9" name="Picture 8" descr="C:\Users\mmahmoud\Documents\DOE\TBW\Result\Noosha's\TBW-000-SOLFA-3\Snapshots\Snapshot-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752600"/>
            <a:ext cx="2590800" cy="3215207"/>
          </a:xfrm>
          <a:prstGeom prst="rect">
            <a:avLst/>
          </a:prstGeom>
          <a:noFill/>
          <a:ln>
            <a:noFill/>
          </a:ln>
        </p:spPr>
      </p:pic>
      <p:pic>
        <p:nvPicPr>
          <p:cNvPr id="15" name="Picture 14"/>
          <p:cNvPicPr/>
          <p:nvPr/>
        </p:nvPicPr>
        <p:blipFill>
          <a:blip r:embed="rId4"/>
          <a:stretch>
            <a:fillRect/>
          </a:stretch>
        </p:blipFill>
        <p:spPr>
          <a:xfrm>
            <a:off x="5410200" y="5013527"/>
            <a:ext cx="3200400" cy="1569850"/>
          </a:xfrm>
          <a:prstGeom prst="rect">
            <a:avLst/>
          </a:prstGeom>
          <a:ln>
            <a:noFill/>
          </a:ln>
          <a:effectLst>
            <a:outerShdw blurRad="292100" dist="139700" dir="2700000" algn="tl" rotWithShape="0">
              <a:srgbClr val="333333">
                <a:alpha val="65000"/>
              </a:srgbClr>
            </a:outerShdw>
          </a:effectLst>
        </p:spPr>
      </p:pic>
      <p:pic>
        <p:nvPicPr>
          <p:cNvPr id="13" name="Picture 12"/>
          <p:cNvPicPr/>
          <p:nvPr/>
        </p:nvPicPr>
        <p:blipFill>
          <a:blip r:embed="rId5"/>
          <a:stretch>
            <a:fillRect/>
          </a:stretch>
        </p:blipFill>
        <p:spPr>
          <a:xfrm>
            <a:off x="125128" y="4555957"/>
            <a:ext cx="4800600" cy="2027420"/>
          </a:xfrm>
          <a:prstGeom prst="rect">
            <a:avLst/>
          </a:prstGeom>
        </p:spPr>
      </p:pic>
      <p:pic>
        <p:nvPicPr>
          <p:cNvPr id="12" name="Picture 11"/>
          <p:cNvPicPr/>
          <p:nvPr/>
        </p:nvPicPr>
        <p:blipFill>
          <a:blip r:embed="rId6"/>
          <a:stretch>
            <a:fillRect/>
          </a:stretch>
        </p:blipFill>
        <p:spPr>
          <a:xfrm>
            <a:off x="1371600" y="3170722"/>
            <a:ext cx="2686250" cy="1779198"/>
          </a:xfrm>
          <a:prstGeom prst="rect">
            <a:avLst/>
          </a:prstGeom>
        </p:spPr>
      </p:pic>
    </p:spTree>
    <p:extLst>
      <p:ext uri="{BB962C8B-B14F-4D97-AF65-F5344CB8AC3E}">
        <p14:creationId xmlns:p14="http://schemas.microsoft.com/office/powerpoint/2010/main" val="33223794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73957"/>
            <a:ext cx="6679994" cy="621443"/>
          </a:xfrm>
        </p:spPr>
        <p:txBody>
          <a:bodyPr>
            <a:normAutofit/>
          </a:bodyPr>
          <a:lstStyle/>
          <a:p>
            <a:r>
              <a:rPr lang="en-US" dirty="0" smtClean="0"/>
              <a:t>Project Clients and Collaborators</a:t>
            </a:r>
            <a:endParaRPr lang="en-US" dirty="0"/>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159115661"/>
              </p:ext>
            </p:extLst>
          </p:nvPr>
        </p:nvGraphicFramePr>
        <p:xfrm>
          <a:off x="1295400" y="2261084"/>
          <a:ext cx="7391400" cy="4368316"/>
        </p:xfrm>
        <a:graphic>
          <a:graphicData uri="http://schemas.openxmlformats.org/drawingml/2006/table">
            <a:tbl>
              <a:tblPr firstRow="1" bandRow="1">
                <a:tableStyleId>{5C22544A-7EE6-4342-B048-85BDC9FD1C3A}</a:tableStyleId>
              </a:tblPr>
              <a:tblGrid>
                <a:gridCol w="3293198"/>
                <a:gridCol w="4098202"/>
              </a:tblGrid>
              <a:tr h="12898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Dr. Timothy Johnson</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Dr. Hope Lee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Dr. Brady Lee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Dr. Nik </a:t>
                      </a:r>
                      <a:r>
                        <a:rPr lang="en-US" sz="1600" b="0" kern="1200" dirty="0" err="1" smtClean="0">
                          <a:solidFill>
                            <a:srgbClr val="002D62"/>
                          </a:solidFill>
                          <a:effectLst/>
                          <a:latin typeface="Arial" panose="020B0604020202020204" pitchFamily="34" charset="0"/>
                          <a:ea typeface="+mn-ea"/>
                          <a:cs typeface="Arial" panose="020B0604020202020204" pitchFamily="34" charset="0"/>
                        </a:rPr>
                        <a:t>Qafoku</a:t>
                      </a:r>
                      <a:endParaRPr lang="en-US" sz="1600" b="0" kern="1200" dirty="0" smtClean="0">
                        <a:solidFill>
                          <a:srgbClr val="002D62"/>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Dr. Jim </a:t>
                      </a:r>
                      <a:r>
                        <a:rPr lang="en-US" sz="1600" b="0" kern="1200" dirty="0" err="1" smtClean="0">
                          <a:solidFill>
                            <a:srgbClr val="002D62"/>
                          </a:solidFill>
                          <a:effectLst/>
                          <a:latin typeface="Arial" panose="020B0604020202020204" pitchFamily="34" charset="0"/>
                          <a:ea typeface="+mn-ea"/>
                          <a:cs typeface="Arial" panose="020B0604020202020204" pitchFamily="34" charset="0"/>
                        </a:rPr>
                        <a:t>Szecsody</a:t>
                      </a:r>
                      <a:endParaRPr lang="en-US" sz="1600" b="0" kern="1200" dirty="0" smtClean="0">
                        <a:solidFill>
                          <a:srgbClr val="002D62"/>
                        </a:solidFill>
                        <a:effectLst/>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Dr. John Seaman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7411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kern="1200" dirty="0" smtClean="0">
                        <a:solidFill>
                          <a:srgbClr val="002D62"/>
                        </a:solidFill>
                        <a:effectLst/>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Dr. Don Reed</a:t>
                      </a:r>
                      <a:endParaRPr lang="en-US" sz="1600" b="1" kern="1200" dirty="0" smtClean="0">
                        <a:solidFill>
                          <a:srgbClr val="002D62"/>
                        </a:solidFill>
                        <a:effectLst/>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Dr. Timothy </a:t>
                      </a:r>
                      <a:r>
                        <a:rPr lang="en-US" sz="1600" b="0" kern="1200" dirty="0" err="1" smtClean="0">
                          <a:solidFill>
                            <a:srgbClr val="002D62"/>
                          </a:solidFill>
                          <a:effectLst/>
                          <a:latin typeface="Arial" panose="020B0604020202020204" pitchFamily="34" charset="0"/>
                          <a:ea typeface="+mn-ea"/>
                          <a:cs typeface="Arial" panose="020B0604020202020204" pitchFamily="34" charset="0"/>
                        </a:rPr>
                        <a:t>Dittrich</a:t>
                      </a:r>
                      <a:endParaRPr lang="en-US" sz="1600" b="0" kern="1200" dirty="0" smtClean="0">
                        <a:solidFill>
                          <a:srgbClr val="002D62"/>
                        </a:solidFill>
                        <a:effectLst/>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838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kern="1200" dirty="0" smtClean="0">
                        <a:solidFill>
                          <a:srgbClr val="002D62"/>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Dr. Miles Denham</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Ms. Carol Eddy-</a:t>
                      </a:r>
                      <a:r>
                        <a:rPr lang="en-US" sz="1600" b="0" kern="1200" dirty="0" err="1" smtClean="0">
                          <a:solidFill>
                            <a:srgbClr val="002D62"/>
                          </a:solidFill>
                          <a:effectLst/>
                          <a:latin typeface="Arial" panose="020B0604020202020204" pitchFamily="34" charset="0"/>
                          <a:ea typeface="+mn-ea"/>
                          <a:cs typeface="Arial" panose="020B0604020202020204" pitchFamily="34" charset="0"/>
                        </a:rPr>
                        <a:t>Dilek</a:t>
                      </a:r>
                      <a:endParaRPr lang="en-US" sz="1600" b="0" kern="1200" dirty="0" smtClean="0">
                        <a:solidFill>
                          <a:srgbClr val="002D62"/>
                        </a:solidFill>
                        <a:effectLst/>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Mr. Kevin </a:t>
                      </a:r>
                      <a:r>
                        <a:rPr lang="en-US" sz="1600" b="0" kern="1200" dirty="0" err="1" smtClean="0">
                          <a:solidFill>
                            <a:srgbClr val="002D62"/>
                          </a:solidFill>
                          <a:effectLst/>
                          <a:latin typeface="Arial" panose="020B0604020202020204" pitchFamily="34" charset="0"/>
                          <a:ea typeface="+mn-ea"/>
                          <a:cs typeface="Arial" panose="020B0604020202020204" pitchFamily="34" charset="0"/>
                        </a:rPr>
                        <a:t>Kostelnik</a:t>
                      </a:r>
                      <a:endParaRPr lang="en-US" sz="1600" b="0" kern="1200" dirty="0" smtClean="0">
                        <a:solidFill>
                          <a:srgbClr val="002D62"/>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Dr. Brian Looney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Margaret Millings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rgbClr val="002D62"/>
                          </a:solidFill>
                          <a:effectLst/>
                          <a:latin typeface="Arial" panose="020B0604020202020204" pitchFamily="34" charset="0"/>
                          <a:ea typeface="+mn-ea"/>
                          <a:cs typeface="Arial" panose="020B0604020202020204" pitchFamily="34" charset="0"/>
                        </a:rPr>
                        <a:t>Dr. Ralph Nichols</a:t>
                      </a:r>
                      <a:endParaRPr lang="en-US" sz="1800" b="1" dirty="0">
                        <a:solidFill>
                          <a:srgbClr val="002D62"/>
                        </a:solidFill>
                        <a:effectLst/>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b="0" u="none" kern="1200" dirty="0" smtClean="0">
                        <a:solidFill>
                          <a:srgbClr val="002D62"/>
                        </a:solidFill>
                        <a:effectLst/>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b="0" u="none" kern="1200" dirty="0" smtClean="0">
                        <a:solidFill>
                          <a:srgbClr val="002D62"/>
                        </a:solidFill>
                        <a:effectLst/>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b="0" u="none" kern="1200" dirty="0" smtClean="0">
                        <a:solidFill>
                          <a:srgbClr val="002D62"/>
                        </a:solidFill>
                        <a:effectLst/>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u="none" kern="1200" dirty="0" smtClean="0">
                          <a:solidFill>
                            <a:srgbClr val="002D62"/>
                          </a:solidFill>
                          <a:effectLst/>
                          <a:latin typeface="Arial" panose="020B0604020202020204" pitchFamily="34" charset="0"/>
                          <a:ea typeface="+mn-ea"/>
                          <a:cs typeface="Arial" panose="020B0604020202020204" pitchFamily="34" charset="0"/>
                        </a:rPr>
                        <a:t>John </a:t>
                      </a:r>
                      <a:r>
                        <a:rPr lang="en-US" sz="1600" b="0" u="none" kern="1200" dirty="0" err="1" smtClean="0">
                          <a:solidFill>
                            <a:srgbClr val="002D62"/>
                          </a:solidFill>
                          <a:effectLst/>
                          <a:latin typeface="Arial" panose="020B0604020202020204" pitchFamily="34" charset="0"/>
                          <a:ea typeface="+mn-ea"/>
                          <a:cs typeface="Arial" panose="020B0604020202020204" pitchFamily="34" charset="0"/>
                        </a:rPr>
                        <a:t>DeGregory</a:t>
                      </a:r>
                      <a:r>
                        <a:rPr lang="en-US" sz="1600" b="0" u="none" kern="1200" dirty="0" smtClean="0">
                          <a:solidFill>
                            <a:srgbClr val="002D62"/>
                          </a:solidFill>
                          <a:effectLst/>
                          <a:latin typeface="Arial" panose="020B0604020202020204" pitchFamily="34" charset="0"/>
                          <a:ea typeface="+mn-ea"/>
                          <a:cs typeface="Arial" panose="020B0604020202020204" pitchFamily="34" charset="0"/>
                        </a:rPr>
                        <a:t> (EM-4.11)</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u="none" kern="1200" dirty="0" smtClean="0">
                          <a:solidFill>
                            <a:srgbClr val="002D62"/>
                          </a:solidFill>
                          <a:effectLst/>
                          <a:latin typeface="Arial" panose="020B0604020202020204" pitchFamily="34" charset="0"/>
                          <a:ea typeface="+mn-ea"/>
                          <a:cs typeface="Arial" panose="020B0604020202020204" pitchFamily="34" charset="0"/>
                        </a:rPr>
                        <a:t>Kurt </a:t>
                      </a:r>
                      <a:r>
                        <a:rPr lang="en-US" sz="1600" b="0" u="none" kern="1200" dirty="0" err="1" smtClean="0">
                          <a:solidFill>
                            <a:srgbClr val="002D62"/>
                          </a:solidFill>
                          <a:effectLst/>
                          <a:latin typeface="Arial" panose="020B0604020202020204" pitchFamily="34" charset="0"/>
                          <a:ea typeface="+mn-ea"/>
                          <a:cs typeface="Arial" panose="020B0604020202020204" pitchFamily="34" charset="0"/>
                        </a:rPr>
                        <a:t>Gerdes</a:t>
                      </a:r>
                      <a:r>
                        <a:rPr lang="en-US" sz="1600" b="0" u="none" kern="1200" dirty="0" smtClean="0">
                          <a:solidFill>
                            <a:srgbClr val="002D62"/>
                          </a:solidFill>
                          <a:effectLst/>
                          <a:latin typeface="Arial" panose="020B0604020202020204" pitchFamily="34" charset="0"/>
                          <a:ea typeface="+mn-ea"/>
                          <a:cs typeface="Arial" panose="020B0604020202020204" pitchFamily="34" charset="0"/>
                        </a:rPr>
                        <a:t> (EM-4.12)</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u="none" kern="1200" dirty="0" smtClean="0">
                          <a:solidFill>
                            <a:srgbClr val="002D62"/>
                          </a:solidFill>
                          <a:effectLst/>
                          <a:latin typeface="Arial" panose="020B0604020202020204" pitchFamily="34" charset="0"/>
                          <a:ea typeface="+mn-ea"/>
                          <a:cs typeface="Arial" panose="020B0604020202020204" pitchFamily="34" charset="0"/>
                        </a:rPr>
                        <a:t>Paul Beam (EM-4.12)</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u="none" kern="1200" dirty="0" smtClean="0">
                          <a:solidFill>
                            <a:srgbClr val="002D62"/>
                          </a:solidFill>
                          <a:effectLst/>
                          <a:latin typeface="Arial" panose="020B0604020202020204" pitchFamily="34" charset="0"/>
                          <a:ea typeface="+mn-ea"/>
                          <a:cs typeface="Arial" panose="020B0604020202020204" pitchFamily="34" charset="0"/>
                        </a:rPr>
                        <a:t>Skip Chamberlain (EM-4.12), PNNL Lead</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b="0" u="none" kern="1200" dirty="0" smtClean="0">
                        <a:solidFill>
                          <a:srgbClr val="002D62"/>
                        </a:solidFill>
                        <a:effectLst/>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pic>
        <p:nvPicPr>
          <p:cNvPr id="4" name="Picture 3" descr="C:\Users\japhill\Desktop\angelique\srnl.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71600" y="4120704"/>
            <a:ext cx="1143000" cy="364059"/>
          </a:xfrm>
          <a:prstGeom prst="rect">
            <a:avLst/>
          </a:prstGeom>
          <a:noFill/>
        </p:spPr>
      </p:pic>
      <p:pic>
        <p:nvPicPr>
          <p:cNvPr id="184322" name="Picture 2" descr="https://upload.wikimedia.org/wikipedia/en/thumb/1/17/Pacific_Northwest_National_Laboratory_logo.svg/1280px-Pacific_Northwest_National_Laboratory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447800"/>
            <a:ext cx="1776612" cy="762000"/>
          </a:xfrm>
          <a:prstGeom prst="rect">
            <a:avLst/>
          </a:prstGeom>
          <a:noFill/>
          <a:extLst>
            <a:ext uri="{909E8E84-426E-40DD-AFC4-6F175D3DCCD1}">
              <a14:hiddenFill xmlns:a14="http://schemas.microsoft.com/office/drawing/2010/main">
                <a:solidFill>
                  <a:srgbClr val="FFFFFF"/>
                </a:solidFill>
              </a14:hiddenFill>
            </a:ext>
          </a:extLst>
        </p:spPr>
      </p:pic>
      <p:pic>
        <p:nvPicPr>
          <p:cNvPr id="184324" name="Picture 4" descr="Savannah River Ecology Laborat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9536" y="1905000"/>
            <a:ext cx="2929341" cy="228600"/>
          </a:xfrm>
          <a:prstGeom prst="rect">
            <a:avLst/>
          </a:prstGeom>
          <a:noFill/>
          <a:extLst>
            <a:ext uri="{909E8E84-426E-40DD-AFC4-6F175D3DCCD1}">
              <a14:hiddenFill xmlns:a14="http://schemas.microsoft.com/office/drawing/2010/main">
                <a:solidFill>
                  <a:srgbClr val="FFFFFF"/>
                </a:solidFill>
              </a14:hiddenFill>
            </a:ext>
          </a:extLst>
        </p:spPr>
      </p:pic>
      <p:pic>
        <p:nvPicPr>
          <p:cNvPr id="184326" name="Picture 6" descr="Carlsbad Environmental Monitoring &amp; Research Center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9078" y="2843544"/>
            <a:ext cx="828921" cy="828921"/>
          </a:xfrm>
          <a:prstGeom prst="rect">
            <a:avLst/>
          </a:prstGeom>
          <a:noFill/>
          <a:extLst>
            <a:ext uri="{909E8E84-426E-40DD-AFC4-6F175D3DCCD1}">
              <a14:hiddenFill xmlns:a14="http://schemas.microsoft.com/office/drawing/2010/main">
                <a:solidFill>
                  <a:srgbClr val="FFFFFF"/>
                </a:solidFill>
              </a14:hiddenFill>
            </a:ext>
          </a:extLst>
        </p:spPr>
      </p:pic>
      <p:pic>
        <p:nvPicPr>
          <p:cNvPr id="184328" name="Picture 8" descr="https://upload.wikimedia.org/wikipedia/commons/thumb/2/24/Los_Alamos_logo.svg/2000px-Los_Alamos_logo.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5052" y="2904781"/>
            <a:ext cx="1276147" cy="585794"/>
          </a:xfrm>
          <a:prstGeom prst="rect">
            <a:avLst/>
          </a:prstGeom>
          <a:noFill/>
          <a:extLst>
            <a:ext uri="{909E8E84-426E-40DD-AFC4-6F175D3DCCD1}">
              <a14:hiddenFill xmlns:a14="http://schemas.microsoft.com/office/drawing/2010/main">
                <a:solidFill>
                  <a:srgbClr val="FFFFFF"/>
                </a:solidFill>
              </a14:hiddenFill>
            </a:ext>
          </a:extLst>
        </p:spPr>
      </p:pic>
      <p:pic>
        <p:nvPicPr>
          <p:cNvPr id="184335" name="Picture 15"/>
          <p:cNvPicPr>
            <a:picLocks noChangeAspect="1" noChangeArrowheads="1"/>
          </p:cNvPicPr>
          <p:nvPr/>
        </p:nvPicPr>
        <p:blipFill rotWithShape="1">
          <a:blip r:embed="rId7">
            <a:extLst>
              <a:ext uri="{28A0092B-C50C-407E-A947-70E740481C1C}">
                <a14:useLocalDpi xmlns:a14="http://schemas.microsoft.com/office/drawing/2010/main" val="0"/>
              </a:ext>
            </a:extLst>
          </a:blip>
          <a:srcRect t="15915" b="18170"/>
          <a:stretch/>
        </p:blipFill>
        <p:spPr bwMode="auto">
          <a:xfrm>
            <a:off x="4635500" y="4519179"/>
            <a:ext cx="3517900" cy="51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19558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sz="2200" dirty="0">
                <a:solidFill>
                  <a:srgbClr val="002060"/>
                </a:solidFill>
                <a:effectLst/>
              </a:rPr>
              <a:t>In-Situ Data Collection and </a:t>
            </a:r>
            <a:r>
              <a:rPr lang="en-US" sz="2200" dirty="0" smtClean="0">
                <a:solidFill>
                  <a:srgbClr val="002060"/>
                </a:solidFill>
                <a:effectLst/>
              </a:rPr>
              <a:t>Sampling</a:t>
            </a:r>
            <a:r>
              <a:rPr lang="en-US" sz="2000" dirty="0" smtClean="0">
                <a:solidFill>
                  <a:srgbClr val="002060"/>
                </a:solidFill>
                <a:effectLst/>
              </a:rPr>
              <a:t/>
            </a:r>
            <a:br>
              <a:rPr lang="en-US" sz="2000" dirty="0" smtClean="0">
                <a:solidFill>
                  <a:srgbClr val="002060"/>
                </a:solidFill>
                <a:effectLst/>
              </a:rPr>
            </a:br>
            <a:r>
              <a:rPr lang="en-US" sz="2800" dirty="0">
                <a:effectLst/>
              </a:rPr>
              <a:t>Highlights</a:t>
            </a:r>
            <a:endParaRPr lang="en-US" sz="3100" dirty="0">
              <a:solidFill>
                <a:srgbClr val="002060"/>
              </a:solidFill>
              <a:effectLst/>
            </a:endParaRPr>
          </a:p>
        </p:txBody>
      </p:sp>
      <p:sp>
        <p:nvSpPr>
          <p:cNvPr id="3" name="Content Placeholder 2"/>
          <p:cNvSpPr>
            <a:spLocks noGrp="1"/>
          </p:cNvSpPr>
          <p:nvPr>
            <p:ph idx="1"/>
          </p:nvPr>
        </p:nvSpPr>
        <p:spPr>
          <a:xfrm>
            <a:off x="76200" y="1640188"/>
            <a:ext cx="4479044" cy="2286000"/>
          </a:xfrm>
        </p:spPr>
        <p:txBody>
          <a:bodyPr vert="horz" lIns="91440" tIns="45720" rIns="91440" bIns="45720" rtlCol="0">
            <a:noAutofit/>
          </a:bodyPr>
          <a:lstStyle/>
          <a:p>
            <a:pPr marL="173038" indent="-173038"/>
            <a:r>
              <a:rPr lang="en-US" sz="1400" dirty="0" smtClean="0">
                <a:solidFill>
                  <a:srgbClr val="002060"/>
                </a:solidFill>
                <a:effectLst/>
              </a:rPr>
              <a:t>August </a:t>
            </a:r>
            <a:r>
              <a:rPr lang="en-US" sz="1400" dirty="0">
                <a:solidFill>
                  <a:srgbClr val="002060"/>
                </a:solidFill>
                <a:effectLst/>
              </a:rPr>
              <a:t>2016: 4 days of </a:t>
            </a:r>
            <a:r>
              <a:rPr lang="en-US" sz="1400" dirty="0" smtClean="0">
                <a:solidFill>
                  <a:srgbClr val="002060"/>
                </a:solidFill>
                <a:effectLst/>
              </a:rPr>
              <a:t>field and lab work at SREL</a:t>
            </a:r>
          </a:p>
          <a:p>
            <a:pPr marL="346075" lvl="1" indent="-173038"/>
            <a:r>
              <a:rPr lang="en-US" sz="1400" dirty="0" smtClean="0">
                <a:solidFill>
                  <a:srgbClr val="002060"/>
                </a:solidFill>
                <a:effectLst/>
              </a:rPr>
              <a:t>Conducted by ARC research staff  and 3 students</a:t>
            </a:r>
          </a:p>
          <a:p>
            <a:pPr marL="346075" lvl="1" indent="-173038"/>
            <a:r>
              <a:rPr lang="en-US" sz="1400" dirty="0" smtClean="0">
                <a:solidFill>
                  <a:srgbClr val="002060"/>
                </a:solidFill>
                <a:effectLst/>
              </a:rPr>
              <a:t>Approx</a:t>
            </a:r>
            <a:r>
              <a:rPr lang="en-US" sz="1400" dirty="0">
                <a:solidFill>
                  <a:srgbClr val="002060"/>
                </a:solidFill>
                <a:effectLst/>
              </a:rPr>
              <a:t>. 22 locations visited</a:t>
            </a:r>
          </a:p>
          <a:p>
            <a:pPr marL="173038" indent="-173038"/>
            <a:r>
              <a:rPr lang="en-US" sz="1400" dirty="0">
                <a:solidFill>
                  <a:srgbClr val="002060"/>
                </a:solidFill>
                <a:effectLst/>
              </a:rPr>
              <a:t>Cross section profiling along A-014 and Tims Branch</a:t>
            </a:r>
          </a:p>
          <a:p>
            <a:pPr marL="173038" indent="-173038"/>
            <a:r>
              <a:rPr lang="en-US" sz="1400" dirty="0" smtClean="0">
                <a:solidFill>
                  <a:srgbClr val="002060"/>
                </a:solidFill>
                <a:effectLst/>
              </a:rPr>
              <a:t>Field measurements:</a:t>
            </a:r>
          </a:p>
          <a:p>
            <a:pPr marL="346075" lvl="1" indent="-173038"/>
            <a:r>
              <a:rPr lang="en-US" sz="1400" dirty="0" smtClean="0">
                <a:solidFill>
                  <a:srgbClr val="002060"/>
                </a:solidFill>
                <a:effectLst/>
              </a:rPr>
              <a:t>Discharge</a:t>
            </a:r>
          </a:p>
          <a:p>
            <a:pPr marL="346075" lvl="1" indent="-173038"/>
            <a:r>
              <a:rPr lang="en-US" sz="1400" dirty="0">
                <a:solidFill>
                  <a:srgbClr val="002060"/>
                </a:solidFill>
                <a:effectLst/>
              </a:rPr>
              <a:t>Water </a:t>
            </a:r>
            <a:r>
              <a:rPr lang="en-US" sz="1400" dirty="0" smtClean="0">
                <a:solidFill>
                  <a:srgbClr val="002060"/>
                </a:solidFill>
                <a:effectLst/>
              </a:rPr>
              <a:t>quality: temperature, </a:t>
            </a:r>
            <a:r>
              <a:rPr lang="en-US" sz="1400" dirty="0">
                <a:solidFill>
                  <a:srgbClr val="002060"/>
                </a:solidFill>
                <a:effectLst/>
              </a:rPr>
              <a:t>pH, turbidity </a:t>
            </a:r>
            <a:r>
              <a:rPr lang="en-US" sz="1400" dirty="0" smtClean="0">
                <a:solidFill>
                  <a:srgbClr val="002060"/>
                </a:solidFill>
                <a:effectLst/>
              </a:rPr>
              <a:t> </a:t>
            </a:r>
            <a:endParaRPr lang="en-US" sz="1400" dirty="0">
              <a:solidFill>
                <a:srgbClr val="002060"/>
              </a:solidFill>
              <a:effectLst/>
            </a:endParaRPr>
          </a:p>
          <a:p>
            <a:pPr marL="346075" lvl="1" indent="-173038"/>
            <a:r>
              <a:rPr lang="en-US" sz="1400" dirty="0" smtClean="0">
                <a:solidFill>
                  <a:srgbClr val="002060"/>
                </a:solidFill>
                <a:effectLst/>
              </a:rPr>
              <a:t>Suspended </a:t>
            </a:r>
            <a:r>
              <a:rPr lang="en-US" sz="1400" dirty="0">
                <a:solidFill>
                  <a:srgbClr val="002060"/>
                </a:solidFill>
                <a:effectLst/>
              </a:rPr>
              <a:t>particle </a:t>
            </a:r>
            <a:r>
              <a:rPr lang="en-US" sz="1400" dirty="0" smtClean="0">
                <a:solidFill>
                  <a:srgbClr val="002060"/>
                </a:solidFill>
                <a:effectLst/>
              </a:rPr>
              <a:t>concentration: Approx. 33 water </a:t>
            </a:r>
            <a:r>
              <a:rPr lang="en-US" sz="1400" dirty="0" smtClean="0">
                <a:solidFill>
                  <a:srgbClr val="002060"/>
                </a:solidFill>
                <a:effectLst/>
              </a:rPr>
              <a:t>samples collected and analyzed</a:t>
            </a:r>
            <a:endParaRPr lang="en-US" sz="1400" dirty="0">
              <a:solidFill>
                <a:srgbClr val="002060"/>
              </a:solidFill>
              <a:effectLst/>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7957"/>
          <a:stretch/>
        </p:blipFill>
        <p:spPr>
          <a:xfrm rot="5400000">
            <a:off x="-5265" y="4196265"/>
            <a:ext cx="2526035" cy="205830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4693" y="3962400"/>
            <a:ext cx="1886074" cy="251476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1752600"/>
            <a:ext cx="2740251" cy="2141877"/>
          </a:xfrm>
          <a:prstGeom prst="rect">
            <a:avLst/>
          </a:prstGeom>
          <a:ln>
            <a:noFill/>
          </a:ln>
          <a:effectLst>
            <a:outerShdw blurRad="292100" dist="139700" dir="2700000" algn="tl" rotWithShape="0">
              <a:srgbClr val="333333">
                <a:alpha val="65000"/>
              </a:srgbClr>
            </a:outerShdw>
          </a:effectLst>
        </p:spPr>
      </p:pic>
      <p:pic>
        <p:nvPicPr>
          <p:cNvPr id="13" name="Picture 12"/>
          <p:cNvPicPr/>
          <p:nvPr/>
        </p:nvPicPr>
        <p:blipFill>
          <a:blip r:embed="rId5"/>
          <a:stretch>
            <a:fillRect/>
          </a:stretch>
        </p:blipFill>
        <p:spPr>
          <a:xfrm>
            <a:off x="4567746" y="3962400"/>
            <a:ext cx="4515552" cy="251400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3845935"/>
            <a:ext cx="970378" cy="129383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7746" y="1755205"/>
            <a:ext cx="1604454" cy="213927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491087" y="3993551"/>
            <a:ext cx="1706113" cy="12795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62170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50156"/>
            <a:ext cx="6679994" cy="926244"/>
          </a:xfrm>
        </p:spPr>
        <p:txBody>
          <a:bodyPr vert="horz" lIns="91440" tIns="45720" rIns="91440" bIns="45720" rtlCol="0" anchor="ctr">
            <a:normAutofit/>
          </a:bodyPr>
          <a:lstStyle/>
          <a:p>
            <a:r>
              <a:rPr lang="en-US" sz="2000" dirty="0">
                <a:solidFill>
                  <a:srgbClr val="002060"/>
                </a:solidFill>
                <a:effectLst/>
              </a:rPr>
              <a:t>Surface Water Modeling of Tims Branch</a:t>
            </a:r>
            <a:r>
              <a:rPr lang="en-US" sz="2200" dirty="0">
                <a:solidFill>
                  <a:srgbClr val="002060"/>
                </a:solidFill>
                <a:effectLst/>
              </a:rPr>
              <a:t/>
            </a:r>
            <a:br>
              <a:rPr lang="en-US" sz="2200" dirty="0">
                <a:solidFill>
                  <a:srgbClr val="002060"/>
                </a:solidFill>
                <a:effectLst/>
              </a:rPr>
            </a:br>
            <a:r>
              <a:rPr lang="en-US" sz="2800" dirty="0" smtClean="0">
                <a:solidFill>
                  <a:srgbClr val="002060"/>
                </a:solidFill>
                <a:effectLst/>
              </a:rPr>
              <a:t>Tasks </a:t>
            </a:r>
            <a:r>
              <a:rPr lang="en-US" sz="2800" dirty="0">
                <a:solidFill>
                  <a:srgbClr val="002060"/>
                </a:solidFill>
                <a:effectLst/>
              </a:rPr>
              <a:t>for FIU Performance Year 7</a:t>
            </a:r>
            <a:endParaRPr lang="en-US" sz="2000" dirty="0">
              <a:solidFill>
                <a:srgbClr val="002060"/>
              </a:solidFill>
              <a:effectLst/>
            </a:endParaRPr>
          </a:p>
        </p:txBody>
      </p:sp>
      <p:sp>
        <p:nvSpPr>
          <p:cNvPr id="7" name="Content Placeholder 6"/>
          <p:cNvSpPr>
            <a:spLocks noGrp="1"/>
          </p:cNvSpPr>
          <p:nvPr>
            <p:ph idx="1"/>
          </p:nvPr>
        </p:nvSpPr>
        <p:spPr>
          <a:xfrm>
            <a:off x="76200" y="2133600"/>
            <a:ext cx="9067800" cy="3962400"/>
          </a:xfrm>
        </p:spPr>
        <p:txBody>
          <a:bodyPr vert="horz" lIns="91440" tIns="45720" rIns="91440" bIns="45720" rtlCol="0">
            <a:noAutofit/>
          </a:bodyPr>
          <a:lstStyle/>
          <a:p>
            <a:pPr marL="173038" indent="-173038"/>
            <a:r>
              <a:rPr lang="en-US" sz="2000" dirty="0" smtClean="0">
                <a:solidFill>
                  <a:srgbClr val="002060"/>
                </a:solidFill>
                <a:effectLst/>
              </a:rPr>
              <a:t>Calibration of Tims </a:t>
            </a:r>
            <a:r>
              <a:rPr lang="en-US" sz="2000" dirty="0">
                <a:solidFill>
                  <a:srgbClr val="002060"/>
                </a:solidFill>
                <a:effectLst/>
              </a:rPr>
              <a:t>Branch overland flow and A-014 </a:t>
            </a:r>
            <a:r>
              <a:rPr lang="en-US" sz="2000" dirty="0" smtClean="0">
                <a:solidFill>
                  <a:srgbClr val="002060"/>
                </a:solidFill>
                <a:effectLst/>
              </a:rPr>
              <a:t>OF </a:t>
            </a:r>
            <a:r>
              <a:rPr lang="en-US" sz="2000" dirty="0">
                <a:solidFill>
                  <a:srgbClr val="002060"/>
                </a:solidFill>
                <a:effectLst/>
              </a:rPr>
              <a:t>stream </a:t>
            </a:r>
            <a:r>
              <a:rPr lang="en-US" sz="2000" dirty="0" smtClean="0">
                <a:solidFill>
                  <a:srgbClr val="002060"/>
                </a:solidFill>
                <a:effectLst/>
              </a:rPr>
              <a:t>models</a:t>
            </a:r>
            <a:endParaRPr lang="en-US" sz="2000" dirty="0">
              <a:solidFill>
                <a:srgbClr val="002060"/>
              </a:solidFill>
              <a:effectLst/>
            </a:endParaRPr>
          </a:p>
          <a:p>
            <a:pPr marL="173038" indent="-173038"/>
            <a:r>
              <a:rPr lang="en-US" sz="2000" dirty="0" smtClean="0">
                <a:solidFill>
                  <a:srgbClr val="002060"/>
                </a:solidFill>
                <a:effectLst/>
              </a:rPr>
              <a:t>Model </a:t>
            </a:r>
            <a:r>
              <a:rPr lang="en-US" sz="2000" dirty="0">
                <a:solidFill>
                  <a:srgbClr val="002060"/>
                </a:solidFill>
                <a:effectLst/>
              </a:rPr>
              <a:t>sensitivity analysis</a:t>
            </a:r>
          </a:p>
          <a:p>
            <a:pPr marL="173038" indent="-173038"/>
            <a:r>
              <a:rPr lang="en-US" sz="2000" dirty="0">
                <a:solidFill>
                  <a:srgbClr val="002060"/>
                </a:solidFill>
                <a:effectLst/>
              </a:rPr>
              <a:t>Rainfall frequency analysis and scenario design</a:t>
            </a:r>
          </a:p>
          <a:p>
            <a:pPr marL="173038" indent="-173038"/>
            <a:r>
              <a:rPr lang="en-US" sz="2000" dirty="0">
                <a:solidFill>
                  <a:srgbClr val="002060"/>
                </a:solidFill>
                <a:effectLst/>
              </a:rPr>
              <a:t>Scenario analysis</a:t>
            </a:r>
          </a:p>
          <a:p>
            <a:pPr marL="173038" indent="-173038"/>
            <a:r>
              <a:rPr lang="en-US" sz="2000" dirty="0" smtClean="0">
                <a:solidFill>
                  <a:srgbClr val="002060"/>
                </a:solidFill>
                <a:effectLst/>
              </a:rPr>
              <a:t>MIKE </a:t>
            </a:r>
            <a:r>
              <a:rPr lang="en-US" sz="2000" dirty="0">
                <a:solidFill>
                  <a:srgbClr val="002060"/>
                </a:solidFill>
                <a:effectLst/>
              </a:rPr>
              <a:t>SHE model </a:t>
            </a:r>
            <a:r>
              <a:rPr lang="en-US" sz="2000" dirty="0" smtClean="0">
                <a:solidFill>
                  <a:srgbClr val="002060"/>
                </a:solidFill>
                <a:effectLst/>
              </a:rPr>
              <a:t>refinement</a:t>
            </a:r>
            <a:endParaRPr lang="en-US" sz="2000" dirty="0">
              <a:solidFill>
                <a:srgbClr val="002060"/>
              </a:solidFill>
              <a:effectLst/>
            </a:endParaRPr>
          </a:p>
          <a:p>
            <a:pPr marL="173038" indent="-173038"/>
            <a:r>
              <a:rPr lang="en-US" sz="2000" dirty="0" smtClean="0">
                <a:solidFill>
                  <a:srgbClr val="002060"/>
                </a:solidFill>
                <a:effectLst/>
              </a:rPr>
              <a:t>Coupling of MIKE </a:t>
            </a:r>
            <a:r>
              <a:rPr lang="en-US" sz="2000" dirty="0">
                <a:solidFill>
                  <a:srgbClr val="002060"/>
                </a:solidFill>
                <a:effectLst/>
              </a:rPr>
              <a:t>SHE and MIKE 11 hydrological models</a:t>
            </a:r>
          </a:p>
          <a:p>
            <a:pPr marL="173038" indent="-173038"/>
            <a:r>
              <a:rPr lang="en-US" sz="2000" dirty="0" smtClean="0">
                <a:solidFill>
                  <a:srgbClr val="002060"/>
                </a:solidFill>
                <a:effectLst/>
              </a:rPr>
              <a:t>Estimation of </a:t>
            </a:r>
            <a:r>
              <a:rPr lang="en-US" sz="2000" dirty="0">
                <a:solidFill>
                  <a:srgbClr val="002060"/>
                </a:solidFill>
                <a:effectLst/>
              </a:rPr>
              <a:t>Evapotranspiration (ET) to generate ET time series</a:t>
            </a:r>
          </a:p>
          <a:p>
            <a:pPr marL="173038" indent="-173038"/>
            <a:r>
              <a:rPr lang="en-US" sz="2000" dirty="0" smtClean="0">
                <a:solidFill>
                  <a:srgbClr val="002060"/>
                </a:solidFill>
                <a:effectLst/>
              </a:rPr>
              <a:t>Implementation of </a:t>
            </a:r>
            <a:r>
              <a:rPr lang="en-US" sz="2000" dirty="0">
                <a:solidFill>
                  <a:srgbClr val="002060"/>
                </a:solidFill>
                <a:effectLst/>
              </a:rPr>
              <a:t>alternative distributed hydrologic, flow </a:t>
            </a:r>
            <a:r>
              <a:rPr lang="en-US" sz="2000" dirty="0" smtClean="0">
                <a:solidFill>
                  <a:srgbClr val="002060"/>
                </a:solidFill>
                <a:effectLst/>
              </a:rPr>
              <a:t>and transport </a:t>
            </a:r>
            <a:r>
              <a:rPr lang="en-US" sz="2000" dirty="0">
                <a:solidFill>
                  <a:srgbClr val="002060"/>
                </a:solidFill>
                <a:effectLst/>
              </a:rPr>
              <a:t>model</a:t>
            </a:r>
          </a:p>
          <a:p>
            <a:pPr marL="173038" indent="-173038"/>
            <a:r>
              <a:rPr lang="en-US" sz="2000" dirty="0">
                <a:solidFill>
                  <a:srgbClr val="002060"/>
                </a:solidFill>
                <a:effectLst/>
              </a:rPr>
              <a:t>Data analysis and visualization</a:t>
            </a:r>
          </a:p>
          <a:p>
            <a:pPr marL="173038" indent="-173038"/>
            <a:r>
              <a:rPr lang="en-US" sz="2000" dirty="0">
                <a:solidFill>
                  <a:srgbClr val="002060"/>
                </a:solidFill>
                <a:effectLst/>
              </a:rPr>
              <a:t>Seasonal sampling and data collection of A-014 and Tims Branch</a:t>
            </a:r>
          </a:p>
        </p:txBody>
      </p:sp>
    </p:spTree>
    <p:extLst>
      <p:ext uri="{BB962C8B-B14F-4D97-AF65-F5344CB8AC3E}">
        <p14:creationId xmlns:p14="http://schemas.microsoft.com/office/powerpoint/2010/main" val="37740166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447800"/>
            <a:ext cx="9143999" cy="1102519"/>
          </a:xfrm>
        </p:spPr>
        <p:txBody>
          <a:bodyPr>
            <a:normAutofit fontScale="90000"/>
          </a:bodyPr>
          <a:lstStyle/>
          <a:p>
            <a:r>
              <a:rPr lang="en-US" dirty="0" smtClean="0"/>
              <a:t>Task 5</a:t>
            </a:r>
            <a:br>
              <a:rPr lang="en-US" dirty="0" smtClean="0"/>
            </a:br>
            <a:r>
              <a:rPr lang="en-US" dirty="0" smtClean="0"/>
              <a:t>LANL-ARC Collaboration</a:t>
            </a:r>
            <a:endParaRPr lang="en-US" sz="3300" dirty="0"/>
          </a:p>
        </p:txBody>
      </p:sp>
      <p:sp>
        <p:nvSpPr>
          <p:cNvPr id="3" name="Subtitle 2"/>
          <p:cNvSpPr>
            <a:spLocks noGrp="1"/>
          </p:cNvSpPr>
          <p:nvPr>
            <p:ph type="subTitle" idx="1"/>
          </p:nvPr>
        </p:nvSpPr>
        <p:spPr>
          <a:xfrm>
            <a:off x="1" y="2971800"/>
            <a:ext cx="9143999" cy="2438400"/>
          </a:xfrm>
        </p:spPr>
        <p:txBody>
          <a:bodyPr>
            <a:normAutofit fontScale="62500" lnSpcReduction="20000"/>
          </a:bodyPr>
          <a:lstStyle/>
          <a:p>
            <a:r>
              <a:rPr lang="en-US" sz="2600" dirty="0" smtClean="0"/>
              <a:t>Hilary </a:t>
            </a:r>
            <a:r>
              <a:rPr lang="en-US" sz="2600" dirty="0"/>
              <a:t>P Emerson (FIU-ARC</a:t>
            </a:r>
            <a:r>
              <a:rPr lang="en-US" sz="2600" dirty="0" smtClean="0"/>
              <a:t>)</a:t>
            </a:r>
          </a:p>
          <a:p>
            <a:r>
              <a:rPr lang="en-US" sz="2600" dirty="0" smtClean="0"/>
              <a:t>Frances </a:t>
            </a:r>
            <a:r>
              <a:rPr lang="en-US" sz="2600" dirty="0" err="1" smtClean="0"/>
              <a:t>Zengotita</a:t>
            </a:r>
            <a:r>
              <a:rPr lang="en-US" sz="2600" dirty="0" smtClean="0"/>
              <a:t> (FIU-ARC, </a:t>
            </a:r>
            <a:r>
              <a:rPr lang="en-US" sz="2600" i="1" dirty="0" smtClean="0"/>
              <a:t>DOE Fellow</a:t>
            </a:r>
            <a:r>
              <a:rPr lang="en-US" sz="2600" dirty="0" smtClean="0"/>
              <a:t>)</a:t>
            </a:r>
            <a:endParaRPr lang="en-US" sz="2600" dirty="0"/>
          </a:p>
          <a:p>
            <a:r>
              <a:rPr lang="en-US" sz="2600" dirty="0"/>
              <a:t>Timothy </a:t>
            </a:r>
            <a:r>
              <a:rPr lang="en-US" sz="2600" dirty="0" err="1"/>
              <a:t>Dittrich</a:t>
            </a:r>
            <a:r>
              <a:rPr lang="en-US" sz="2600" dirty="0"/>
              <a:t> (LANL)</a:t>
            </a:r>
          </a:p>
          <a:p>
            <a:r>
              <a:rPr lang="en-US" sz="2600" dirty="0"/>
              <a:t>Michael </a:t>
            </a:r>
            <a:r>
              <a:rPr lang="en-US" sz="2600" dirty="0" err="1"/>
              <a:t>Richmann</a:t>
            </a:r>
            <a:r>
              <a:rPr lang="en-US" sz="2600" dirty="0"/>
              <a:t> (LANL)</a:t>
            </a:r>
          </a:p>
          <a:p>
            <a:endParaRPr lang="en-US" dirty="0" smtClean="0"/>
          </a:p>
          <a:p>
            <a:endParaRPr lang="en-US" dirty="0" smtClean="0"/>
          </a:p>
          <a:p>
            <a:r>
              <a:rPr lang="en-US" sz="2500" dirty="0" smtClean="0"/>
              <a:t>Don Reed (LANL Team Leader)	Russ Patterson (DOE-CBFO)</a:t>
            </a:r>
          </a:p>
          <a:p>
            <a:endParaRPr lang="en-US" sz="2500" dirty="0" smtClean="0"/>
          </a:p>
          <a:p>
            <a:r>
              <a:rPr lang="en-US" sz="2500" dirty="0" smtClean="0"/>
              <a:t>Research performed at the Carlsbad Environmental Monitoring and Research Center (CEMRC) operated by New Mexico State University</a:t>
            </a:r>
          </a:p>
          <a:p>
            <a:endParaRPr lang="en-US" sz="2500" dirty="0" smtClean="0"/>
          </a:p>
        </p:txBody>
      </p:sp>
    </p:spTree>
    <p:extLst>
      <p:ext uri="{BB962C8B-B14F-4D97-AF65-F5344CB8AC3E}">
        <p14:creationId xmlns:p14="http://schemas.microsoft.com/office/powerpoint/2010/main" val="14255285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srcRect l="10417" t="13864" r="62178" b="18072"/>
          <a:stretch/>
        </p:blipFill>
        <p:spPr bwMode="auto">
          <a:xfrm>
            <a:off x="4648200" y="1504782"/>
            <a:ext cx="4466303" cy="3524417"/>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fontScale="90000"/>
          </a:bodyPr>
          <a:lstStyle/>
          <a:p>
            <a:r>
              <a:rPr lang="en-US" sz="2200" dirty="0" smtClean="0"/>
              <a:t>Task 5</a:t>
            </a:r>
            <a:r>
              <a:rPr lang="en-US" sz="2800" dirty="0" smtClean="0"/>
              <a:t/>
            </a:r>
            <a:br>
              <a:rPr lang="en-US" sz="2800" dirty="0" smtClean="0"/>
            </a:br>
            <a:r>
              <a:rPr lang="en-US" sz="3100" dirty="0" smtClean="0"/>
              <a:t>WIPP Release Scenario</a:t>
            </a:r>
            <a:endParaRPr lang="en-US" sz="3100" dirty="0"/>
          </a:p>
        </p:txBody>
      </p:sp>
      <p:sp>
        <p:nvSpPr>
          <p:cNvPr id="3" name="Content Placeholder 2"/>
          <p:cNvSpPr>
            <a:spLocks noGrp="1"/>
          </p:cNvSpPr>
          <p:nvPr>
            <p:ph idx="1"/>
          </p:nvPr>
        </p:nvSpPr>
        <p:spPr>
          <a:xfrm>
            <a:off x="77430" y="3245660"/>
            <a:ext cx="5037802" cy="4152074"/>
          </a:xfrm>
        </p:spPr>
        <p:txBody>
          <a:bodyPr>
            <a:noAutofit/>
          </a:bodyPr>
          <a:lstStyle/>
          <a:p>
            <a:r>
              <a:rPr lang="en-US" sz="1900" dirty="0"/>
              <a:t>Human Intrusion is most likely </a:t>
            </a:r>
            <a:r>
              <a:rPr lang="en-US" sz="1900" dirty="0" smtClean="0"/>
              <a:t>per cuttings, </a:t>
            </a:r>
            <a:r>
              <a:rPr lang="en-US" sz="1900" dirty="0" err="1" smtClean="0"/>
              <a:t>cavings</a:t>
            </a:r>
            <a:r>
              <a:rPr lang="en-US" sz="1900" dirty="0" smtClean="0"/>
              <a:t> or </a:t>
            </a:r>
            <a:r>
              <a:rPr lang="en-US" sz="1900" dirty="0" err="1" smtClean="0"/>
              <a:t>spallings</a:t>
            </a:r>
            <a:endParaRPr lang="en-US" sz="1900" dirty="0"/>
          </a:p>
          <a:p>
            <a:pPr marL="288925" indent="0">
              <a:buNone/>
            </a:pPr>
            <a:r>
              <a:rPr lang="en-US" sz="1900" dirty="0" smtClean="0"/>
              <a:t>*Leads </a:t>
            </a:r>
            <a:r>
              <a:rPr lang="en-US" sz="1900" dirty="0"/>
              <a:t>to direct and/or long-term brine release</a:t>
            </a:r>
          </a:p>
          <a:p>
            <a:r>
              <a:rPr lang="en-US" sz="1900" dirty="0" smtClean="0"/>
              <a:t>Horizontal brine </a:t>
            </a:r>
            <a:r>
              <a:rPr lang="en-US" sz="1900" dirty="0"/>
              <a:t>release through Rustler formation (most </a:t>
            </a:r>
            <a:r>
              <a:rPr lang="en-US" sz="1900" dirty="0" err="1" smtClean="0"/>
              <a:t>transmissive</a:t>
            </a:r>
            <a:r>
              <a:rPr lang="en-US" sz="1900" dirty="0" smtClean="0"/>
              <a:t>)</a:t>
            </a:r>
          </a:p>
          <a:p>
            <a:pPr marL="288925" indent="0">
              <a:buNone/>
            </a:pPr>
            <a:r>
              <a:rPr lang="en-US" sz="1900" dirty="0" smtClean="0"/>
              <a:t>*Most </a:t>
            </a:r>
            <a:r>
              <a:rPr lang="en-US" sz="1900" dirty="0"/>
              <a:t>permeable layer- Culebra dolomite [</a:t>
            </a:r>
            <a:r>
              <a:rPr lang="en-US" sz="1900" dirty="0" err="1"/>
              <a:t>CaMg</a:t>
            </a:r>
            <a:r>
              <a:rPr lang="en-US" sz="1900" dirty="0"/>
              <a:t>(CO</a:t>
            </a:r>
            <a:r>
              <a:rPr lang="en-US" sz="1900" baseline="-25000" dirty="0"/>
              <a:t>3</a:t>
            </a:r>
            <a:r>
              <a:rPr lang="en-US" sz="1900" dirty="0"/>
              <a:t>)</a:t>
            </a:r>
            <a:r>
              <a:rPr lang="en-US" sz="1900" baseline="-25000" dirty="0"/>
              <a:t>2</a:t>
            </a:r>
            <a:r>
              <a:rPr lang="en-US" sz="1900" dirty="0"/>
              <a:t>]</a:t>
            </a:r>
          </a:p>
          <a:p>
            <a:endParaRPr lang="en-US" sz="1900" dirty="0"/>
          </a:p>
          <a:p>
            <a:endParaRPr lang="en-US" sz="19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4724400"/>
            <a:ext cx="2445522" cy="1834142"/>
          </a:xfrm>
          <a:prstGeom prst="rect">
            <a:avLst/>
          </a:prstGeom>
        </p:spPr>
      </p:pic>
      <p:sp>
        <p:nvSpPr>
          <p:cNvPr id="4" name="Rectangle 3"/>
          <p:cNvSpPr/>
          <p:nvPr/>
        </p:nvSpPr>
        <p:spPr>
          <a:xfrm>
            <a:off x="152400" y="1828800"/>
            <a:ext cx="4572000" cy="1015663"/>
          </a:xfrm>
          <a:prstGeom prst="rect">
            <a:avLst/>
          </a:prstGeom>
          <a:ln w="31750">
            <a:solidFill>
              <a:srgbClr val="CC9900"/>
            </a:solidFill>
          </a:ln>
        </p:spPr>
        <p:txBody>
          <a:bodyPr>
            <a:spAutoFit/>
          </a:bodyPr>
          <a:lstStyle/>
          <a:p>
            <a:r>
              <a:rPr lang="en-US" sz="2000" b="1" dirty="0"/>
              <a:t>Objective: To further our understanding of the sorption of trivalent actinides and lanthanides in WIPP-relevant minerals</a:t>
            </a:r>
          </a:p>
        </p:txBody>
      </p:sp>
    </p:spTree>
    <p:extLst>
      <p:ext uri="{BB962C8B-B14F-4D97-AF65-F5344CB8AC3E}">
        <p14:creationId xmlns:p14="http://schemas.microsoft.com/office/powerpoint/2010/main" val="3774616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smtClean="0"/>
              <a:t>Task 5</a:t>
            </a:r>
            <a:r>
              <a:rPr lang="en-US" dirty="0" smtClean="0"/>
              <a:t/>
            </a:r>
            <a:br>
              <a:rPr lang="en-US" dirty="0" smtClean="0"/>
            </a:br>
            <a:r>
              <a:rPr lang="en-US" sz="3100" dirty="0" smtClean="0"/>
              <a:t>Materials and Methods</a:t>
            </a:r>
            <a:endParaRPr lang="en-US" sz="3100" dirty="0"/>
          </a:p>
        </p:txBody>
      </p:sp>
      <p:sp>
        <p:nvSpPr>
          <p:cNvPr id="3" name="Content Placeholder 2"/>
          <p:cNvSpPr>
            <a:spLocks noGrp="1"/>
          </p:cNvSpPr>
          <p:nvPr>
            <p:ph idx="1"/>
          </p:nvPr>
        </p:nvSpPr>
        <p:spPr>
          <a:xfrm>
            <a:off x="260215" y="1752600"/>
            <a:ext cx="4131072" cy="4648199"/>
          </a:xfrm>
        </p:spPr>
        <p:txBody>
          <a:bodyPr>
            <a:normAutofit fontScale="62500" lnSpcReduction="20000"/>
          </a:bodyPr>
          <a:lstStyle/>
          <a:p>
            <a:r>
              <a:rPr lang="en-US" sz="3400" dirty="0" smtClean="0"/>
              <a:t>Focus is </a:t>
            </a:r>
            <a:r>
              <a:rPr lang="en-US" sz="3400" i="1" dirty="0" smtClean="0"/>
              <a:t>simplified</a:t>
            </a:r>
            <a:r>
              <a:rPr lang="en-US" sz="3400" dirty="0" smtClean="0"/>
              <a:t> brines, i.e. </a:t>
            </a:r>
            <a:r>
              <a:rPr lang="en-US" sz="3400" dirty="0" err="1" smtClean="0"/>
              <a:t>NaCl</a:t>
            </a:r>
            <a:endParaRPr lang="en-US" sz="3400" dirty="0" smtClean="0"/>
          </a:p>
          <a:p>
            <a:r>
              <a:rPr lang="en-US" b="1" dirty="0" smtClean="0"/>
              <a:t>Batch sorption </a:t>
            </a:r>
            <a:r>
              <a:rPr lang="en-US" dirty="0" smtClean="0"/>
              <a:t>(Equilibrium and kinetics)</a:t>
            </a:r>
          </a:p>
          <a:p>
            <a:pPr lvl="1"/>
            <a:r>
              <a:rPr lang="en-US" dirty="0" smtClean="0"/>
              <a:t>Initially 20 ppb </a:t>
            </a:r>
            <a:r>
              <a:rPr lang="en-US" dirty="0" err="1" smtClean="0"/>
              <a:t>Nd</a:t>
            </a:r>
            <a:endParaRPr lang="en-US" dirty="0" smtClean="0"/>
          </a:p>
          <a:p>
            <a:pPr lvl="1"/>
            <a:r>
              <a:rPr lang="en-US" dirty="0" smtClean="0"/>
              <a:t>5, 25 and 100 g/L dolomite</a:t>
            </a:r>
          </a:p>
          <a:p>
            <a:pPr lvl="1"/>
            <a:r>
              <a:rPr lang="en-US" dirty="0" smtClean="0"/>
              <a:t>0.01 </a:t>
            </a:r>
            <a:r>
              <a:rPr lang="en-US" dirty="0"/>
              <a:t>-</a:t>
            </a:r>
            <a:r>
              <a:rPr lang="en-US" dirty="0" smtClean="0"/>
              <a:t> </a:t>
            </a:r>
            <a:r>
              <a:rPr lang="en-US" dirty="0"/>
              <a:t>5</a:t>
            </a:r>
            <a:r>
              <a:rPr lang="en-US" dirty="0" smtClean="0"/>
              <a:t>.0 M IS (3 mM NaHCO</a:t>
            </a:r>
            <a:r>
              <a:rPr lang="en-US" baseline="-25000" dirty="0" smtClean="0"/>
              <a:t>3</a:t>
            </a:r>
            <a:r>
              <a:rPr lang="en-US" dirty="0" smtClean="0"/>
              <a:t> + </a:t>
            </a:r>
            <a:r>
              <a:rPr lang="en-US" dirty="0" err="1" smtClean="0"/>
              <a:t>NaCl</a:t>
            </a:r>
            <a:r>
              <a:rPr lang="en-US" dirty="0" smtClean="0"/>
              <a:t>)</a:t>
            </a:r>
            <a:endParaRPr lang="en-US" baseline="-25000" dirty="0" smtClean="0"/>
          </a:p>
          <a:p>
            <a:pPr lvl="1"/>
            <a:r>
              <a:rPr lang="en-US" dirty="0" smtClean="0"/>
              <a:t>Target pH 8.6</a:t>
            </a:r>
          </a:p>
          <a:p>
            <a:r>
              <a:rPr lang="en-US" b="1" dirty="0" smtClean="0"/>
              <a:t>Continuous injection mini columns</a:t>
            </a:r>
          </a:p>
          <a:p>
            <a:pPr lvl="1"/>
            <a:r>
              <a:rPr lang="en-US" sz="2900" dirty="0" smtClean="0"/>
              <a:t>1 cm column (~1 gram dolomite, porosity 0.32)</a:t>
            </a:r>
          </a:p>
          <a:p>
            <a:pPr lvl="1"/>
            <a:r>
              <a:rPr lang="en-US" sz="2900" dirty="0" smtClean="0"/>
              <a:t>0.01 - 5M IS (3 mM NaHCO</a:t>
            </a:r>
            <a:r>
              <a:rPr lang="en-US" sz="2900" baseline="-25000" dirty="0" smtClean="0"/>
              <a:t>3</a:t>
            </a:r>
            <a:r>
              <a:rPr lang="en-US" sz="2900" dirty="0" smtClean="0"/>
              <a:t> + </a:t>
            </a:r>
            <a:r>
              <a:rPr lang="en-US" sz="2900" dirty="0" err="1" smtClean="0"/>
              <a:t>NaCl</a:t>
            </a:r>
            <a:r>
              <a:rPr lang="en-US" sz="2900" dirty="0" smtClean="0"/>
              <a:t>)</a:t>
            </a:r>
            <a:endParaRPr lang="en-US" sz="2900" baseline="30000" dirty="0" smtClean="0"/>
          </a:p>
          <a:p>
            <a:pPr lvl="1"/>
            <a:r>
              <a:rPr lang="en-US" sz="2900" dirty="0" smtClean="0"/>
              <a:t>20 ppb </a:t>
            </a:r>
            <a:r>
              <a:rPr lang="en-US" sz="2900" dirty="0" err="1" smtClean="0"/>
              <a:t>Nd</a:t>
            </a:r>
            <a:endParaRPr lang="en-US" sz="2900" dirty="0" smtClean="0"/>
          </a:p>
          <a:p>
            <a:pPr lvl="1"/>
            <a:r>
              <a:rPr lang="en-US" sz="2900" dirty="0" smtClean="0"/>
              <a:t>Target pH 8.6</a:t>
            </a:r>
            <a:endParaRPr lang="en-US" sz="29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1287" y="3527750"/>
            <a:ext cx="1597576" cy="21301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9759" y="3586652"/>
            <a:ext cx="2761598" cy="207119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605" t="5412"/>
          <a:stretch/>
        </p:blipFill>
        <p:spPr>
          <a:xfrm>
            <a:off x="5432482" y="1846393"/>
            <a:ext cx="2466713" cy="2098343"/>
          </a:xfrm>
          <a:prstGeom prst="rect">
            <a:avLst/>
          </a:prstGeom>
        </p:spPr>
      </p:pic>
    </p:spTree>
    <p:extLst>
      <p:ext uri="{BB962C8B-B14F-4D97-AF65-F5344CB8AC3E}">
        <p14:creationId xmlns:p14="http://schemas.microsoft.com/office/powerpoint/2010/main" val="895853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574" y="609600"/>
            <a:ext cx="6679994" cy="838200"/>
          </a:xfrm>
        </p:spPr>
        <p:txBody>
          <a:bodyPr>
            <a:normAutofit fontScale="90000"/>
          </a:bodyPr>
          <a:lstStyle/>
          <a:p>
            <a:r>
              <a:rPr lang="en-US" sz="2200" dirty="0" smtClean="0"/>
              <a:t>Task 5</a:t>
            </a:r>
            <a:r>
              <a:rPr lang="en-US" dirty="0" smtClean="0"/>
              <a:t/>
            </a:r>
            <a:br>
              <a:rPr lang="en-US" dirty="0" smtClean="0"/>
            </a:br>
            <a:r>
              <a:rPr lang="en-US" sz="3100" dirty="0" smtClean="0"/>
              <a:t>Highlights</a:t>
            </a:r>
            <a:endParaRPr lang="en-US" sz="3100" dirty="0"/>
          </a:p>
        </p:txBody>
      </p:sp>
      <p:sp>
        <p:nvSpPr>
          <p:cNvPr id="5" name="TextBox 4"/>
          <p:cNvSpPr txBox="1"/>
          <p:nvPr/>
        </p:nvSpPr>
        <p:spPr>
          <a:xfrm>
            <a:off x="188088" y="6296525"/>
            <a:ext cx="8955912" cy="369332"/>
          </a:xfrm>
          <a:prstGeom prst="rect">
            <a:avLst/>
          </a:prstGeom>
          <a:noFill/>
        </p:spPr>
        <p:txBody>
          <a:bodyPr wrap="square" rtlCol="0">
            <a:spAutoFit/>
          </a:bodyPr>
          <a:lstStyle/>
          <a:p>
            <a:r>
              <a:rPr lang="en-US" dirty="0">
                <a:solidFill>
                  <a:srgbClr val="002060"/>
                </a:solidFill>
              </a:rPr>
              <a:t>Note: Appears to follow first order kinetics up to 200 minutes, then kinetics </a:t>
            </a:r>
            <a:r>
              <a:rPr lang="en-US" dirty="0" smtClean="0">
                <a:solidFill>
                  <a:srgbClr val="002060"/>
                </a:solidFill>
              </a:rPr>
              <a:t>reach equilibrium</a:t>
            </a:r>
            <a:endParaRPr lang="en-US" dirty="0">
              <a:solidFill>
                <a:srgbClr val="002060"/>
              </a:solidFill>
            </a:endParaRPr>
          </a:p>
        </p:txBody>
      </p:sp>
      <p:pic>
        <p:nvPicPr>
          <p:cNvPr id="7" name="Picture 6"/>
          <p:cNvPicPr>
            <a:picLocks noChangeAspect="1"/>
          </p:cNvPicPr>
          <p:nvPr/>
        </p:nvPicPr>
        <p:blipFill>
          <a:blip r:embed="rId2"/>
          <a:stretch>
            <a:fillRect/>
          </a:stretch>
        </p:blipFill>
        <p:spPr>
          <a:xfrm>
            <a:off x="1625497" y="2763879"/>
            <a:ext cx="5689703" cy="3646583"/>
          </a:xfrm>
          <a:prstGeom prst="rect">
            <a:avLst/>
          </a:prstGeom>
        </p:spPr>
      </p:pic>
      <p:sp>
        <p:nvSpPr>
          <p:cNvPr id="3" name="TextBox 2"/>
          <p:cNvSpPr txBox="1"/>
          <p:nvPr/>
        </p:nvSpPr>
        <p:spPr>
          <a:xfrm>
            <a:off x="1219200" y="1484012"/>
            <a:ext cx="6679994" cy="1015663"/>
          </a:xfrm>
          <a:prstGeom prst="rect">
            <a:avLst/>
          </a:prstGeom>
          <a:solidFill>
            <a:schemeClr val="bg2"/>
          </a:solidFill>
        </p:spPr>
        <p:txBody>
          <a:bodyPr wrap="square" rtlCol="0">
            <a:spAutoFit/>
          </a:bodyPr>
          <a:lstStyle/>
          <a:p>
            <a:pPr algn="ctr"/>
            <a:r>
              <a:rPr lang="en-US" sz="2000" b="1" dirty="0" smtClean="0"/>
              <a:t>Accomplishments: </a:t>
            </a:r>
            <a:r>
              <a:rPr lang="en-US" sz="2000" dirty="0" smtClean="0"/>
              <a:t>Submitted abstract to AGU 2016 and McNair 2016, deployed Dr. Emerson to LANL CEMRC for ten weeks in Spring, recruited </a:t>
            </a:r>
            <a:r>
              <a:rPr lang="en-US" sz="2000" i="1" dirty="0" smtClean="0"/>
              <a:t>DOE Fellow </a:t>
            </a:r>
            <a:r>
              <a:rPr lang="en-US" sz="2000" dirty="0" err="1" smtClean="0"/>
              <a:t>Zengotita</a:t>
            </a:r>
            <a:endParaRPr lang="en-US" sz="2000" dirty="0"/>
          </a:p>
        </p:txBody>
      </p:sp>
      <p:sp>
        <p:nvSpPr>
          <p:cNvPr id="4" name="Rectangle 3"/>
          <p:cNvSpPr/>
          <p:nvPr/>
        </p:nvSpPr>
        <p:spPr>
          <a:xfrm>
            <a:off x="1828800" y="2526268"/>
            <a:ext cx="6248400" cy="369332"/>
          </a:xfrm>
          <a:prstGeom prst="rect">
            <a:avLst/>
          </a:prstGeom>
        </p:spPr>
        <p:txBody>
          <a:bodyPr wrap="square">
            <a:spAutoFit/>
          </a:bodyPr>
          <a:lstStyle/>
          <a:p>
            <a:pPr algn="ctr"/>
            <a:r>
              <a:rPr lang="en-US" b="1" dirty="0"/>
              <a:t>20 ppb </a:t>
            </a:r>
            <a:r>
              <a:rPr lang="en-US" b="1" dirty="0" err="1"/>
              <a:t>Nd</a:t>
            </a:r>
            <a:r>
              <a:rPr lang="en-US" b="1" dirty="0"/>
              <a:t>(III</a:t>
            </a:r>
            <a:r>
              <a:rPr lang="en-US" b="1" dirty="0" smtClean="0"/>
              <a:t>) – IS as </a:t>
            </a:r>
            <a:r>
              <a:rPr lang="en-US" b="1" dirty="0" err="1" smtClean="0"/>
              <a:t>NaCl</a:t>
            </a:r>
            <a:r>
              <a:rPr lang="en-US" b="1" dirty="0" smtClean="0"/>
              <a:t> + 0.003 M NaHCO</a:t>
            </a:r>
            <a:r>
              <a:rPr lang="en-US" b="1" baseline="-25000" dirty="0" smtClean="0"/>
              <a:t>3</a:t>
            </a:r>
            <a:endParaRPr lang="en-US" b="1" dirty="0"/>
          </a:p>
        </p:txBody>
      </p:sp>
    </p:spTree>
    <p:extLst>
      <p:ext uri="{BB962C8B-B14F-4D97-AF65-F5344CB8AC3E}">
        <p14:creationId xmlns:p14="http://schemas.microsoft.com/office/powerpoint/2010/main" val="2934118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685800"/>
            <a:ext cx="6781800" cy="1143000"/>
          </a:xfrm>
        </p:spPr>
        <p:txBody>
          <a:bodyPr>
            <a:normAutofit/>
          </a:bodyPr>
          <a:lstStyle/>
          <a:p>
            <a:r>
              <a:rPr lang="en-US" sz="2000" dirty="0" smtClean="0"/>
              <a:t>Task 5</a:t>
            </a:r>
            <a:r>
              <a:rPr lang="en-US" dirty="0" smtClean="0"/>
              <a:t/>
            </a:r>
            <a:br>
              <a:rPr lang="en-US" dirty="0" smtClean="0"/>
            </a:br>
            <a:r>
              <a:rPr lang="en-US" sz="2800" dirty="0" smtClean="0"/>
              <a:t>Preliminary Conclusions </a:t>
            </a:r>
            <a:endParaRPr lang="en-US" sz="2800" dirty="0"/>
          </a:p>
        </p:txBody>
      </p:sp>
      <p:sp>
        <p:nvSpPr>
          <p:cNvPr id="3" name="Content Placeholder 2"/>
          <p:cNvSpPr>
            <a:spLocks noGrp="1"/>
          </p:cNvSpPr>
          <p:nvPr>
            <p:ph idx="1"/>
          </p:nvPr>
        </p:nvSpPr>
        <p:spPr>
          <a:xfrm>
            <a:off x="304800" y="1981200"/>
            <a:ext cx="8458200" cy="4572000"/>
          </a:xfrm>
        </p:spPr>
        <p:txBody>
          <a:bodyPr>
            <a:normAutofit/>
          </a:bodyPr>
          <a:lstStyle/>
          <a:p>
            <a:pPr>
              <a:spcBef>
                <a:spcPts val="0"/>
              </a:spcBef>
            </a:pPr>
            <a:r>
              <a:rPr lang="en-US" sz="1800" dirty="0"/>
              <a:t>Preliminary </a:t>
            </a:r>
            <a:r>
              <a:rPr lang="en-US" sz="1800" dirty="0" err="1"/>
              <a:t>K</a:t>
            </a:r>
            <a:r>
              <a:rPr lang="en-US" sz="1800" baseline="-25000" dirty="0" err="1"/>
              <a:t>d</a:t>
            </a:r>
            <a:r>
              <a:rPr lang="en-US" sz="1800" dirty="0"/>
              <a:t> 500-900 mL/g (for ionic strength from 0.01 – 1.0 </a:t>
            </a:r>
            <a:r>
              <a:rPr lang="en-US" sz="1800" dirty="0" err="1"/>
              <a:t>mol</a:t>
            </a:r>
            <a:r>
              <a:rPr lang="en-US" sz="1800" dirty="0"/>
              <a:t>/L) – equivalent to R = 4800 - 8500</a:t>
            </a:r>
          </a:p>
          <a:p>
            <a:pPr>
              <a:spcBef>
                <a:spcPts val="0"/>
              </a:spcBef>
            </a:pPr>
            <a:r>
              <a:rPr lang="en-US" sz="1800" dirty="0"/>
              <a:t>Recommended </a:t>
            </a:r>
            <a:r>
              <a:rPr lang="en-US" sz="1800" dirty="0" err="1"/>
              <a:t>K</a:t>
            </a:r>
            <a:r>
              <a:rPr lang="en-US" sz="1800" baseline="-25000" dirty="0" err="1"/>
              <a:t>d</a:t>
            </a:r>
            <a:r>
              <a:rPr lang="en-US" sz="1800" baseline="-25000" dirty="0"/>
              <a:t> </a:t>
            </a:r>
            <a:r>
              <a:rPr lang="en-US" sz="1800" dirty="0"/>
              <a:t>range for Pu(III) and Am(III) for WIPP conditions 20 – 400 mL/g (Brush, 1996)</a:t>
            </a:r>
          </a:p>
          <a:p>
            <a:pPr marL="0" indent="0">
              <a:spcBef>
                <a:spcPts val="0"/>
              </a:spcBef>
              <a:buNone/>
            </a:pPr>
            <a:endParaRPr lang="en-US" sz="1800" dirty="0"/>
          </a:p>
          <a:p>
            <a:pPr marL="0" indent="0">
              <a:spcBef>
                <a:spcPts val="0"/>
              </a:spcBef>
              <a:buNone/>
            </a:pPr>
            <a:r>
              <a:rPr lang="en-US" sz="1800" b="1" dirty="0"/>
              <a:t>What does this mean?</a:t>
            </a:r>
          </a:p>
          <a:p>
            <a:pPr>
              <a:spcBef>
                <a:spcPts val="0"/>
              </a:spcBef>
            </a:pPr>
            <a:r>
              <a:rPr lang="en-US" sz="1800" dirty="0"/>
              <a:t>Strongly </a:t>
            </a:r>
            <a:r>
              <a:rPr lang="en-US" sz="1800" dirty="0" err="1"/>
              <a:t>sorbing</a:t>
            </a:r>
            <a:r>
              <a:rPr lang="en-US" sz="1800" dirty="0"/>
              <a:t> contaminant (&gt;80% sorption)</a:t>
            </a:r>
          </a:p>
          <a:p>
            <a:pPr>
              <a:spcBef>
                <a:spcPts val="0"/>
              </a:spcBef>
            </a:pPr>
            <a:r>
              <a:rPr lang="en-US" sz="1800" dirty="0"/>
              <a:t>Previous model is likely over predicting transport (overly conservative</a:t>
            </a:r>
            <a:r>
              <a:rPr lang="en-US" sz="1800" dirty="0" smtClean="0"/>
              <a:t>)</a:t>
            </a:r>
          </a:p>
          <a:p>
            <a:pPr marL="0" indent="0">
              <a:spcBef>
                <a:spcPts val="0"/>
              </a:spcBef>
              <a:buNone/>
            </a:pPr>
            <a:endParaRPr lang="en-US" sz="1800" dirty="0" smtClean="0"/>
          </a:p>
          <a:p>
            <a:pPr marL="0" indent="0">
              <a:spcBef>
                <a:spcPts val="0"/>
              </a:spcBef>
              <a:buNone/>
            </a:pPr>
            <a:r>
              <a:rPr lang="en-US" sz="1800" b="1" dirty="0" smtClean="0"/>
              <a:t>Tasks for FIU </a:t>
            </a:r>
            <a:r>
              <a:rPr lang="en-US" sz="1800" b="1" dirty="0" smtClean="0"/>
              <a:t>Performance Year 7</a:t>
            </a:r>
          </a:p>
          <a:p>
            <a:r>
              <a:rPr lang="en-US" sz="1800" dirty="0"/>
              <a:t>Continue 0.01M – 5M [</a:t>
            </a:r>
            <a:r>
              <a:rPr lang="en-US" sz="1800" dirty="0" err="1"/>
              <a:t>NaCl</a:t>
            </a:r>
            <a:r>
              <a:rPr lang="en-US" sz="1800" dirty="0"/>
              <a:t> + 3 </a:t>
            </a:r>
            <a:r>
              <a:rPr lang="en-US" sz="1800" dirty="0" err="1"/>
              <a:t>mM</a:t>
            </a:r>
            <a:r>
              <a:rPr lang="en-US" sz="1800" dirty="0"/>
              <a:t> NaHCO</a:t>
            </a:r>
            <a:r>
              <a:rPr lang="en-US" sz="1800" baseline="-25000" dirty="0"/>
              <a:t>3</a:t>
            </a:r>
            <a:r>
              <a:rPr lang="en-US" sz="1800" dirty="0"/>
              <a:t>] column and batch experiments with 20 ppb </a:t>
            </a:r>
            <a:r>
              <a:rPr lang="en-US" sz="1800" dirty="0" err="1"/>
              <a:t>Nd</a:t>
            </a:r>
            <a:r>
              <a:rPr lang="en-US" sz="1800" dirty="0"/>
              <a:t> [1.2x10-7 M] </a:t>
            </a:r>
          </a:p>
          <a:p>
            <a:r>
              <a:rPr lang="en-US" sz="1800" dirty="0"/>
              <a:t>Model results via PHREEQC </a:t>
            </a:r>
          </a:p>
          <a:p>
            <a:r>
              <a:rPr lang="en-US" sz="1800" dirty="0"/>
              <a:t>Am(III) for comparison to our trivalent analog, </a:t>
            </a:r>
            <a:r>
              <a:rPr lang="en-US" sz="1800" dirty="0" err="1"/>
              <a:t>Nd</a:t>
            </a:r>
            <a:r>
              <a:rPr lang="en-US" sz="1800" dirty="0"/>
              <a:t>(III)</a:t>
            </a:r>
          </a:p>
          <a:p>
            <a:r>
              <a:rPr lang="en-US" sz="1800" dirty="0"/>
              <a:t>Relevant ligands? EDTA, DFOB, oxalic acid?</a:t>
            </a:r>
          </a:p>
          <a:p>
            <a:pPr>
              <a:spcBef>
                <a:spcPts val="0"/>
              </a:spcBef>
            </a:pPr>
            <a:endParaRPr lang="en-US" sz="1800" b="1" dirty="0"/>
          </a:p>
        </p:txBody>
      </p:sp>
    </p:spTree>
    <p:extLst>
      <p:ext uri="{BB962C8B-B14F-4D97-AF65-F5344CB8AC3E}">
        <p14:creationId xmlns:p14="http://schemas.microsoft.com/office/powerpoint/2010/main" val="747690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entury Gothic" panose="020B0502020202020204" pitchFamily="34" charset="0"/>
              </a:rPr>
              <a:t>Questions</a:t>
            </a:r>
            <a:endParaRPr lang="en-US" dirty="0">
              <a:latin typeface="Century Gothic" panose="020B0502020202020204" pitchFamily="34" charset="0"/>
            </a:endParaRPr>
          </a:p>
        </p:txBody>
      </p:sp>
    </p:spTree>
    <p:extLst>
      <p:ext uri="{BB962C8B-B14F-4D97-AF65-F5344CB8AC3E}">
        <p14:creationId xmlns:p14="http://schemas.microsoft.com/office/powerpoint/2010/main" val="911991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Description</a:t>
            </a:r>
            <a:endParaRPr lang="en-US" dirty="0"/>
          </a:p>
        </p:txBody>
      </p:sp>
      <p:sp>
        <p:nvSpPr>
          <p:cNvPr id="3" name="Content Placeholder 2"/>
          <p:cNvSpPr>
            <a:spLocks noGrp="1"/>
          </p:cNvSpPr>
          <p:nvPr>
            <p:ph idx="1"/>
          </p:nvPr>
        </p:nvSpPr>
        <p:spPr>
          <a:xfrm>
            <a:off x="304800" y="1651686"/>
            <a:ext cx="8534400" cy="4953000"/>
          </a:xfrm>
        </p:spPr>
        <p:txBody>
          <a:bodyPr>
            <a:noAutofit/>
          </a:bodyPr>
          <a:lstStyle/>
          <a:p>
            <a:pPr marL="0" indent="0" algn="just">
              <a:spcBef>
                <a:spcPts val="300"/>
              </a:spcBef>
              <a:spcAft>
                <a:spcPts val="600"/>
              </a:spcAft>
              <a:buNone/>
            </a:pPr>
            <a:r>
              <a:rPr lang="en-US" sz="2000" dirty="0" smtClean="0"/>
              <a:t>This project involves </a:t>
            </a:r>
            <a:r>
              <a:rPr lang="en-US" sz="2000" dirty="0"/>
              <a:t>research that supports the resolution of </a:t>
            </a:r>
            <a:r>
              <a:rPr lang="en-US" sz="2000" i="1" dirty="0"/>
              <a:t>critical science and engineering </a:t>
            </a:r>
            <a:r>
              <a:rPr lang="en-US" sz="2000" i="1" dirty="0" smtClean="0"/>
              <a:t>needs for both remediation and risk assessment </a:t>
            </a:r>
            <a:r>
              <a:rPr lang="en-US" sz="2000" dirty="0" smtClean="0"/>
              <a:t>purposes for radionuclides within the subsurface. </a:t>
            </a:r>
            <a:r>
              <a:rPr lang="en-US" sz="2000" dirty="0"/>
              <a:t>Tasks </a:t>
            </a:r>
            <a:r>
              <a:rPr lang="en-US" sz="2000" dirty="0" smtClean="0"/>
              <a:t>include:</a:t>
            </a:r>
          </a:p>
          <a:p>
            <a:pPr marL="346075" indent="-346075" algn="just">
              <a:spcBef>
                <a:spcPts val="300"/>
              </a:spcBef>
              <a:spcAft>
                <a:spcPts val="600"/>
              </a:spcAft>
            </a:pPr>
            <a:r>
              <a:rPr lang="en-US" sz="1800" dirty="0" smtClean="0"/>
              <a:t>Laboratory scale batch and column experiments to better understand the impacts of potential in situ remediation techniques on the subsurface at Hanford site and SRS</a:t>
            </a:r>
          </a:p>
          <a:p>
            <a:pPr marL="346075" indent="-346075" algn="just">
              <a:spcBef>
                <a:spcPts val="300"/>
              </a:spcBef>
              <a:spcAft>
                <a:spcPts val="600"/>
              </a:spcAft>
            </a:pPr>
            <a:r>
              <a:rPr lang="en-US" sz="1800" dirty="0" smtClean="0"/>
              <a:t>Simplified experiments to better understand the mechanisms controlling the fate of trivalent actinides and lanthanides at the WIPP site and technetium and uranium at the Hanford site (includes equilibrium and kinetic batch experiments, column studies, microbiological experiments, and solid phase characterization)</a:t>
            </a:r>
          </a:p>
          <a:p>
            <a:pPr marL="346075" indent="-346075" algn="just">
              <a:spcBef>
                <a:spcPts val="300"/>
              </a:spcBef>
              <a:spcAft>
                <a:spcPts val="600"/>
              </a:spcAft>
            </a:pPr>
            <a:r>
              <a:rPr lang="en-US" sz="1800" dirty="0" smtClean="0"/>
              <a:t>Surface </a:t>
            </a:r>
            <a:r>
              <a:rPr lang="en-US" sz="1800" dirty="0"/>
              <a:t>water modeling of Tims Branch at SRS supported by the application of GIS technology for </a:t>
            </a:r>
            <a:r>
              <a:rPr lang="en-US" sz="1800" dirty="0" smtClean="0"/>
              <a:t>management </a:t>
            </a:r>
            <a:r>
              <a:rPr lang="en-US" sz="1800" dirty="0"/>
              <a:t>and geoprocessing of </a:t>
            </a:r>
            <a:r>
              <a:rPr lang="en-US" sz="1800" dirty="0" smtClean="0"/>
              <a:t>spatiotemporal data.</a:t>
            </a:r>
          </a:p>
        </p:txBody>
      </p:sp>
    </p:spTree>
    <p:extLst>
      <p:ext uri="{BB962C8B-B14F-4D97-AF65-F5344CB8AC3E}">
        <p14:creationId xmlns:p14="http://schemas.microsoft.com/office/powerpoint/2010/main" val="17743293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35175"/>
            <a:ext cx="6705600" cy="2841625"/>
          </a:xfrm>
        </p:spPr>
        <p:txBody>
          <a:bodyPr>
            <a:noAutofit/>
          </a:bodyPr>
          <a:lstStyle/>
          <a:p>
            <a:r>
              <a:rPr lang="en-US" sz="4000" dirty="0" smtClean="0"/>
              <a:t>TASK 1</a:t>
            </a:r>
            <a:br>
              <a:rPr lang="en-US" sz="4000" dirty="0" smtClean="0"/>
            </a:br>
            <a:r>
              <a:rPr lang="en-US" sz="4000" dirty="0" smtClean="0"/>
              <a:t>Remediation </a:t>
            </a:r>
            <a:r>
              <a:rPr lang="en-US" sz="4000" dirty="0"/>
              <a:t>Research and Technical Support for the Hanford Site</a:t>
            </a:r>
          </a:p>
        </p:txBody>
      </p:sp>
    </p:spTree>
    <p:extLst>
      <p:ext uri="{BB962C8B-B14F-4D97-AF65-F5344CB8AC3E}">
        <p14:creationId xmlns:p14="http://schemas.microsoft.com/office/powerpoint/2010/main" val="2691442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035175"/>
            <a:ext cx="6858000" cy="1470025"/>
          </a:xfrm>
        </p:spPr>
        <p:txBody>
          <a:bodyPr>
            <a:noAutofit/>
          </a:bodyPr>
          <a:lstStyle/>
          <a:p>
            <a:pPr lvl="1" algn="ctr" rtl="0">
              <a:spcBef>
                <a:spcPct val="0"/>
              </a:spcBef>
            </a:pPr>
            <a:r>
              <a:rPr lang="en-US" sz="2800" b="1" kern="1200" dirty="0" smtClean="0">
                <a:solidFill>
                  <a:srgbClr val="002D62"/>
                </a:solidFill>
                <a:latin typeface="Arial" panose="020B0604020202020204" pitchFamily="34" charset="0"/>
                <a:ea typeface="+mj-ea"/>
                <a:cs typeface="Arial" panose="020B0604020202020204" pitchFamily="34" charset="0"/>
              </a:rPr>
              <a:t>Ammonia Gas Injection for Remediation of Uranium</a:t>
            </a:r>
            <a:r>
              <a:rPr lang="en-US" sz="2800" b="1" kern="1200" dirty="0">
                <a:solidFill>
                  <a:srgbClr val="002D62"/>
                </a:solidFill>
                <a:latin typeface="Arial" panose="020B0604020202020204" pitchFamily="34" charset="0"/>
                <a:ea typeface="+mj-ea"/>
                <a:cs typeface="Arial" panose="020B0604020202020204" pitchFamily="34" charset="0"/>
              </a:rPr>
              <a:t/>
            </a:r>
            <a:br>
              <a:rPr lang="en-US" sz="2800" b="1" kern="1200" dirty="0">
                <a:solidFill>
                  <a:srgbClr val="002D62"/>
                </a:solidFill>
                <a:latin typeface="Arial" panose="020B0604020202020204" pitchFamily="34" charset="0"/>
                <a:ea typeface="+mj-ea"/>
                <a:cs typeface="Arial" panose="020B0604020202020204" pitchFamily="34" charset="0"/>
              </a:rPr>
            </a:br>
            <a:endParaRPr lang="en-US" sz="2800" b="1" kern="1200" dirty="0">
              <a:solidFill>
                <a:srgbClr val="002D62"/>
              </a:solidFill>
              <a:latin typeface="Arial" panose="020B0604020202020204" pitchFamily="34" charset="0"/>
              <a:ea typeface="+mj-ea"/>
              <a:cs typeface="Arial" panose="020B0604020202020204" pitchFamily="34" charset="0"/>
            </a:endParaRPr>
          </a:p>
        </p:txBody>
      </p:sp>
      <p:sp>
        <p:nvSpPr>
          <p:cNvPr id="3" name="Subtitle 2"/>
          <p:cNvSpPr>
            <a:spLocks noGrp="1"/>
          </p:cNvSpPr>
          <p:nvPr>
            <p:ph type="subTitle" idx="1"/>
          </p:nvPr>
        </p:nvSpPr>
        <p:spPr>
          <a:xfrm>
            <a:off x="1371600" y="3200400"/>
            <a:ext cx="6400800" cy="2209800"/>
          </a:xfrm>
        </p:spPr>
        <p:txBody>
          <a:bodyPr>
            <a:normAutofit fontScale="70000" lnSpcReduction="20000"/>
          </a:bodyPr>
          <a:lstStyle/>
          <a:p>
            <a:r>
              <a:rPr lang="en-US" sz="2400" dirty="0"/>
              <a:t>Dr. Hilary </a:t>
            </a:r>
            <a:r>
              <a:rPr lang="en-US" sz="2400" dirty="0" smtClean="0"/>
              <a:t>P. Emerson (FIU-ARC)</a:t>
            </a:r>
          </a:p>
          <a:p>
            <a:r>
              <a:rPr lang="en-US" sz="2400" dirty="0"/>
              <a:t>Dr. Yelena </a:t>
            </a:r>
            <a:r>
              <a:rPr lang="en-US" sz="2400" dirty="0" smtClean="0"/>
              <a:t>Katsenovich (FIU-ARC)</a:t>
            </a:r>
          </a:p>
          <a:p>
            <a:r>
              <a:rPr lang="en-US" sz="2400" dirty="0"/>
              <a:t>Alberto </a:t>
            </a:r>
            <a:r>
              <a:rPr lang="en-US" sz="2400" dirty="0" err="1"/>
              <a:t>Abarca</a:t>
            </a:r>
            <a:r>
              <a:rPr lang="en-US" sz="2400" dirty="0"/>
              <a:t>,  (FIU-ARC, GRA)</a:t>
            </a:r>
          </a:p>
          <a:p>
            <a:r>
              <a:rPr lang="en-US" sz="2400" dirty="0" smtClean="0"/>
              <a:t>Claudia </a:t>
            </a:r>
            <a:r>
              <a:rPr lang="en-US" sz="2400" dirty="0"/>
              <a:t>Cardona (FIU-ARC, </a:t>
            </a:r>
            <a:r>
              <a:rPr lang="en-US" sz="2400" i="1" dirty="0"/>
              <a:t>DOE Fellow</a:t>
            </a:r>
            <a:r>
              <a:rPr lang="en-US" sz="2400" dirty="0"/>
              <a:t>)</a:t>
            </a:r>
          </a:p>
          <a:p>
            <a:r>
              <a:rPr lang="en-US" sz="2400" dirty="0" smtClean="0"/>
              <a:t>Silvina Di Pietro (FIU-ARC, </a:t>
            </a:r>
            <a:r>
              <a:rPr lang="en-US" sz="2400" i="1" dirty="0" smtClean="0"/>
              <a:t>DOE Fellow</a:t>
            </a:r>
            <a:r>
              <a:rPr lang="en-US" sz="2400" dirty="0" smtClean="0"/>
              <a:t>)</a:t>
            </a:r>
            <a:endParaRPr lang="en-US" sz="2400" dirty="0"/>
          </a:p>
          <a:p>
            <a:r>
              <a:rPr lang="en-US" sz="2400" dirty="0" smtClean="0"/>
              <a:t>Robert </a:t>
            </a:r>
            <a:r>
              <a:rPr lang="en-US" sz="2400" dirty="0"/>
              <a:t>Lapierre </a:t>
            </a:r>
            <a:r>
              <a:rPr lang="en-US" sz="2400" dirty="0" smtClean="0"/>
              <a:t>(FIU-ARC, </a:t>
            </a:r>
            <a:r>
              <a:rPr lang="en-US" sz="2400" i="1" dirty="0" smtClean="0"/>
              <a:t>DOE </a:t>
            </a:r>
            <a:r>
              <a:rPr lang="en-US" sz="2400" i="1" dirty="0"/>
              <a:t>Fellow</a:t>
            </a:r>
            <a:r>
              <a:rPr lang="en-US" sz="2400" dirty="0"/>
              <a:t>)</a:t>
            </a:r>
          </a:p>
          <a:p>
            <a:r>
              <a:rPr lang="en-US" sz="2400" dirty="0" err="1" smtClean="0"/>
              <a:t>Dr.Jim</a:t>
            </a:r>
            <a:r>
              <a:rPr lang="en-US" sz="2400" dirty="0" smtClean="0"/>
              <a:t> </a:t>
            </a:r>
            <a:r>
              <a:rPr lang="en-US" sz="2400" dirty="0" err="1"/>
              <a:t>Szecsody</a:t>
            </a:r>
            <a:r>
              <a:rPr lang="en-US" sz="2400" dirty="0"/>
              <a:t> (PNNL)</a:t>
            </a:r>
          </a:p>
          <a:p>
            <a:r>
              <a:rPr lang="en-US" sz="2400" dirty="0" err="1" smtClean="0"/>
              <a:t>Dr.Nik</a:t>
            </a:r>
            <a:r>
              <a:rPr lang="en-US" sz="2400" dirty="0" smtClean="0"/>
              <a:t> </a:t>
            </a:r>
            <a:r>
              <a:rPr lang="en-US" sz="2400" dirty="0"/>
              <a:t>Qafoku (PNNL)</a:t>
            </a:r>
          </a:p>
          <a:p>
            <a:endParaRPr lang="en-US" sz="2400" dirty="0" smtClean="0"/>
          </a:p>
          <a:p>
            <a:endParaRPr lang="en-US" sz="2400" dirty="0"/>
          </a:p>
        </p:txBody>
      </p:sp>
    </p:spTree>
    <p:extLst>
      <p:ext uri="{BB962C8B-B14F-4D97-AF65-F5344CB8AC3E}">
        <p14:creationId xmlns:p14="http://schemas.microsoft.com/office/powerpoint/2010/main" val="3678810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2605130"/>
            <a:ext cx="5181600" cy="2521981"/>
          </a:xfrm>
          <a:prstGeom prst="rect">
            <a:avLst/>
          </a:prstGeom>
        </p:spPr>
      </p:pic>
      <p:sp>
        <p:nvSpPr>
          <p:cNvPr id="5" name="TextBox 4"/>
          <p:cNvSpPr txBox="1"/>
          <p:nvPr/>
        </p:nvSpPr>
        <p:spPr>
          <a:xfrm>
            <a:off x="5943600" y="5260442"/>
            <a:ext cx="1741076" cy="369332"/>
          </a:xfrm>
          <a:prstGeom prst="rect">
            <a:avLst/>
          </a:prstGeom>
          <a:noFill/>
        </p:spPr>
        <p:txBody>
          <a:bodyPr wrap="square" rtlCol="0">
            <a:spAutoFit/>
          </a:bodyPr>
          <a:lstStyle/>
          <a:p>
            <a:r>
              <a:rPr lang="en-US" dirty="0" smtClean="0"/>
              <a:t>Gee </a:t>
            </a:r>
            <a:r>
              <a:rPr lang="en-US" i="1" dirty="0" smtClean="0"/>
              <a:t>et al.</a:t>
            </a:r>
            <a:r>
              <a:rPr lang="en-US" dirty="0" smtClean="0"/>
              <a:t>, 2007</a:t>
            </a:r>
            <a:endParaRPr lang="en-US" dirty="0"/>
          </a:p>
        </p:txBody>
      </p:sp>
      <p:sp>
        <p:nvSpPr>
          <p:cNvPr id="3" name="Content Placeholder 2"/>
          <p:cNvSpPr>
            <a:spLocks noGrp="1"/>
          </p:cNvSpPr>
          <p:nvPr>
            <p:ph idx="1"/>
          </p:nvPr>
        </p:nvSpPr>
        <p:spPr>
          <a:xfrm>
            <a:off x="0" y="1646237"/>
            <a:ext cx="9144000" cy="4983163"/>
          </a:xfrm>
        </p:spPr>
        <p:txBody>
          <a:bodyPr>
            <a:noAutofit/>
          </a:bodyPr>
          <a:lstStyle/>
          <a:p>
            <a:pPr marL="0" indent="0" algn="ctr">
              <a:buNone/>
            </a:pPr>
            <a:r>
              <a:rPr lang="en-US" sz="1800" dirty="0" smtClean="0"/>
              <a:t>Investigate the effects of </a:t>
            </a:r>
            <a:r>
              <a:rPr lang="en-US" sz="1800" b="1" i="1" dirty="0" smtClean="0"/>
              <a:t>NH</a:t>
            </a:r>
            <a:r>
              <a:rPr lang="en-US" sz="1800" b="1" i="1" baseline="-25000" dirty="0" smtClean="0"/>
              <a:t>3</a:t>
            </a:r>
            <a:r>
              <a:rPr lang="en-US" sz="1800" b="1" i="1" dirty="0" smtClean="0"/>
              <a:t> gas </a:t>
            </a:r>
            <a:r>
              <a:rPr lang="en-US" sz="1800" dirty="0" smtClean="0"/>
              <a:t>injection on the </a:t>
            </a:r>
            <a:r>
              <a:rPr lang="en-US" sz="1800" b="1" i="1" dirty="0" smtClean="0"/>
              <a:t>fate of U and mineral dissolution </a:t>
            </a:r>
            <a:r>
              <a:rPr lang="en-US" sz="1800" dirty="0" smtClean="0"/>
              <a:t>in the presence of pure minerals and Hanford sediments (with a comparison of NaOH vs. NH</a:t>
            </a:r>
            <a:r>
              <a:rPr lang="en-US" sz="1800" baseline="-25000" dirty="0" smtClean="0"/>
              <a:t>3</a:t>
            </a:r>
            <a:r>
              <a:rPr lang="en-US" sz="1800" dirty="0" smtClean="0"/>
              <a:t> injection) and evaluate the </a:t>
            </a:r>
            <a:r>
              <a:rPr lang="en-US" sz="1800" b="1" i="1" dirty="0" smtClean="0"/>
              <a:t>stability and identity of </a:t>
            </a:r>
            <a:r>
              <a:rPr lang="en-US" sz="1800" b="1" i="1" dirty="0" smtClean="0"/>
              <a:t>precipitates.</a:t>
            </a:r>
            <a:r>
              <a:rPr lang="en-US" sz="1800" dirty="0" smtClean="0"/>
              <a:t> </a:t>
            </a:r>
            <a:endParaRPr lang="en-US" sz="1800" dirty="0" smtClean="0"/>
          </a:p>
          <a:p>
            <a:pPr marL="0" indent="0" algn="ctr">
              <a:buNone/>
            </a:pPr>
            <a:endParaRPr lang="en-US" sz="1800" dirty="0" smtClean="0"/>
          </a:p>
          <a:p>
            <a:pPr marL="0" indent="0" algn="ctr">
              <a:buNone/>
            </a:pPr>
            <a:endParaRPr lang="en-US" sz="1800" dirty="0" smtClean="0"/>
          </a:p>
          <a:p>
            <a:pPr marL="0" indent="0" algn="ctr">
              <a:buNone/>
            </a:pPr>
            <a:endParaRPr lang="en-US" sz="1800" dirty="0" smtClean="0"/>
          </a:p>
          <a:p>
            <a:pPr marL="0" indent="0" algn="ctr">
              <a:buNone/>
            </a:pPr>
            <a:endParaRPr lang="en-US" sz="1800" dirty="0" smtClean="0"/>
          </a:p>
          <a:p>
            <a:pPr marL="0" indent="0">
              <a:buNone/>
            </a:pPr>
            <a:endParaRPr lang="en-US" sz="1800" b="1" dirty="0" smtClean="0">
              <a:solidFill>
                <a:srgbClr val="002060"/>
              </a:solidFill>
            </a:endParaRPr>
          </a:p>
          <a:p>
            <a:pPr marL="0" indent="0">
              <a:buNone/>
            </a:pPr>
            <a:endParaRPr lang="en-US" sz="1800" b="1" dirty="0">
              <a:solidFill>
                <a:srgbClr val="002060"/>
              </a:solidFill>
            </a:endParaRPr>
          </a:p>
          <a:p>
            <a:pPr marL="0" indent="0">
              <a:buNone/>
            </a:pPr>
            <a:endParaRPr lang="en-US" sz="1800" b="1" dirty="0" smtClean="0">
              <a:solidFill>
                <a:srgbClr val="002060"/>
              </a:solidFill>
            </a:endParaRPr>
          </a:p>
          <a:p>
            <a:pPr marL="0" indent="0">
              <a:buNone/>
            </a:pPr>
            <a:endParaRPr lang="en-US" sz="1800" b="1" dirty="0" smtClean="0">
              <a:solidFill>
                <a:srgbClr val="002060"/>
              </a:solidFill>
            </a:endParaRPr>
          </a:p>
          <a:p>
            <a:pPr marL="0" indent="0">
              <a:buNone/>
            </a:pPr>
            <a:r>
              <a:rPr lang="en-US" sz="1800" b="1" dirty="0" smtClean="0">
                <a:solidFill>
                  <a:srgbClr val="002060"/>
                </a:solidFill>
              </a:rPr>
              <a:t>Remediation </a:t>
            </a:r>
            <a:r>
              <a:rPr lang="en-US" sz="1800" b="1" dirty="0" smtClean="0">
                <a:solidFill>
                  <a:srgbClr val="002060"/>
                </a:solidFill>
              </a:rPr>
              <a:t>Technology Approach</a:t>
            </a:r>
          </a:p>
          <a:p>
            <a:r>
              <a:rPr lang="en-US" sz="1800" dirty="0" smtClean="0">
                <a:solidFill>
                  <a:srgbClr val="002060"/>
                </a:solidFill>
              </a:rPr>
              <a:t>Additional </a:t>
            </a:r>
            <a:r>
              <a:rPr lang="en-US" sz="1800" dirty="0">
                <a:solidFill>
                  <a:srgbClr val="002060"/>
                </a:solidFill>
              </a:rPr>
              <a:t>liquids may increase the flux of U to GW</a:t>
            </a:r>
          </a:p>
          <a:p>
            <a:r>
              <a:rPr lang="en-US" sz="1800" dirty="0">
                <a:solidFill>
                  <a:srgbClr val="002060"/>
                </a:solidFill>
              </a:rPr>
              <a:t>Desire to </a:t>
            </a:r>
            <a:r>
              <a:rPr lang="en-US" sz="1800" i="1" dirty="0">
                <a:solidFill>
                  <a:srgbClr val="002060"/>
                </a:solidFill>
              </a:rPr>
              <a:t>increase pH </a:t>
            </a:r>
            <a:r>
              <a:rPr lang="en-US" sz="1800" dirty="0">
                <a:solidFill>
                  <a:srgbClr val="002060"/>
                </a:solidFill>
              </a:rPr>
              <a:t>to dissolve natural </a:t>
            </a:r>
            <a:r>
              <a:rPr lang="en-US" sz="1800" dirty="0" err="1">
                <a:solidFill>
                  <a:srgbClr val="002060"/>
                </a:solidFill>
              </a:rPr>
              <a:t>aluminosilicate</a:t>
            </a:r>
            <a:r>
              <a:rPr lang="en-US" sz="1800" dirty="0">
                <a:solidFill>
                  <a:srgbClr val="002060"/>
                </a:solidFill>
              </a:rPr>
              <a:t> minerals and (co)precipitate </a:t>
            </a:r>
            <a:r>
              <a:rPr lang="en-US" sz="1800" dirty="0" smtClean="0">
                <a:solidFill>
                  <a:srgbClr val="002060"/>
                </a:solidFill>
              </a:rPr>
              <a:t>uranium</a:t>
            </a:r>
            <a:r>
              <a:rPr lang="en-US" sz="1800" dirty="0" smtClean="0"/>
              <a:t>     </a:t>
            </a:r>
          </a:p>
        </p:txBody>
      </p:sp>
      <p:sp>
        <p:nvSpPr>
          <p:cNvPr id="2" name="Title 1"/>
          <p:cNvSpPr>
            <a:spLocks noGrp="1"/>
          </p:cNvSpPr>
          <p:nvPr>
            <p:ph type="title"/>
          </p:nvPr>
        </p:nvSpPr>
        <p:spPr/>
        <p:txBody>
          <a:bodyPr>
            <a:normAutofit fontScale="90000"/>
          </a:bodyPr>
          <a:lstStyle/>
          <a:p>
            <a:r>
              <a:rPr lang="en-US" sz="2200" dirty="0" smtClean="0"/>
              <a:t>Ammonia Gas Injection</a:t>
            </a:r>
            <a:br>
              <a:rPr lang="en-US" sz="2200" dirty="0" smtClean="0"/>
            </a:br>
            <a:r>
              <a:rPr lang="en-US" sz="3100" dirty="0" smtClean="0"/>
              <a:t>Research Objective</a:t>
            </a:r>
            <a:endParaRPr lang="en-US" sz="3100" dirty="0"/>
          </a:p>
        </p:txBody>
      </p:sp>
    </p:spTree>
    <p:extLst>
      <p:ext uri="{BB962C8B-B14F-4D97-AF65-F5344CB8AC3E}">
        <p14:creationId xmlns:p14="http://schemas.microsoft.com/office/powerpoint/2010/main" val="17434900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3581400"/>
          </a:xfrm>
        </p:spPr>
        <p:txBody>
          <a:bodyPr>
            <a:normAutofit/>
          </a:bodyPr>
          <a:lstStyle/>
          <a:p>
            <a:pPr>
              <a:spcBef>
                <a:spcPts val="0"/>
              </a:spcBef>
            </a:pPr>
            <a:r>
              <a:rPr lang="en-US" sz="1800" dirty="0"/>
              <a:t>Updated GWB database to include a selection of newly reviewed thermodynamic  data on uranium aqueous and solid phases. </a:t>
            </a:r>
            <a:endParaRPr lang="en-US" sz="1800" dirty="0" smtClean="0"/>
          </a:p>
          <a:p>
            <a:pPr lvl="1">
              <a:spcBef>
                <a:spcPts val="0"/>
              </a:spcBef>
            </a:pPr>
            <a:r>
              <a:rPr lang="en-US" sz="1800" dirty="0" smtClean="0"/>
              <a:t>More accurate prediction on the formation of </a:t>
            </a:r>
            <a:r>
              <a:rPr lang="en-US" sz="1800" dirty="0"/>
              <a:t>uranyl- </a:t>
            </a:r>
            <a:r>
              <a:rPr lang="en-US" sz="1800" dirty="0" smtClean="0"/>
              <a:t>bearing solid phases that correlate with SEM/EDS and XRD observations.</a:t>
            </a:r>
          </a:p>
          <a:p>
            <a:pPr>
              <a:spcBef>
                <a:spcPts val="0"/>
              </a:spcBef>
            </a:pPr>
            <a:r>
              <a:rPr lang="en-US" sz="1800" dirty="0"/>
              <a:t>Quantified water adsorption on solids at constant temperature</a:t>
            </a:r>
          </a:p>
          <a:p>
            <a:pPr lvl="1">
              <a:spcBef>
                <a:spcPts val="0"/>
              </a:spcBef>
            </a:pPr>
            <a:r>
              <a:rPr lang="en-US" sz="1800" dirty="0"/>
              <a:t>Provided estimates of water quantity retained within precipitates</a:t>
            </a:r>
          </a:p>
          <a:p>
            <a:pPr lvl="1">
              <a:spcBef>
                <a:spcPts val="0"/>
              </a:spcBef>
            </a:pPr>
            <a:r>
              <a:rPr lang="en-US" sz="1800" dirty="0"/>
              <a:t>Explained the mechanism leading to the dissolution of water soluble uranium species incorporated in the uranium-bearing precipitates </a:t>
            </a:r>
          </a:p>
          <a:p>
            <a:pPr lvl="1">
              <a:spcBef>
                <a:spcPts val="0"/>
              </a:spcBef>
            </a:pPr>
            <a:endParaRPr lang="en-US" sz="1800" dirty="0" smtClean="0"/>
          </a:p>
          <a:p>
            <a:pPr lvl="1">
              <a:spcBef>
                <a:spcPts val="0"/>
              </a:spcBef>
            </a:pPr>
            <a:endParaRPr lang="en-US" sz="1800" dirty="0"/>
          </a:p>
          <a:p>
            <a:pPr marL="342900" lvl="3" indent="-342900">
              <a:lnSpc>
                <a:spcPct val="120000"/>
              </a:lnSpc>
              <a:spcBef>
                <a:spcPts val="600"/>
              </a:spcBef>
              <a:spcAft>
                <a:spcPts val="600"/>
              </a:spcAft>
              <a:buFont typeface="Arial" pitchFamily="34" charset="0"/>
              <a:buChar char="•"/>
            </a:pPr>
            <a:endParaRPr lang="en-US" sz="1800" dirty="0" smtClean="0"/>
          </a:p>
          <a:p>
            <a:endParaRPr lang="en-US" sz="1800" dirty="0"/>
          </a:p>
        </p:txBody>
      </p:sp>
      <p:sp>
        <p:nvSpPr>
          <p:cNvPr id="4" name="Title 1"/>
          <p:cNvSpPr>
            <a:spLocks noGrp="1"/>
          </p:cNvSpPr>
          <p:nvPr>
            <p:ph type="title"/>
          </p:nvPr>
        </p:nvSpPr>
        <p:spPr>
          <a:xfrm>
            <a:off x="1233459" y="685800"/>
            <a:ext cx="6679994" cy="1078643"/>
          </a:xfrm>
        </p:spPr>
        <p:txBody>
          <a:bodyPr>
            <a:normAutofit/>
          </a:bodyPr>
          <a:lstStyle/>
          <a:p>
            <a:r>
              <a:rPr lang="en-US" sz="2000" dirty="0"/>
              <a:t>Ammonia Gas Injection</a:t>
            </a:r>
            <a:r>
              <a:rPr lang="en-US" sz="2200" dirty="0"/>
              <a:t/>
            </a:r>
            <a:br>
              <a:rPr lang="en-US" sz="2200" dirty="0"/>
            </a:br>
            <a:r>
              <a:rPr lang="en-US" sz="2800" dirty="0" smtClean="0"/>
              <a:t>Highlights: Speciation Modeling</a:t>
            </a:r>
            <a:endParaRPr lang="en-US" sz="2800" dirty="0"/>
          </a:p>
        </p:txBody>
      </p:sp>
      <p:sp>
        <p:nvSpPr>
          <p:cNvPr id="5" name="TextBox 4"/>
          <p:cNvSpPr txBox="1"/>
          <p:nvPr/>
        </p:nvSpPr>
        <p:spPr>
          <a:xfrm>
            <a:off x="99391" y="5759641"/>
            <a:ext cx="9067800" cy="815608"/>
          </a:xfrm>
          <a:prstGeom prst="rect">
            <a:avLst/>
          </a:prstGeom>
          <a:solidFill>
            <a:schemeClr val="bg2"/>
          </a:solidFill>
        </p:spPr>
        <p:txBody>
          <a:bodyPr wrap="square" rtlCol="0">
            <a:spAutoFit/>
          </a:bodyPr>
          <a:lstStyle/>
          <a:p>
            <a:pPr marL="0" lvl="3"/>
            <a:r>
              <a:rPr lang="en-US" sz="1700" b="1" dirty="0" smtClean="0">
                <a:cs typeface="Arial" panose="020B0604020202020204" pitchFamily="34" charset="0"/>
              </a:rPr>
              <a:t>Publication: </a:t>
            </a:r>
            <a:r>
              <a:rPr lang="en-US" sz="1500" dirty="0" smtClean="0">
                <a:latin typeface="Arial" panose="020B0604020202020204" pitchFamily="34" charset="0"/>
                <a:cs typeface="Arial" panose="020B0604020202020204" pitchFamily="34" charset="0"/>
              </a:rPr>
              <a:t>Yelena </a:t>
            </a:r>
            <a:r>
              <a:rPr lang="en-US" sz="1500" dirty="0">
                <a:latin typeface="Arial" panose="020B0604020202020204" pitchFamily="34" charset="0"/>
                <a:cs typeface="Arial" panose="020B0604020202020204" pitchFamily="34" charset="0"/>
              </a:rPr>
              <a:t>Katsenovich, Claudia Cardona, Robert Lapierre, Jim Szecsody, Leonel Lagos, 2016. The Effect of Si and Al Concentrations on the Removal of U(VI) in the Alkaline Conditions Created by NH</a:t>
            </a:r>
            <a:r>
              <a:rPr lang="en-US" sz="1500" baseline="-25000" dirty="0">
                <a:latin typeface="Arial" panose="020B0604020202020204" pitchFamily="34" charset="0"/>
                <a:cs typeface="Arial" panose="020B0604020202020204" pitchFamily="34" charset="0"/>
              </a:rPr>
              <a:t>3</a:t>
            </a:r>
            <a:r>
              <a:rPr lang="en-US" sz="1500" dirty="0">
                <a:latin typeface="Arial" panose="020B0604020202020204" pitchFamily="34" charset="0"/>
                <a:cs typeface="Arial" panose="020B0604020202020204" pitchFamily="34" charset="0"/>
              </a:rPr>
              <a:t> Gas. </a:t>
            </a:r>
            <a:r>
              <a:rPr lang="en-US" sz="1500" i="1" dirty="0">
                <a:latin typeface="Arial" panose="020B0604020202020204" pitchFamily="34" charset="0"/>
                <a:cs typeface="Arial" panose="020B0604020202020204" pitchFamily="34" charset="0"/>
              </a:rPr>
              <a:t>Applied Geochemistry</a:t>
            </a:r>
            <a:r>
              <a:rPr lang="en-US" sz="1500" dirty="0">
                <a:latin typeface="Arial" panose="020B0604020202020204" pitchFamily="34" charset="0"/>
                <a:cs typeface="Arial" panose="020B0604020202020204" pitchFamily="34" charset="0"/>
              </a:rPr>
              <a:t>, 73, p. 109-117.</a:t>
            </a:r>
          </a:p>
        </p:txBody>
      </p:sp>
      <p:pic>
        <p:nvPicPr>
          <p:cNvPr id="798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3940094"/>
            <a:ext cx="3124200" cy="174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080554" y="4246700"/>
            <a:ext cx="3783494" cy="1200329"/>
          </a:xfrm>
          <a:prstGeom prst="rect">
            <a:avLst/>
          </a:prstGeom>
          <a:noFill/>
        </p:spPr>
        <p:txBody>
          <a:bodyPr wrap="square" rtlCol="0">
            <a:spAutoFit/>
          </a:bodyPr>
          <a:lstStyle/>
          <a:p>
            <a:r>
              <a:rPr lang="en-US" i="1" dirty="0" smtClean="0">
                <a:solidFill>
                  <a:srgbClr val="002D62"/>
                </a:solidFill>
                <a:latin typeface="Arial" panose="020B0604020202020204" pitchFamily="34" charset="0"/>
                <a:cs typeface="Arial" panose="020B0604020202020204" pitchFamily="34" charset="0"/>
              </a:rPr>
              <a:t>Left </a:t>
            </a:r>
            <a:r>
              <a:rPr lang="en-US" dirty="0" smtClean="0">
                <a:solidFill>
                  <a:srgbClr val="002D62"/>
                </a:solidFill>
                <a:latin typeface="Arial" panose="020B0604020202020204" pitchFamily="34" charset="0"/>
                <a:cs typeface="Arial" panose="020B0604020202020204" pitchFamily="34" charset="0"/>
              </a:rPr>
              <a:t>- The </a:t>
            </a:r>
            <a:r>
              <a:rPr lang="en-US" dirty="0">
                <a:solidFill>
                  <a:srgbClr val="002D62"/>
                </a:solidFill>
                <a:latin typeface="Arial" panose="020B0604020202020204" pitchFamily="34" charset="0"/>
                <a:cs typeface="Arial" panose="020B0604020202020204" pitchFamily="34" charset="0"/>
              </a:rPr>
              <a:t>full assembly of the isopiestic chamber with crucibles </a:t>
            </a:r>
            <a:r>
              <a:rPr lang="en-US" dirty="0" smtClean="0">
                <a:solidFill>
                  <a:srgbClr val="002D62"/>
                </a:solidFill>
                <a:latin typeface="Arial" panose="020B0604020202020204" pitchFamily="34" charset="0"/>
                <a:cs typeface="Arial" panose="020B0604020202020204" pitchFamily="34" charset="0"/>
              </a:rPr>
              <a:t>inside to </a:t>
            </a:r>
            <a:r>
              <a:rPr lang="en-US" dirty="0">
                <a:solidFill>
                  <a:srgbClr val="002D62"/>
                </a:solidFill>
                <a:latin typeface="Arial" panose="020B0604020202020204" pitchFamily="34" charset="0"/>
                <a:cs typeface="Arial" panose="020B0604020202020204" pitchFamily="34" charset="0"/>
              </a:rPr>
              <a:t>quantify water adsorption on solids at constant temperature. </a:t>
            </a:r>
          </a:p>
        </p:txBody>
      </p:sp>
    </p:spTree>
    <p:extLst>
      <p:ext uri="{BB962C8B-B14F-4D97-AF65-F5344CB8AC3E}">
        <p14:creationId xmlns:p14="http://schemas.microsoft.com/office/powerpoint/2010/main" val="3574604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DB3B9271AEBD4AB6E9871E85EA0F04" ma:contentTypeVersion="2" ma:contentTypeDescription="Create a new document." ma:contentTypeScope="" ma:versionID="95ea26fab14bbaf9ab5fd9b63642a71d">
  <xsd:schema xmlns:xsd="http://www.w3.org/2001/XMLSchema" xmlns:xs="http://www.w3.org/2001/XMLSchema" xmlns:p="http://schemas.microsoft.com/office/2006/metadata/properties" xmlns:ns2="e3681083-5f0e-4a8c-ad18-f2d5e8ca93d5" targetNamespace="http://schemas.microsoft.com/office/2006/metadata/properties" ma:root="true" ma:fieldsID="6219f43100f71f1018782f4dd5e07bd0" ns2:_="">
    <xsd:import namespace="e3681083-5f0e-4a8c-ad18-f2d5e8ca93d5"/>
    <xsd:element name="properties">
      <xsd:complexType>
        <xsd:sequence>
          <xsd:element name="documentManagement">
            <xsd:complexType>
              <xsd:all>
                <xsd:element ref="ns2:Report_x0020_Type" minOccurs="0"/>
                <xsd:element ref="ns2: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81083-5f0e-4a8c-ad18-f2d5e8ca93d5" elementFormDefault="qualified">
    <xsd:import namespace="http://schemas.microsoft.com/office/2006/documentManagement/types"/>
    <xsd:import namespace="http://schemas.microsoft.com/office/infopath/2007/PartnerControls"/>
    <xsd:element name="Report_x0020_Type" ma:index="8" nillable="true" ma:displayName="Report Type" ma:default="Yearly Report" ma:internalName="Report_x0020_Type" ma:requiredMultiChoice="true">
      <xsd:complexType>
        <xsd:complexContent>
          <xsd:extension base="dms:MultiChoice">
            <xsd:sequence>
              <xsd:element name="Value" maxOccurs="unbounded" minOccurs="0" nillable="true">
                <xsd:simpleType>
                  <xsd:restriction base="dms:Choice">
                    <xsd:enumeration value="Yearly Report"/>
                    <xsd:enumeration value="Quarterly Report"/>
                    <xsd:enumeration value="Other Publications"/>
                    <xsd:enumeration value="Waste Processing"/>
                    <xsd:enumeration value="Workforce Development"/>
                    <xsd:enumeration value="Soil and Groundwater"/>
                    <xsd:enumeration value="Environmental Management"/>
                    <xsd:enumeration value="Deactivation and Decommissioning"/>
                    <xsd:enumeration value="Factsheet"/>
                    <xsd:enumeration value="Year End Report"/>
                    <xsd:enumeration value="Mid-Year Presentations"/>
                    <xsd:enumeration value="Waste Management"/>
                    <xsd:enumeration value="Technical Report"/>
                    <xsd:enumeration value="End-Year Presentations"/>
                    <xsd:enumeration value="Project Technical Plans"/>
                    <xsd:enumeration value="Final Reports"/>
                    <xsd:enumeration value="Research Review"/>
                  </xsd:restriction>
                </xsd:simpleType>
              </xsd:element>
            </xsd:sequence>
          </xsd:extension>
        </xsd:complexContent>
      </xsd:complexType>
    </xsd:element>
    <xsd:element name="Year" ma:index="9" nillable="true" ma:displayName="Year" ma:default="2024" ma:internalName="Year">
      <xsd:complexType>
        <xsd:complexContent>
          <xsd:extension base="dms:MultiChoice">
            <xsd:sequence>
              <xsd:element name="Value" maxOccurs="unbounded" minOccurs="0" nillable="true">
                <xsd:simpleType>
                  <xsd:restriction base="dms:Choice">
                    <xsd:enumeration value="2025"/>
                    <xsd:enumeration value="2024"/>
                    <xsd:enumeration value="2023"/>
                    <xsd:enumeration value="2022"/>
                    <xsd:enumeration value="2021"/>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Year xmlns="e3681083-5f0e-4a8c-ad18-f2d5e8ca93d5">
      <Value>2016</Value>
    </Year>
    <Report_x0020_Type xmlns="e3681083-5f0e-4a8c-ad18-f2d5e8ca93d5">
      <Value>End-Year Presentations</Value>
    </Report_x0020_Type>
  </documentManagement>
</p:properties>
</file>

<file path=customXml/itemProps1.xml><?xml version="1.0" encoding="utf-8"?>
<ds:datastoreItem xmlns:ds="http://schemas.openxmlformats.org/officeDocument/2006/customXml" ds:itemID="{7059BA45-139B-4209-8413-6BFEA03C65B4}"/>
</file>

<file path=customXml/itemProps2.xml><?xml version="1.0" encoding="utf-8"?>
<ds:datastoreItem xmlns:ds="http://schemas.openxmlformats.org/officeDocument/2006/customXml" ds:itemID="{39049B82-8953-470E-B870-54419A028247}"/>
</file>

<file path=customXml/itemProps3.xml><?xml version="1.0" encoding="utf-8"?>
<ds:datastoreItem xmlns:ds="http://schemas.openxmlformats.org/officeDocument/2006/customXml" ds:itemID="{523105A1-48A9-49A2-BBEA-28281846EE31}"/>
</file>

<file path=docProps/app.xml><?xml version="1.0" encoding="utf-8"?>
<Properties xmlns="http://schemas.openxmlformats.org/officeDocument/2006/extended-properties" xmlns:vt="http://schemas.openxmlformats.org/officeDocument/2006/docPropsVTypes">
  <TotalTime>17052</TotalTime>
  <Words>3665</Words>
  <Application>Microsoft Office PowerPoint</Application>
  <PresentationFormat>On-screen Show (4:3)</PresentationFormat>
  <Paragraphs>430</Paragraphs>
  <Slides>47</Slides>
  <Notes>7</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47</vt:i4>
      </vt:variant>
    </vt:vector>
  </HeadingPairs>
  <TitlesOfParts>
    <vt:vector size="52" baseType="lpstr">
      <vt:lpstr>Office Theme</vt:lpstr>
      <vt:lpstr>1_Office Theme</vt:lpstr>
      <vt:lpstr>2_Office Theme</vt:lpstr>
      <vt:lpstr>3_Office Theme</vt:lpstr>
      <vt:lpstr>Graph</vt:lpstr>
      <vt:lpstr>DOE-EM Cooperative Agreement   FIU Performance Year 6 Research Review </vt:lpstr>
      <vt:lpstr>FIU Project 2    Environmental Remediation Science &amp; Technology  </vt:lpstr>
      <vt:lpstr>Project Staff and Students</vt:lpstr>
      <vt:lpstr>Project Clients and Collaborators</vt:lpstr>
      <vt:lpstr>Project Description</vt:lpstr>
      <vt:lpstr>TASK 1 Remediation Research and Technical Support for the Hanford Site</vt:lpstr>
      <vt:lpstr>Ammonia Gas Injection for Remediation of Uranium </vt:lpstr>
      <vt:lpstr>Ammonia Gas Injection Research Objective</vt:lpstr>
      <vt:lpstr>Ammonia Gas Injection Highlights: Speciation Modeling</vt:lpstr>
      <vt:lpstr>Ammonia Gas Injection  Highlights: Mineral-free Precipitate </vt:lpstr>
      <vt:lpstr>Ammonia Gas Injection Highlights: Kaolinite-U </vt:lpstr>
      <vt:lpstr>Ammonia Gas Injection Benefits</vt:lpstr>
      <vt:lpstr>Ammonia Gas Injection Tasks for FIU Performance Year 7</vt:lpstr>
      <vt:lpstr>Investigation of Microbial-Meta-Autunite Interactions</vt:lpstr>
      <vt:lpstr>Microbial-Meta-Autunite Interactions Objectives</vt:lpstr>
      <vt:lpstr>Microbial-Meta-Autunite Interactions Highlights</vt:lpstr>
      <vt:lpstr>The influence of microbial activity on the corresponding electrical geophysical response</vt:lpstr>
      <vt:lpstr>Geophysics Background</vt:lpstr>
      <vt:lpstr>Geophysical Columns Tasks for FIU Performance Year 7</vt:lpstr>
      <vt:lpstr>New Task Technetium Fate and Transport Under Reducing Conditions</vt:lpstr>
      <vt:lpstr>Contaminant Fate and Transport Under Reducing Conditions</vt:lpstr>
      <vt:lpstr>TASK 2 Remediation Research and Technical Support for Savannah River Site</vt:lpstr>
      <vt:lpstr>FIU’s Support for Groundwater Remediation at SRS F/H Area</vt:lpstr>
      <vt:lpstr>PowerPoint Presentation</vt:lpstr>
      <vt:lpstr>Sodium silicate treatment for the attenuation  of U(VI) at acidic groundwater plumes</vt:lpstr>
      <vt:lpstr>Investigation on the Properties of  Acid-Contaminated Sediment and its  Effect on Contaminant Mobility </vt:lpstr>
      <vt:lpstr>Monitoring of U(VI) Bioreduction after ARCADIS Demonstration at the SRS F-Area</vt:lpstr>
      <vt:lpstr>ARCADIS Demonstration at the SRS F-Area  Objectives</vt:lpstr>
      <vt:lpstr>Application of Humic Acid for Uranium Remediation at SRS</vt:lpstr>
      <vt:lpstr>Application of humic acid for U remediation at SRS Objectives</vt:lpstr>
      <vt:lpstr>Application of humic acid for U remediation at SRS Highlights</vt:lpstr>
      <vt:lpstr>Application of humic acid for U remediation at SRS Highlights</vt:lpstr>
      <vt:lpstr>Application of humic acid for U remediation at SRS Highlights</vt:lpstr>
      <vt:lpstr>Application of humic acid for U remediation at SRS Highlights &amp; Tasks for  FIU Performance Year 7  </vt:lpstr>
      <vt:lpstr>TASK 3 Surface Water Modeling of Tims Branch</vt:lpstr>
      <vt:lpstr>Surface Water Modeling of Tims Branch Background</vt:lpstr>
      <vt:lpstr>Surface Water Modeling of Tims Branch Objectives</vt:lpstr>
      <vt:lpstr>GIS for Hydrological Modeling Support Highlights</vt:lpstr>
      <vt:lpstr>Hydrology Modeling Highlights</vt:lpstr>
      <vt:lpstr>In-Situ Data Collection and Sampling Highlights</vt:lpstr>
      <vt:lpstr>Surface Water Modeling of Tims Branch Tasks for FIU Performance Year 7</vt:lpstr>
      <vt:lpstr>Task 5 LANL-ARC Collaboration</vt:lpstr>
      <vt:lpstr>Task 5 WIPP Release Scenario</vt:lpstr>
      <vt:lpstr>Task 5 Materials and Methods</vt:lpstr>
      <vt:lpstr>Task 5 Highlights</vt:lpstr>
      <vt:lpstr>Task 5 Preliminary Conclusions </vt:lpstr>
      <vt:lpstr>Questions</vt:lpstr>
    </vt:vector>
  </TitlesOfParts>
  <Company>Angell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End DOE FIU Year 6 Research Review - Project 2</dc:title>
  <dc:creator>Angelique Lawrence</dc:creator>
  <cp:lastModifiedBy>lawrence</cp:lastModifiedBy>
  <cp:revision>939</cp:revision>
  <cp:lastPrinted>2015-10-21T13:38:10Z</cp:lastPrinted>
  <dcterms:created xsi:type="dcterms:W3CDTF">2011-08-30T15:36:16Z</dcterms:created>
  <dcterms:modified xsi:type="dcterms:W3CDTF">2016-09-20T17:49:11Z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0x010100EADB3B9271AEBD4AB6E9871E85EA0F04</vt:lpwstr>
  </property>
</Properties>
</file>