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drawings/drawing1.xml" ContentType="application/vnd.openxmlformats-officedocument.drawingml.chartshapes+xml"/>
  <Override PartName="/ppt/diagrams/data2.xml" ContentType="application/vnd.openxmlformats-officedocument.drawingml.diagramData+xml"/>
  <Override PartName="/ppt/diagrams/data1.xml" ContentType="application/vnd.openxmlformats-officedocument.drawingml.diagramData+xml"/>
  <Override PartName="/ppt/presentation.xml" ContentType="application/vnd.openxmlformats-officedocument.presentationml.presentation.main+xml"/>
  <Override PartName="/ppt/slides/slide3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slides/slide32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0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25.xml" ContentType="application/vnd.openxmlformats-officedocument.presentationml.slide+xml"/>
  <Override PartName="/ppt/slides/slide28.xml" ContentType="application/vnd.openxmlformats-officedocument.presentationml.slide+xml"/>
  <Override PartName="/ppt/slides/slide21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8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1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5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charts/chart2.xml" ContentType="application/vnd.openxmlformats-officedocument.drawingml.chart+xml"/>
  <Override PartName="/ppt/charts/chart1.xml" ContentType="application/vnd.openxmlformats-officedocument.drawingml.chart+xml"/>
  <Override PartName="/ppt/theme/theme1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drawing2.xml" ContentType="application/vnd.ms-office.drawingml.diagramDrawing+xml"/>
  <Override PartName="/ppt/diagrams/colors2.xml" ContentType="application/vnd.openxmlformats-officedocument.drawingml.diagramColors+xml"/>
  <Override PartName="/ppt/diagrams/colors1.xml" ContentType="application/vnd.openxmlformats-officedocument.drawingml.diagramColors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1478" r:id="rId2"/>
    <p:sldId id="1169" r:id="rId3"/>
    <p:sldId id="1120" r:id="rId4"/>
    <p:sldId id="1482" r:id="rId5"/>
    <p:sldId id="1479" r:id="rId6"/>
    <p:sldId id="1486" r:id="rId7"/>
    <p:sldId id="1490" r:id="rId8"/>
    <p:sldId id="1491" r:id="rId9"/>
    <p:sldId id="1492" r:id="rId10"/>
    <p:sldId id="1493" r:id="rId11"/>
    <p:sldId id="1494" r:id="rId12"/>
    <p:sldId id="1495" r:id="rId13"/>
    <p:sldId id="1496" r:id="rId14"/>
    <p:sldId id="1529" r:id="rId15"/>
    <p:sldId id="1530" r:id="rId16"/>
    <p:sldId id="1497" r:id="rId17"/>
    <p:sldId id="1502" r:id="rId18"/>
    <p:sldId id="1488" r:id="rId19"/>
    <p:sldId id="1484" r:id="rId20"/>
    <p:sldId id="1527" r:id="rId21"/>
    <p:sldId id="1523" r:id="rId22"/>
    <p:sldId id="1526" r:id="rId23"/>
    <p:sldId id="1458" r:id="rId24"/>
    <p:sldId id="1528" r:id="rId25"/>
    <p:sldId id="1459" r:id="rId26"/>
    <p:sldId id="1317" r:id="rId27"/>
    <p:sldId id="1314" r:id="rId28"/>
    <p:sldId id="1525" r:id="rId29"/>
    <p:sldId id="1324" r:id="rId30"/>
    <p:sldId id="1485" r:id="rId31"/>
    <p:sldId id="1310" r:id="rId32"/>
    <p:sldId id="1313" r:id="rId33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0">
          <p15:clr>
            <a:srgbClr val="A4A3A4"/>
          </p15:clr>
        </p15:guide>
        <p15:guide id="2" pos="2188">
          <p15:clr>
            <a:srgbClr val="A4A3A4"/>
          </p15:clr>
        </p15:guide>
        <p15:guide id="3" orient="horz" pos="2928">
          <p15:clr>
            <a:srgbClr val="A4A3A4"/>
          </p15:clr>
        </p15:guide>
        <p15:guide id="4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2D62"/>
    <a:srgbClr val="FFCC00"/>
    <a:srgbClr val="303031"/>
    <a:srgbClr val="FFFFCC"/>
    <a:srgbClr val="CC9900"/>
    <a:srgbClr val="FFFF99"/>
    <a:srgbClr val="1025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743" autoAdjust="0"/>
    <p:restoredTop sz="99387" autoAdjust="0"/>
  </p:normalViewPr>
  <p:slideViewPr>
    <p:cSldViewPr>
      <p:cViewPr varScale="1">
        <p:scale>
          <a:sx n="112" d="100"/>
          <a:sy n="112" d="100"/>
        </p:scale>
        <p:origin x="1158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3288"/>
    </p:cViewPr>
  </p:sorterViewPr>
  <p:notesViewPr>
    <p:cSldViewPr>
      <p:cViewPr>
        <p:scale>
          <a:sx n="100" d="100"/>
          <a:sy n="100" d="100"/>
        </p:scale>
        <p:origin x="-2748" y="876"/>
      </p:cViewPr>
      <p:guideLst>
        <p:guide orient="horz" pos="2900"/>
        <p:guide pos="2188"/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customXml" Target="../customXml/item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ogome006\AppData\Local\Microsoft\Windows\Temporary%20Internet%20Files\Content.IE5\C3O2XLNZ\Baselining%20Fixative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E:\FIU%20-%20work%20computer\FIU\FIU%20Documents\D&amp;D%20KM-IT%20Task%20for%20FY2014\compare%20stats%20-%20march%202012%20to%20may%202015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8.8375247264588078E-2"/>
          <c:y val="4.4854250840751314E-2"/>
          <c:w val="0.85522405792300349"/>
          <c:h val="0.84956576239650006"/>
        </c:manualLayout>
      </c:layout>
      <c:areaChart>
        <c:grouping val="standard"/>
        <c:varyColors val="0"/>
        <c:ser>
          <c:idx val="0"/>
          <c:order val="0"/>
          <c:tx>
            <c:v>Fixative A</c:v>
          </c:tx>
          <c:errBars>
            <c:errDir val="y"/>
            <c:errBarType val="both"/>
            <c:errValType val="cust"/>
            <c:noEndCap val="0"/>
            <c:plus>
              <c:numRef>
                <c:f>'[Baselining Fixatives.xlsx]Sheet1'!$L$2:$L$8</c:f>
                <c:numCache>
                  <c:formatCode>General</c:formatCode>
                  <c:ptCount val="7"/>
                  <c:pt idx="0">
                    <c:v>0.32969848440330213</c:v>
                  </c:pt>
                  <c:pt idx="1">
                    <c:v>0.21863594168211103</c:v>
                  </c:pt>
                  <c:pt idx="2">
                    <c:v>0.35902106155099039</c:v>
                  </c:pt>
                  <c:pt idx="3">
                    <c:v>0.39874408244486514</c:v>
                  </c:pt>
                  <c:pt idx="4">
                    <c:v>1.0500929064812528</c:v>
                  </c:pt>
                  <c:pt idx="5">
                    <c:v>3.2615124624636067</c:v>
                  </c:pt>
                  <c:pt idx="6">
                    <c:v>1.0121684686054566</c:v>
                  </c:pt>
                </c:numCache>
              </c:numRef>
            </c:plus>
            <c:minus>
              <c:numRef>
                <c:f>'[Baselining Fixatives.xlsx]Sheet1'!$L$2:$L$8</c:f>
                <c:numCache>
                  <c:formatCode>General</c:formatCode>
                  <c:ptCount val="7"/>
                  <c:pt idx="0">
                    <c:v>0.32969848440330213</c:v>
                  </c:pt>
                  <c:pt idx="1">
                    <c:v>0.21863594168211103</c:v>
                  </c:pt>
                  <c:pt idx="2">
                    <c:v>0.35902106155099039</c:v>
                  </c:pt>
                  <c:pt idx="3">
                    <c:v>0.39874408244486514</c:v>
                  </c:pt>
                  <c:pt idx="4">
                    <c:v>1.0500929064812528</c:v>
                  </c:pt>
                  <c:pt idx="5">
                    <c:v>3.2615124624636067</c:v>
                  </c:pt>
                  <c:pt idx="6">
                    <c:v>1.0121684686054566</c:v>
                  </c:pt>
                </c:numCache>
              </c:numRef>
            </c:minus>
          </c:errBars>
          <c:cat>
            <c:numRef>
              <c:f>'C:\C\Users\janesler\Downloads\[Testing Matrix-2.xlsx]Sheet1'!$H$2:$H$8</c:f>
              <c:numCache>
                <c:formatCode>General</c:formatCode>
                <c:ptCount val="7"/>
                <c:pt idx="0">
                  <c:v>200</c:v>
                </c:pt>
                <c:pt idx="1">
                  <c:v>300</c:v>
                </c:pt>
                <c:pt idx="2">
                  <c:v>400</c:v>
                </c:pt>
                <c:pt idx="3">
                  <c:v>500</c:v>
                </c:pt>
                <c:pt idx="4">
                  <c:v>600</c:v>
                </c:pt>
                <c:pt idx="5">
                  <c:v>700</c:v>
                </c:pt>
                <c:pt idx="6">
                  <c:v>800</c:v>
                </c:pt>
              </c:numCache>
            </c:numRef>
          </c:cat>
          <c:val>
            <c:numRef>
              <c:f>'C:\C\Users\janesler\Downloads\[Testing Matrix-2.xlsx]Sheet1'!$F$2:$F$8</c:f>
              <c:numCache>
                <c:formatCode>General</c:formatCode>
                <c:ptCount val="7"/>
                <c:pt idx="0">
                  <c:v>3.5190615835777614</c:v>
                </c:pt>
                <c:pt idx="1">
                  <c:v>1.0263929618775416</c:v>
                </c:pt>
                <c:pt idx="2">
                  <c:v>4.0175953079178051</c:v>
                </c:pt>
                <c:pt idx="3">
                  <c:v>4.6627565982367836</c:v>
                </c:pt>
                <c:pt idx="4">
                  <c:v>14.046920821113593</c:v>
                </c:pt>
                <c:pt idx="5">
                  <c:v>44.398826979478031</c:v>
                </c:pt>
                <c:pt idx="6">
                  <c:v>13.519061583576095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7CE-4EDB-9485-C1D393F213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79379312"/>
        <c:axId val="374434624"/>
      </c:areaChart>
      <c:catAx>
        <c:axId val="37937931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Temperature °F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374434624"/>
        <c:crosses val="autoZero"/>
        <c:auto val="1"/>
        <c:lblAlgn val="ctr"/>
        <c:lblOffset val="100"/>
        <c:noMultiLvlLbl val="0"/>
      </c:catAx>
      <c:valAx>
        <c:axId val="374434624"/>
        <c:scaling>
          <c:orientation val="minMax"/>
          <c:max val="7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Mass Loss %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379379312"/>
        <c:crosses val="autoZero"/>
        <c:crossBetween val="midCat"/>
      </c:valAx>
    </c:plotArea>
    <c:plotVisOnly val="1"/>
    <c:dispBlanksAs val="zero"/>
    <c:showDLblsOverMax val="0"/>
  </c:chart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Original!$B$20</c:f>
              <c:strCache>
                <c:ptCount val="1"/>
                <c:pt idx="0">
                  <c:v>March 2012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dLbl>
              <c:idx val="0"/>
              <c:layout>
                <c:manualLayout>
                  <c:x val="0"/>
                  <c:y val="7.407407407407407E-2"/>
                </c:manualLayout>
              </c:layout>
              <c:spPr/>
              <c:txPr>
                <a:bodyPr/>
                <a:lstStyle/>
                <a:p>
                  <a:pPr>
                    <a:defRPr sz="900" b="1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4.1494437452267747E-6"/>
                  <c:y val="6.4814450277048699E-2"/>
                </c:manualLayout>
              </c:layout>
              <c:spPr/>
              <c:txPr>
                <a:bodyPr/>
                <a:lstStyle/>
                <a:p>
                  <a:pPr>
                    <a:defRPr sz="900" b="1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8.2988874904535493E-6"/>
                  <c:y val="8.3333333333333329E-2"/>
                </c:manualLayout>
              </c:layout>
              <c:spPr/>
              <c:txPr>
                <a:bodyPr/>
                <a:lstStyle/>
                <a:p>
                  <a:pPr>
                    <a:defRPr sz="900" b="1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2.7777777777777779E-3"/>
                  <c:y val="5.0925925925925923E-2"/>
                </c:manualLayout>
              </c:layout>
              <c:spPr/>
              <c:txPr>
                <a:bodyPr/>
                <a:lstStyle/>
                <a:p>
                  <a:pPr>
                    <a:defRPr sz="900" b="1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tx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Original!$A$21:$A$24</c:f>
              <c:strCache>
                <c:ptCount val="4"/>
                <c:pt idx="0">
                  <c:v>Vendors</c:v>
                </c:pt>
                <c:pt idx="1">
                  <c:v>Technologies</c:v>
                </c:pt>
                <c:pt idx="2">
                  <c:v>Users</c:v>
                </c:pt>
                <c:pt idx="3">
                  <c:v>SMS</c:v>
                </c:pt>
              </c:strCache>
            </c:strRef>
          </c:cat>
          <c:val>
            <c:numRef>
              <c:f>Original!$B$21:$B$24</c:f>
              <c:numCache>
                <c:formatCode>General</c:formatCode>
                <c:ptCount val="4"/>
                <c:pt idx="0">
                  <c:v>457</c:v>
                </c:pt>
                <c:pt idx="1">
                  <c:v>423</c:v>
                </c:pt>
                <c:pt idx="2">
                  <c:v>255</c:v>
                </c:pt>
                <c:pt idx="3">
                  <c:v>33</c:v>
                </c:pt>
              </c:numCache>
            </c:numRef>
          </c:val>
        </c:ser>
        <c:ser>
          <c:idx val="1"/>
          <c:order val="1"/>
          <c:tx>
            <c:strRef>
              <c:f>Original!$C$20</c:f>
              <c:strCache>
                <c:ptCount val="1"/>
                <c:pt idx="0">
                  <c:v>May 2015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dLbl>
              <c:idx val="0"/>
              <c:layout>
                <c:manualLayout>
                  <c:x val="2.7818744435104555E-3"/>
                  <c:y val="6.9444444444444448E-2"/>
                </c:manualLayout>
              </c:layout>
              <c:tx>
                <c:rich>
                  <a:bodyPr/>
                  <a:lstStyle/>
                  <a:p>
                    <a:pPr>
                      <a:defRPr sz="900" b="1">
                        <a:solidFill>
                          <a:schemeClr val="tx1"/>
                        </a:solidFill>
                      </a:defRPr>
                    </a:pPr>
                    <a:r>
                      <a:rPr lang="en-US" dirty="0" smtClean="0"/>
                      <a:t>948</a:t>
                    </a:r>
                    <a:endParaRPr lang="en-US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777724999765229E-3"/>
                  <c:y val="6.9444444444444448E-2"/>
                </c:manualLayout>
              </c:layout>
              <c:tx>
                <c:rich>
                  <a:bodyPr/>
                  <a:lstStyle/>
                  <a:p>
                    <a:pPr>
                      <a:defRPr sz="900" b="1">
                        <a:solidFill>
                          <a:schemeClr val="tx1"/>
                        </a:solidFill>
                      </a:defRPr>
                    </a:pPr>
                    <a:r>
                      <a:rPr lang="en-US" dirty="0" smtClean="0"/>
                      <a:t>1297</a:t>
                    </a:r>
                    <a:endParaRPr lang="en-US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5.559817835051749E-3"/>
                  <c:y val="6.9444444444444448E-2"/>
                </c:manualLayout>
              </c:layout>
              <c:tx>
                <c:rich>
                  <a:bodyPr/>
                  <a:lstStyle/>
                  <a:p>
                    <a:pPr>
                      <a:defRPr sz="900" b="1">
                        <a:solidFill>
                          <a:schemeClr val="tx1"/>
                        </a:solidFill>
                      </a:defRPr>
                    </a:pPr>
                    <a:r>
                      <a:rPr lang="en-US" dirty="0" smtClean="0"/>
                      <a:t>919</a:t>
                    </a:r>
                    <a:endParaRPr lang="en-US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4.1494437452267747E-6"/>
                  <c:y val="6.4814814814814811E-2"/>
                </c:manualLayout>
              </c:layout>
              <c:tx>
                <c:rich>
                  <a:bodyPr/>
                  <a:lstStyle/>
                  <a:p>
                    <a:pPr>
                      <a:defRPr sz="900" b="1">
                        <a:solidFill>
                          <a:schemeClr val="tx1"/>
                        </a:solidFill>
                      </a:defRPr>
                    </a:pPr>
                    <a:r>
                      <a:rPr lang="en-US" dirty="0" smtClean="0"/>
                      <a:t>101</a:t>
                    </a:r>
                    <a:endParaRPr lang="en-US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tx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Original!$A$21:$A$24</c:f>
              <c:strCache>
                <c:ptCount val="4"/>
                <c:pt idx="0">
                  <c:v>Vendors</c:v>
                </c:pt>
                <c:pt idx="1">
                  <c:v>Technologies</c:v>
                </c:pt>
                <c:pt idx="2">
                  <c:v>Users</c:v>
                </c:pt>
                <c:pt idx="3">
                  <c:v>SMS</c:v>
                </c:pt>
              </c:strCache>
            </c:strRef>
          </c:cat>
          <c:val>
            <c:numRef>
              <c:f>Original!$C$21:$C$24</c:f>
              <c:numCache>
                <c:formatCode>General</c:formatCode>
                <c:ptCount val="4"/>
                <c:pt idx="0">
                  <c:v>926</c:v>
                </c:pt>
                <c:pt idx="1">
                  <c:v>1260</c:v>
                </c:pt>
                <c:pt idx="2">
                  <c:v>903</c:v>
                </c:pt>
                <c:pt idx="3">
                  <c:v>104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82534160"/>
        <c:axId val="382534552"/>
        <c:axId val="334542000"/>
      </c:bar3DChart>
      <c:catAx>
        <c:axId val="3825341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n-US"/>
          </a:p>
        </c:txPr>
        <c:crossAx val="382534552"/>
        <c:crosses val="autoZero"/>
        <c:auto val="1"/>
        <c:lblAlgn val="ctr"/>
        <c:lblOffset val="100"/>
        <c:noMultiLvlLbl val="0"/>
      </c:catAx>
      <c:valAx>
        <c:axId val="38253455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n-US"/>
          </a:p>
        </c:txPr>
        <c:crossAx val="382534160"/>
        <c:crosses val="autoZero"/>
        <c:crossBetween val="between"/>
      </c:valAx>
      <c:serAx>
        <c:axId val="33454200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n-US"/>
          </a:p>
        </c:txPr>
        <c:crossAx val="382534552"/>
        <c:crosses val="autoZero"/>
      </c:serAx>
    </c:plotArea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CF09D9F-16F7-404F-816D-06A460194220}" type="doc">
      <dgm:prSet loTypeId="urn:microsoft.com/office/officeart/2005/8/layout/radial5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311A67D6-80E7-426A-A3AD-D599838BDC0B}">
      <dgm:prSet phldrT="[Text]" custT="1"/>
      <dgm:spPr/>
      <dgm:t>
        <a:bodyPr/>
        <a:lstStyle/>
        <a:p>
          <a:r>
            <a:rPr lang="en-US" sz="1200" dirty="0" smtClean="0"/>
            <a:t>Knowledge Management Information Tool</a:t>
          </a:r>
          <a:endParaRPr lang="en-US" sz="1200" dirty="0"/>
        </a:p>
      </dgm:t>
    </dgm:pt>
    <dgm:pt modelId="{65017E18-7076-4A08-B74B-75A200E005E3}" type="parTrans" cxnId="{E08F7F7B-0168-44CC-A7C2-CEB11CCC4693}">
      <dgm:prSet/>
      <dgm:spPr/>
      <dgm:t>
        <a:bodyPr/>
        <a:lstStyle/>
        <a:p>
          <a:endParaRPr lang="en-US" sz="1200"/>
        </a:p>
      </dgm:t>
    </dgm:pt>
    <dgm:pt modelId="{14CF6CC8-5161-4E60-8C6D-0EC76290E290}" type="sibTrans" cxnId="{E08F7F7B-0168-44CC-A7C2-CEB11CCC4693}">
      <dgm:prSet/>
      <dgm:spPr/>
      <dgm:t>
        <a:bodyPr/>
        <a:lstStyle/>
        <a:p>
          <a:endParaRPr lang="en-US" sz="1200"/>
        </a:p>
      </dgm:t>
    </dgm:pt>
    <dgm:pt modelId="{090E66B0-91EA-4928-A4C6-3BB6E19C2103}">
      <dgm:prSet phldrT="[Text]" custT="1"/>
      <dgm:spPr/>
      <dgm:t>
        <a:bodyPr/>
        <a:lstStyle/>
        <a:p>
          <a:r>
            <a:rPr lang="en-US" sz="1200" dirty="0" smtClean="0"/>
            <a:t>Hotline</a:t>
          </a:r>
          <a:endParaRPr lang="en-US" sz="1200" dirty="0"/>
        </a:p>
      </dgm:t>
    </dgm:pt>
    <dgm:pt modelId="{B356FF6F-4EEB-4844-B3CF-989E3E6DAA80}" type="parTrans" cxnId="{BD8B39A7-3970-4CF0-BC6D-D5F4959E0864}">
      <dgm:prSet custT="1"/>
      <dgm:spPr/>
      <dgm:t>
        <a:bodyPr/>
        <a:lstStyle/>
        <a:p>
          <a:endParaRPr lang="en-US" sz="1200"/>
        </a:p>
      </dgm:t>
    </dgm:pt>
    <dgm:pt modelId="{43059CD1-51F4-44A1-9E7A-9588018ACDD6}" type="sibTrans" cxnId="{BD8B39A7-3970-4CF0-BC6D-D5F4959E0864}">
      <dgm:prSet/>
      <dgm:spPr/>
      <dgm:t>
        <a:bodyPr/>
        <a:lstStyle/>
        <a:p>
          <a:endParaRPr lang="en-US" sz="1200"/>
        </a:p>
      </dgm:t>
    </dgm:pt>
    <dgm:pt modelId="{7D80262A-FD08-4D65-AC0A-E00067DEBEF2}">
      <dgm:prSet phldrT="[Text]" custT="1"/>
      <dgm:spPr/>
      <dgm:t>
        <a:bodyPr/>
        <a:lstStyle/>
        <a:p>
          <a:r>
            <a:rPr lang="en-US" sz="1200" dirty="0" smtClean="0"/>
            <a:t>Web Crawler</a:t>
          </a:r>
          <a:endParaRPr lang="en-US" sz="1200" dirty="0"/>
        </a:p>
      </dgm:t>
    </dgm:pt>
    <dgm:pt modelId="{2E4BEB80-9564-4AEF-B07F-F9939A67FFA1}" type="parTrans" cxnId="{43882DC2-E547-4BB1-94BD-9594DEBBF67B}">
      <dgm:prSet custT="1"/>
      <dgm:spPr/>
      <dgm:t>
        <a:bodyPr/>
        <a:lstStyle/>
        <a:p>
          <a:endParaRPr lang="en-US" sz="1200"/>
        </a:p>
      </dgm:t>
    </dgm:pt>
    <dgm:pt modelId="{1ACE2206-95BC-41F2-BE70-299B8FA2ADD4}" type="sibTrans" cxnId="{43882DC2-E547-4BB1-94BD-9594DEBBF67B}">
      <dgm:prSet/>
      <dgm:spPr/>
      <dgm:t>
        <a:bodyPr/>
        <a:lstStyle/>
        <a:p>
          <a:endParaRPr lang="en-US" sz="1200"/>
        </a:p>
      </dgm:t>
    </dgm:pt>
    <dgm:pt modelId="{F05FC563-073B-4EB4-AD03-A75CE2306951}">
      <dgm:prSet phldrT="[Text]" custT="1"/>
      <dgm:spPr/>
      <dgm:t>
        <a:bodyPr/>
        <a:lstStyle/>
        <a:p>
          <a:r>
            <a:rPr lang="en-US" sz="1200" dirty="0" smtClean="0"/>
            <a:t>Mobile System</a:t>
          </a:r>
          <a:endParaRPr lang="en-US" sz="1200" dirty="0"/>
        </a:p>
      </dgm:t>
    </dgm:pt>
    <dgm:pt modelId="{F649087D-FFAA-4FF3-8360-38349EE7665A}" type="parTrans" cxnId="{F651CDA1-5C83-407B-A514-03E13AE8CDFD}">
      <dgm:prSet custT="1"/>
      <dgm:spPr/>
      <dgm:t>
        <a:bodyPr/>
        <a:lstStyle/>
        <a:p>
          <a:endParaRPr lang="en-US" sz="1200"/>
        </a:p>
      </dgm:t>
    </dgm:pt>
    <dgm:pt modelId="{C0209784-86ED-462E-BCF3-02ABB1993237}" type="sibTrans" cxnId="{F651CDA1-5C83-407B-A514-03E13AE8CDFD}">
      <dgm:prSet/>
      <dgm:spPr/>
      <dgm:t>
        <a:bodyPr/>
        <a:lstStyle/>
        <a:p>
          <a:endParaRPr lang="en-US" sz="1200"/>
        </a:p>
      </dgm:t>
    </dgm:pt>
    <dgm:pt modelId="{5A4C0D21-B4B1-46F7-8FCA-C3234F053818}">
      <dgm:prSet phldrT="[Text]" custT="1"/>
      <dgm:spPr/>
      <dgm:t>
        <a:bodyPr/>
        <a:lstStyle/>
        <a:p>
          <a:r>
            <a:rPr lang="en-US" sz="1200" dirty="0" smtClean="0"/>
            <a:t>Training</a:t>
          </a:r>
          <a:endParaRPr lang="en-US" sz="1200" dirty="0"/>
        </a:p>
      </dgm:t>
    </dgm:pt>
    <dgm:pt modelId="{66113019-C20D-4B12-9780-49117091A035}" type="parTrans" cxnId="{2F077C7F-BE3A-441D-8A0D-18C5F85E99D6}">
      <dgm:prSet custT="1"/>
      <dgm:spPr/>
      <dgm:t>
        <a:bodyPr/>
        <a:lstStyle/>
        <a:p>
          <a:endParaRPr lang="en-US" sz="1200"/>
        </a:p>
      </dgm:t>
    </dgm:pt>
    <dgm:pt modelId="{51D3BD0F-5789-4682-B8C3-2AE5DC530994}" type="sibTrans" cxnId="{2F077C7F-BE3A-441D-8A0D-18C5F85E99D6}">
      <dgm:prSet/>
      <dgm:spPr/>
      <dgm:t>
        <a:bodyPr/>
        <a:lstStyle/>
        <a:p>
          <a:endParaRPr lang="en-US" sz="1200"/>
        </a:p>
      </dgm:t>
    </dgm:pt>
    <dgm:pt modelId="{E49BDED9-1123-49EF-89B5-5E0973BD804C}">
      <dgm:prSet phldrT="[Text]" custT="1"/>
      <dgm:spPr/>
      <dgm:t>
        <a:bodyPr/>
        <a:lstStyle/>
        <a:p>
          <a:r>
            <a:rPr lang="en-US" sz="1050" dirty="0" smtClean="0"/>
            <a:t>Technology</a:t>
          </a:r>
          <a:endParaRPr lang="en-US" sz="1050" dirty="0"/>
        </a:p>
      </dgm:t>
    </dgm:pt>
    <dgm:pt modelId="{E2E91409-6718-4824-BC15-F7D17AC31B05}" type="parTrans" cxnId="{95D5A72E-DDD4-490F-84F9-4F49CB5E1A76}">
      <dgm:prSet custT="1"/>
      <dgm:spPr/>
      <dgm:t>
        <a:bodyPr/>
        <a:lstStyle/>
        <a:p>
          <a:endParaRPr lang="en-US" sz="1200"/>
        </a:p>
      </dgm:t>
    </dgm:pt>
    <dgm:pt modelId="{DFDC8EF7-2819-4A37-B96E-0F0A292ADCA6}" type="sibTrans" cxnId="{95D5A72E-DDD4-490F-84F9-4F49CB5E1A76}">
      <dgm:prSet/>
      <dgm:spPr/>
      <dgm:t>
        <a:bodyPr/>
        <a:lstStyle/>
        <a:p>
          <a:endParaRPr lang="en-US" sz="1200"/>
        </a:p>
      </dgm:t>
    </dgm:pt>
    <dgm:pt modelId="{BB2B7096-3F00-49C5-A752-DD69F0A04E0A}">
      <dgm:prSet phldrT="[Text]" custT="1"/>
      <dgm:spPr/>
      <dgm:t>
        <a:bodyPr/>
        <a:lstStyle/>
        <a:p>
          <a:r>
            <a:rPr lang="en-US" sz="1100" dirty="0" smtClean="0"/>
            <a:t>Document</a:t>
          </a:r>
        </a:p>
        <a:p>
          <a:r>
            <a:rPr lang="en-US" sz="1100" dirty="0" smtClean="0"/>
            <a:t>Library</a:t>
          </a:r>
          <a:endParaRPr lang="en-US" sz="1100" dirty="0"/>
        </a:p>
      </dgm:t>
    </dgm:pt>
    <dgm:pt modelId="{CDD99FD8-3DB2-4076-907D-5A59A4C77600}" type="parTrans" cxnId="{36FF8F27-F620-4857-9E76-9BB080D757E1}">
      <dgm:prSet custT="1"/>
      <dgm:spPr/>
      <dgm:t>
        <a:bodyPr/>
        <a:lstStyle/>
        <a:p>
          <a:endParaRPr lang="en-US" sz="1200"/>
        </a:p>
      </dgm:t>
    </dgm:pt>
    <dgm:pt modelId="{E335A7C0-3C9C-4464-8120-637E60FD1A12}" type="sibTrans" cxnId="{36FF8F27-F620-4857-9E76-9BB080D757E1}">
      <dgm:prSet/>
      <dgm:spPr/>
      <dgm:t>
        <a:bodyPr/>
        <a:lstStyle/>
        <a:p>
          <a:endParaRPr lang="en-US" sz="1200"/>
        </a:p>
      </dgm:t>
    </dgm:pt>
    <dgm:pt modelId="{6695FAD1-3C4B-4D59-9713-FF20D95BD7B4}">
      <dgm:prSet phldrT="[Text]" custT="1"/>
      <dgm:spPr/>
      <dgm:t>
        <a:bodyPr/>
        <a:lstStyle/>
        <a:p>
          <a:r>
            <a:rPr lang="en-US" sz="900" dirty="0" smtClean="0"/>
            <a:t>Collaboration Tools</a:t>
          </a:r>
          <a:endParaRPr lang="en-US" sz="900" dirty="0"/>
        </a:p>
      </dgm:t>
    </dgm:pt>
    <dgm:pt modelId="{D4D7371C-7AAB-4EB8-9CDB-03BCCB8DE495}" type="parTrans" cxnId="{AA156B77-427B-4601-BE19-CCBAFEEA6509}">
      <dgm:prSet custT="1"/>
      <dgm:spPr/>
      <dgm:t>
        <a:bodyPr/>
        <a:lstStyle/>
        <a:p>
          <a:endParaRPr lang="en-US" sz="1200"/>
        </a:p>
      </dgm:t>
    </dgm:pt>
    <dgm:pt modelId="{4398D7D8-7045-4674-818F-48F20F1FF2AA}" type="sibTrans" cxnId="{AA156B77-427B-4601-BE19-CCBAFEEA6509}">
      <dgm:prSet/>
      <dgm:spPr/>
      <dgm:t>
        <a:bodyPr/>
        <a:lstStyle/>
        <a:p>
          <a:endParaRPr lang="en-US" sz="1200"/>
        </a:p>
      </dgm:t>
    </dgm:pt>
    <dgm:pt modelId="{401DB708-93D1-422C-9BA5-583D3F672F6F}">
      <dgm:prSet phldrT="[Text]" custT="1"/>
      <dgm:spPr/>
      <dgm:t>
        <a:bodyPr/>
        <a:lstStyle/>
        <a:p>
          <a:r>
            <a:rPr lang="en-US" sz="1200" dirty="0" smtClean="0"/>
            <a:t>Picture Video Library</a:t>
          </a:r>
          <a:endParaRPr lang="en-US" sz="1200" dirty="0"/>
        </a:p>
      </dgm:t>
    </dgm:pt>
    <dgm:pt modelId="{6EAD1086-3920-4E77-A5B2-0135447D17A5}" type="parTrans" cxnId="{A5C394B2-FF50-45AE-B323-85495D716C9B}">
      <dgm:prSet custT="1"/>
      <dgm:spPr/>
      <dgm:t>
        <a:bodyPr/>
        <a:lstStyle/>
        <a:p>
          <a:endParaRPr lang="en-US" sz="1200"/>
        </a:p>
      </dgm:t>
    </dgm:pt>
    <dgm:pt modelId="{8BA6B49C-EB3B-440A-8F1E-F691CCE6BE6B}" type="sibTrans" cxnId="{A5C394B2-FF50-45AE-B323-85495D716C9B}">
      <dgm:prSet/>
      <dgm:spPr/>
      <dgm:t>
        <a:bodyPr/>
        <a:lstStyle/>
        <a:p>
          <a:endParaRPr lang="en-US" sz="1200"/>
        </a:p>
      </dgm:t>
    </dgm:pt>
    <dgm:pt modelId="{2D889C76-447B-48BC-8168-320B3AF7C350}">
      <dgm:prSet phldrT="[Text]" custT="1"/>
      <dgm:spPr/>
      <dgm:t>
        <a:bodyPr/>
        <a:lstStyle/>
        <a:p>
          <a:r>
            <a:rPr lang="en-US" sz="1200" dirty="0" smtClean="0"/>
            <a:t>Best Practices</a:t>
          </a:r>
          <a:endParaRPr lang="en-US" sz="1200" dirty="0"/>
        </a:p>
      </dgm:t>
    </dgm:pt>
    <dgm:pt modelId="{7B4236A0-897E-4319-BA01-C3FF7C606024}" type="parTrans" cxnId="{D5689FE6-1FC5-4030-9EB1-178CCFA83EDA}">
      <dgm:prSet custT="1"/>
      <dgm:spPr/>
      <dgm:t>
        <a:bodyPr/>
        <a:lstStyle/>
        <a:p>
          <a:endParaRPr lang="en-US" sz="1200"/>
        </a:p>
      </dgm:t>
    </dgm:pt>
    <dgm:pt modelId="{DE8D67A3-D3DA-4C94-B719-9A9A7563C68B}" type="sibTrans" cxnId="{D5689FE6-1FC5-4030-9EB1-178CCFA83EDA}">
      <dgm:prSet/>
      <dgm:spPr/>
      <dgm:t>
        <a:bodyPr/>
        <a:lstStyle/>
        <a:p>
          <a:endParaRPr lang="en-US" sz="1200"/>
        </a:p>
      </dgm:t>
    </dgm:pt>
    <dgm:pt modelId="{1E246E8C-6558-463D-BBF6-B54C0DB1EB7D}">
      <dgm:prSet phldrT="[Text]" custT="1"/>
      <dgm:spPr/>
      <dgm:t>
        <a:bodyPr/>
        <a:lstStyle/>
        <a:p>
          <a:r>
            <a:rPr lang="en-US" sz="1200" dirty="0" smtClean="0"/>
            <a:t>Lessons Learned</a:t>
          </a:r>
          <a:endParaRPr lang="en-US" sz="1200" dirty="0"/>
        </a:p>
      </dgm:t>
    </dgm:pt>
    <dgm:pt modelId="{E4CAF08F-4580-46DC-AC65-14255F0860BD}" type="parTrans" cxnId="{B5079940-882A-455F-88D5-47027194A49A}">
      <dgm:prSet custT="1"/>
      <dgm:spPr/>
      <dgm:t>
        <a:bodyPr/>
        <a:lstStyle/>
        <a:p>
          <a:endParaRPr lang="en-US" sz="1200"/>
        </a:p>
      </dgm:t>
    </dgm:pt>
    <dgm:pt modelId="{DD5070B3-6657-4535-90B5-EFD0709A70CC}" type="sibTrans" cxnId="{B5079940-882A-455F-88D5-47027194A49A}">
      <dgm:prSet/>
      <dgm:spPr/>
      <dgm:t>
        <a:bodyPr/>
        <a:lstStyle/>
        <a:p>
          <a:endParaRPr lang="en-US" sz="1200"/>
        </a:p>
      </dgm:t>
    </dgm:pt>
    <dgm:pt modelId="{952CE518-F95F-42B8-B1FC-27D180DD7F27}">
      <dgm:prSet phldrT="[Text]" custT="1"/>
      <dgm:spPr/>
      <dgm:t>
        <a:bodyPr/>
        <a:lstStyle/>
        <a:p>
          <a:r>
            <a:rPr lang="en-US" sz="1200" dirty="0" smtClean="0"/>
            <a:t>Specialist Directory</a:t>
          </a:r>
          <a:endParaRPr lang="en-US" sz="1200" dirty="0"/>
        </a:p>
      </dgm:t>
    </dgm:pt>
    <dgm:pt modelId="{6DD5C2B7-3F37-4B2E-9B3F-3018F12181D6}" type="parTrans" cxnId="{15C84A59-F88B-4F7E-9B08-7B368F18E636}">
      <dgm:prSet custT="1"/>
      <dgm:spPr/>
      <dgm:t>
        <a:bodyPr/>
        <a:lstStyle/>
        <a:p>
          <a:endParaRPr lang="en-US" sz="1200"/>
        </a:p>
      </dgm:t>
    </dgm:pt>
    <dgm:pt modelId="{7D5EC3FE-9C7B-444F-BD98-525B3B5B3555}" type="sibTrans" cxnId="{15C84A59-F88B-4F7E-9B08-7B368F18E636}">
      <dgm:prSet/>
      <dgm:spPr/>
      <dgm:t>
        <a:bodyPr/>
        <a:lstStyle/>
        <a:p>
          <a:endParaRPr lang="en-US" sz="1200"/>
        </a:p>
      </dgm:t>
    </dgm:pt>
    <dgm:pt modelId="{6E744FE6-1E34-4301-B36C-BAB95F3AD607}">
      <dgm:prSet phldrT="[Text]" custT="1"/>
      <dgm:spPr/>
      <dgm:t>
        <a:bodyPr/>
        <a:lstStyle/>
        <a:p>
          <a:r>
            <a:rPr lang="en-US" sz="1200" dirty="0" smtClean="0"/>
            <a:t>Vendors</a:t>
          </a:r>
          <a:endParaRPr lang="en-US" sz="1200" dirty="0"/>
        </a:p>
      </dgm:t>
    </dgm:pt>
    <dgm:pt modelId="{20348F1B-FBF8-4295-8C17-90BFA3482C38}" type="parTrans" cxnId="{C21FE75C-EE10-48AA-A84F-28EC053A73B3}">
      <dgm:prSet custT="1"/>
      <dgm:spPr/>
      <dgm:t>
        <a:bodyPr/>
        <a:lstStyle/>
        <a:p>
          <a:endParaRPr lang="en-US" sz="1200"/>
        </a:p>
      </dgm:t>
    </dgm:pt>
    <dgm:pt modelId="{3336363E-EB1B-4810-8E26-677D937E4A63}" type="sibTrans" cxnId="{C21FE75C-EE10-48AA-A84F-28EC053A73B3}">
      <dgm:prSet/>
      <dgm:spPr/>
      <dgm:t>
        <a:bodyPr/>
        <a:lstStyle/>
        <a:p>
          <a:endParaRPr lang="en-US" sz="1200"/>
        </a:p>
      </dgm:t>
    </dgm:pt>
    <dgm:pt modelId="{ABC856BB-4424-4881-B0AD-1F24F5F2BEBC}">
      <dgm:prSet phldrT="[Text]"/>
      <dgm:spPr/>
      <dgm:t>
        <a:bodyPr/>
        <a:lstStyle/>
        <a:p>
          <a:endParaRPr lang="en-US" sz="1200" dirty="0"/>
        </a:p>
      </dgm:t>
    </dgm:pt>
    <dgm:pt modelId="{62EB1E04-BA3B-4CFD-9CE6-B4F69E15465A}" type="parTrans" cxnId="{35EF1B8E-16A1-49F5-8B4E-2795D4FEA073}">
      <dgm:prSet/>
      <dgm:spPr/>
      <dgm:t>
        <a:bodyPr/>
        <a:lstStyle/>
        <a:p>
          <a:endParaRPr lang="en-US" sz="1200"/>
        </a:p>
      </dgm:t>
    </dgm:pt>
    <dgm:pt modelId="{9B1CDC43-8823-4714-AD25-5CBBC4E80A85}" type="sibTrans" cxnId="{35EF1B8E-16A1-49F5-8B4E-2795D4FEA073}">
      <dgm:prSet/>
      <dgm:spPr/>
      <dgm:t>
        <a:bodyPr/>
        <a:lstStyle/>
        <a:p>
          <a:endParaRPr lang="en-US" sz="1200"/>
        </a:p>
      </dgm:t>
    </dgm:pt>
    <dgm:pt modelId="{75EAE367-08D8-4494-97E9-866384498609}" type="pres">
      <dgm:prSet presAssocID="{DCF09D9F-16F7-404F-816D-06A460194220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2B4BF66-9F42-41A7-BED7-B32CD955CEE2}" type="pres">
      <dgm:prSet presAssocID="{311A67D6-80E7-426A-A3AD-D599838BDC0B}" presName="centerShape" presStyleLbl="node0" presStyleIdx="0" presStyleCnt="1"/>
      <dgm:spPr/>
      <dgm:t>
        <a:bodyPr/>
        <a:lstStyle/>
        <a:p>
          <a:endParaRPr lang="en-US"/>
        </a:p>
      </dgm:t>
    </dgm:pt>
    <dgm:pt modelId="{E0F3DA8A-9EB0-44AD-9C9E-68476ABB47E0}" type="pres">
      <dgm:prSet presAssocID="{B356FF6F-4EEB-4844-B3CF-989E3E6DAA80}" presName="parTrans" presStyleLbl="sibTrans2D1" presStyleIdx="0" presStyleCnt="12"/>
      <dgm:spPr/>
      <dgm:t>
        <a:bodyPr/>
        <a:lstStyle/>
        <a:p>
          <a:endParaRPr lang="en-US"/>
        </a:p>
      </dgm:t>
    </dgm:pt>
    <dgm:pt modelId="{B87366C1-8F99-4DF2-958E-4C1F2C00E556}" type="pres">
      <dgm:prSet presAssocID="{B356FF6F-4EEB-4844-B3CF-989E3E6DAA80}" presName="connectorText" presStyleLbl="sibTrans2D1" presStyleIdx="0" presStyleCnt="12"/>
      <dgm:spPr/>
      <dgm:t>
        <a:bodyPr/>
        <a:lstStyle/>
        <a:p>
          <a:endParaRPr lang="en-US"/>
        </a:p>
      </dgm:t>
    </dgm:pt>
    <dgm:pt modelId="{AEC21FFD-68F8-4F6B-998C-4D1F43690427}" type="pres">
      <dgm:prSet presAssocID="{090E66B0-91EA-4928-A4C6-3BB6E19C2103}" presName="node" presStyleLbl="node1" presStyleIdx="0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9949BB-F6D8-4190-9A65-3697E4EB9D10}" type="pres">
      <dgm:prSet presAssocID="{E2E91409-6718-4824-BC15-F7D17AC31B05}" presName="parTrans" presStyleLbl="sibTrans2D1" presStyleIdx="1" presStyleCnt="12"/>
      <dgm:spPr/>
      <dgm:t>
        <a:bodyPr/>
        <a:lstStyle/>
        <a:p>
          <a:endParaRPr lang="en-US"/>
        </a:p>
      </dgm:t>
    </dgm:pt>
    <dgm:pt modelId="{7DF4BA9A-48A7-4D94-83D0-934971C68B7A}" type="pres">
      <dgm:prSet presAssocID="{E2E91409-6718-4824-BC15-F7D17AC31B05}" presName="connectorText" presStyleLbl="sibTrans2D1" presStyleIdx="1" presStyleCnt="12"/>
      <dgm:spPr/>
      <dgm:t>
        <a:bodyPr/>
        <a:lstStyle/>
        <a:p>
          <a:endParaRPr lang="en-US"/>
        </a:p>
      </dgm:t>
    </dgm:pt>
    <dgm:pt modelId="{68FD0A33-272F-4F2F-A7B9-D95147C09162}" type="pres">
      <dgm:prSet presAssocID="{E49BDED9-1123-49EF-89B5-5E0973BD804C}" presName="node" presStyleLbl="node1" presStyleIdx="1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59A3F4-29D6-4BFD-87F6-41460500F90B}" type="pres">
      <dgm:prSet presAssocID="{2E4BEB80-9564-4AEF-B07F-F9939A67FFA1}" presName="parTrans" presStyleLbl="sibTrans2D1" presStyleIdx="2" presStyleCnt="12"/>
      <dgm:spPr/>
      <dgm:t>
        <a:bodyPr/>
        <a:lstStyle/>
        <a:p>
          <a:endParaRPr lang="en-US"/>
        </a:p>
      </dgm:t>
    </dgm:pt>
    <dgm:pt modelId="{CAB143CF-BDD7-41BE-A0E7-7E0B3FD359C5}" type="pres">
      <dgm:prSet presAssocID="{2E4BEB80-9564-4AEF-B07F-F9939A67FFA1}" presName="connectorText" presStyleLbl="sibTrans2D1" presStyleIdx="2" presStyleCnt="12"/>
      <dgm:spPr/>
      <dgm:t>
        <a:bodyPr/>
        <a:lstStyle/>
        <a:p>
          <a:endParaRPr lang="en-US"/>
        </a:p>
      </dgm:t>
    </dgm:pt>
    <dgm:pt modelId="{B766FDC1-25E6-426A-AD3A-CCC8E5DB531F}" type="pres">
      <dgm:prSet presAssocID="{7D80262A-FD08-4D65-AC0A-E00067DEBEF2}" presName="node" presStyleLbl="node1" presStyleIdx="2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5C1BBD-B19B-4E29-9469-8C53C00E6C25}" type="pres">
      <dgm:prSet presAssocID="{F649087D-FFAA-4FF3-8360-38349EE7665A}" presName="parTrans" presStyleLbl="sibTrans2D1" presStyleIdx="3" presStyleCnt="12"/>
      <dgm:spPr/>
      <dgm:t>
        <a:bodyPr/>
        <a:lstStyle/>
        <a:p>
          <a:endParaRPr lang="en-US"/>
        </a:p>
      </dgm:t>
    </dgm:pt>
    <dgm:pt modelId="{26DDE3F9-BABE-4C04-B1FB-1971278B4988}" type="pres">
      <dgm:prSet presAssocID="{F649087D-FFAA-4FF3-8360-38349EE7665A}" presName="connectorText" presStyleLbl="sibTrans2D1" presStyleIdx="3" presStyleCnt="12"/>
      <dgm:spPr/>
      <dgm:t>
        <a:bodyPr/>
        <a:lstStyle/>
        <a:p>
          <a:endParaRPr lang="en-US"/>
        </a:p>
      </dgm:t>
    </dgm:pt>
    <dgm:pt modelId="{E182FE9B-367B-4B11-82FD-0D8E805A76C4}" type="pres">
      <dgm:prSet presAssocID="{F05FC563-073B-4EB4-AD03-A75CE2306951}" presName="node" presStyleLbl="node1" presStyleIdx="3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D6BD06-79F3-4800-9DCF-6CE17C03A7EE}" type="pres">
      <dgm:prSet presAssocID="{66113019-C20D-4B12-9780-49117091A035}" presName="parTrans" presStyleLbl="sibTrans2D1" presStyleIdx="4" presStyleCnt="12"/>
      <dgm:spPr/>
      <dgm:t>
        <a:bodyPr/>
        <a:lstStyle/>
        <a:p>
          <a:endParaRPr lang="en-US"/>
        </a:p>
      </dgm:t>
    </dgm:pt>
    <dgm:pt modelId="{C491A66F-1944-455E-B4B4-B2CBD4414A40}" type="pres">
      <dgm:prSet presAssocID="{66113019-C20D-4B12-9780-49117091A035}" presName="connectorText" presStyleLbl="sibTrans2D1" presStyleIdx="4" presStyleCnt="12"/>
      <dgm:spPr/>
      <dgm:t>
        <a:bodyPr/>
        <a:lstStyle/>
        <a:p>
          <a:endParaRPr lang="en-US"/>
        </a:p>
      </dgm:t>
    </dgm:pt>
    <dgm:pt modelId="{FECE83D7-E2C0-412A-A354-864DB4C56F36}" type="pres">
      <dgm:prSet presAssocID="{5A4C0D21-B4B1-46F7-8FCA-C3234F053818}" presName="node" presStyleLbl="node1" presStyleIdx="4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4D981E-8262-4473-A594-2F389A9F6897}" type="pres">
      <dgm:prSet presAssocID="{CDD99FD8-3DB2-4076-907D-5A59A4C77600}" presName="parTrans" presStyleLbl="sibTrans2D1" presStyleIdx="5" presStyleCnt="12"/>
      <dgm:spPr/>
      <dgm:t>
        <a:bodyPr/>
        <a:lstStyle/>
        <a:p>
          <a:endParaRPr lang="en-US"/>
        </a:p>
      </dgm:t>
    </dgm:pt>
    <dgm:pt modelId="{69AA5299-3732-4425-89FB-EA8B11C87A3A}" type="pres">
      <dgm:prSet presAssocID="{CDD99FD8-3DB2-4076-907D-5A59A4C77600}" presName="connectorText" presStyleLbl="sibTrans2D1" presStyleIdx="5" presStyleCnt="12"/>
      <dgm:spPr/>
      <dgm:t>
        <a:bodyPr/>
        <a:lstStyle/>
        <a:p>
          <a:endParaRPr lang="en-US"/>
        </a:p>
      </dgm:t>
    </dgm:pt>
    <dgm:pt modelId="{090A8E49-1398-459A-9CD7-CF12B1AA5205}" type="pres">
      <dgm:prSet presAssocID="{BB2B7096-3F00-49C5-A752-DD69F0A04E0A}" presName="node" presStyleLbl="node1" presStyleIdx="5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A81339A-31D6-4B08-8F67-3FE57013B6DE}" type="pres">
      <dgm:prSet presAssocID="{D4D7371C-7AAB-4EB8-9CDB-03BCCB8DE495}" presName="parTrans" presStyleLbl="sibTrans2D1" presStyleIdx="6" presStyleCnt="12"/>
      <dgm:spPr/>
      <dgm:t>
        <a:bodyPr/>
        <a:lstStyle/>
        <a:p>
          <a:endParaRPr lang="en-US"/>
        </a:p>
      </dgm:t>
    </dgm:pt>
    <dgm:pt modelId="{D9AB0BAA-03F6-4A7B-BD1B-639C3D530F4A}" type="pres">
      <dgm:prSet presAssocID="{D4D7371C-7AAB-4EB8-9CDB-03BCCB8DE495}" presName="connectorText" presStyleLbl="sibTrans2D1" presStyleIdx="6" presStyleCnt="12"/>
      <dgm:spPr/>
      <dgm:t>
        <a:bodyPr/>
        <a:lstStyle/>
        <a:p>
          <a:endParaRPr lang="en-US"/>
        </a:p>
      </dgm:t>
    </dgm:pt>
    <dgm:pt modelId="{E7C3E45C-C309-4636-BA2D-75E722EC8AA0}" type="pres">
      <dgm:prSet presAssocID="{6695FAD1-3C4B-4D59-9713-FF20D95BD7B4}" presName="node" presStyleLbl="node1" presStyleIdx="6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44FA69-B796-48D5-906C-A100F07D02F1}" type="pres">
      <dgm:prSet presAssocID="{6EAD1086-3920-4E77-A5B2-0135447D17A5}" presName="parTrans" presStyleLbl="sibTrans2D1" presStyleIdx="7" presStyleCnt="12"/>
      <dgm:spPr/>
      <dgm:t>
        <a:bodyPr/>
        <a:lstStyle/>
        <a:p>
          <a:endParaRPr lang="en-US"/>
        </a:p>
      </dgm:t>
    </dgm:pt>
    <dgm:pt modelId="{1FB84243-5A93-4277-AF47-149E850FC6A2}" type="pres">
      <dgm:prSet presAssocID="{6EAD1086-3920-4E77-A5B2-0135447D17A5}" presName="connectorText" presStyleLbl="sibTrans2D1" presStyleIdx="7" presStyleCnt="12"/>
      <dgm:spPr/>
      <dgm:t>
        <a:bodyPr/>
        <a:lstStyle/>
        <a:p>
          <a:endParaRPr lang="en-US"/>
        </a:p>
      </dgm:t>
    </dgm:pt>
    <dgm:pt modelId="{8007DB2D-8972-4878-AEF9-9F389D3BD3D4}" type="pres">
      <dgm:prSet presAssocID="{401DB708-93D1-422C-9BA5-583D3F672F6F}" presName="node" presStyleLbl="node1" presStyleIdx="7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7EAFE9-6590-42C4-ABF9-33D6DEB6A288}" type="pres">
      <dgm:prSet presAssocID="{7B4236A0-897E-4319-BA01-C3FF7C606024}" presName="parTrans" presStyleLbl="sibTrans2D1" presStyleIdx="8" presStyleCnt="12"/>
      <dgm:spPr/>
      <dgm:t>
        <a:bodyPr/>
        <a:lstStyle/>
        <a:p>
          <a:endParaRPr lang="en-US"/>
        </a:p>
      </dgm:t>
    </dgm:pt>
    <dgm:pt modelId="{3295CA57-7CF5-4FBB-994A-A157DF5BC371}" type="pres">
      <dgm:prSet presAssocID="{7B4236A0-897E-4319-BA01-C3FF7C606024}" presName="connectorText" presStyleLbl="sibTrans2D1" presStyleIdx="8" presStyleCnt="12"/>
      <dgm:spPr/>
      <dgm:t>
        <a:bodyPr/>
        <a:lstStyle/>
        <a:p>
          <a:endParaRPr lang="en-US"/>
        </a:p>
      </dgm:t>
    </dgm:pt>
    <dgm:pt modelId="{016C0C27-530E-461F-92D4-5CD271D3D707}" type="pres">
      <dgm:prSet presAssocID="{2D889C76-447B-48BC-8168-320B3AF7C350}" presName="node" presStyleLbl="node1" presStyleIdx="8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3A984A0-E3FD-4829-B77E-434204B6B431}" type="pres">
      <dgm:prSet presAssocID="{E4CAF08F-4580-46DC-AC65-14255F0860BD}" presName="parTrans" presStyleLbl="sibTrans2D1" presStyleIdx="9" presStyleCnt="12"/>
      <dgm:spPr/>
      <dgm:t>
        <a:bodyPr/>
        <a:lstStyle/>
        <a:p>
          <a:endParaRPr lang="en-US"/>
        </a:p>
      </dgm:t>
    </dgm:pt>
    <dgm:pt modelId="{AFB69EA5-B4BA-418A-AAF7-4E09D8D61275}" type="pres">
      <dgm:prSet presAssocID="{E4CAF08F-4580-46DC-AC65-14255F0860BD}" presName="connectorText" presStyleLbl="sibTrans2D1" presStyleIdx="9" presStyleCnt="12"/>
      <dgm:spPr/>
      <dgm:t>
        <a:bodyPr/>
        <a:lstStyle/>
        <a:p>
          <a:endParaRPr lang="en-US"/>
        </a:p>
      </dgm:t>
    </dgm:pt>
    <dgm:pt modelId="{98EAD082-13BC-401F-B30E-90A50A0F6C1A}" type="pres">
      <dgm:prSet presAssocID="{1E246E8C-6558-463D-BBF6-B54C0DB1EB7D}" presName="node" presStyleLbl="node1" presStyleIdx="9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756A2B1-7DC9-4E7D-BB18-57C43B7270A4}" type="pres">
      <dgm:prSet presAssocID="{6DD5C2B7-3F37-4B2E-9B3F-3018F12181D6}" presName="parTrans" presStyleLbl="sibTrans2D1" presStyleIdx="10" presStyleCnt="12"/>
      <dgm:spPr/>
      <dgm:t>
        <a:bodyPr/>
        <a:lstStyle/>
        <a:p>
          <a:endParaRPr lang="en-US"/>
        </a:p>
      </dgm:t>
    </dgm:pt>
    <dgm:pt modelId="{3DB4246B-DE49-4E1D-B96F-8ECA433F8008}" type="pres">
      <dgm:prSet presAssocID="{6DD5C2B7-3F37-4B2E-9B3F-3018F12181D6}" presName="connectorText" presStyleLbl="sibTrans2D1" presStyleIdx="10" presStyleCnt="12"/>
      <dgm:spPr/>
      <dgm:t>
        <a:bodyPr/>
        <a:lstStyle/>
        <a:p>
          <a:endParaRPr lang="en-US"/>
        </a:p>
      </dgm:t>
    </dgm:pt>
    <dgm:pt modelId="{E940C56F-65E9-438B-BAB5-3EB02D398221}" type="pres">
      <dgm:prSet presAssocID="{952CE518-F95F-42B8-B1FC-27D180DD7F27}" presName="node" presStyleLbl="node1" presStyleIdx="10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AC024B-82F7-4AEE-9A25-5C19B1CE70CA}" type="pres">
      <dgm:prSet presAssocID="{20348F1B-FBF8-4295-8C17-90BFA3482C38}" presName="parTrans" presStyleLbl="sibTrans2D1" presStyleIdx="11" presStyleCnt="12"/>
      <dgm:spPr/>
      <dgm:t>
        <a:bodyPr/>
        <a:lstStyle/>
        <a:p>
          <a:endParaRPr lang="en-US"/>
        </a:p>
      </dgm:t>
    </dgm:pt>
    <dgm:pt modelId="{5897A6FE-42C6-4CAE-9FBC-A8CCC1D0724B}" type="pres">
      <dgm:prSet presAssocID="{20348F1B-FBF8-4295-8C17-90BFA3482C38}" presName="connectorText" presStyleLbl="sibTrans2D1" presStyleIdx="11" presStyleCnt="12"/>
      <dgm:spPr/>
      <dgm:t>
        <a:bodyPr/>
        <a:lstStyle/>
        <a:p>
          <a:endParaRPr lang="en-US"/>
        </a:p>
      </dgm:t>
    </dgm:pt>
    <dgm:pt modelId="{A1F0AEDA-DC8C-4BE0-8352-1574718A833F}" type="pres">
      <dgm:prSet presAssocID="{6E744FE6-1E34-4301-B36C-BAB95F3AD607}" presName="node" presStyleLbl="node1" presStyleIdx="11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12FFE43-501D-4154-8B45-87FF558DE9C5}" type="presOf" srcId="{DCF09D9F-16F7-404F-816D-06A460194220}" destId="{75EAE367-08D8-4494-97E9-866384498609}" srcOrd="0" destOrd="0" presId="urn:microsoft.com/office/officeart/2005/8/layout/radial5"/>
    <dgm:cxn modelId="{6B058CB3-4885-478A-88F4-8EFE96BF2BEC}" type="presOf" srcId="{6DD5C2B7-3F37-4B2E-9B3F-3018F12181D6}" destId="{B756A2B1-7DC9-4E7D-BB18-57C43B7270A4}" srcOrd="0" destOrd="0" presId="urn:microsoft.com/office/officeart/2005/8/layout/radial5"/>
    <dgm:cxn modelId="{77599314-26D0-4A5B-B676-801565F5CA46}" type="presOf" srcId="{5A4C0D21-B4B1-46F7-8FCA-C3234F053818}" destId="{FECE83D7-E2C0-412A-A354-864DB4C56F36}" srcOrd="0" destOrd="0" presId="urn:microsoft.com/office/officeart/2005/8/layout/radial5"/>
    <dgm:cxn modelId="{04778BDC-91C6-4301-A261-2E8A2F23D870}" type="presOf" srcId="{6EAD1086-3920-4E77-A5B2-0135447D17A5}" destId="{6544FA69-B796-48D5-906C-A100F07D02F1}" srcOrd="0" destOrd="0" presId="urn:microsoft.com/office/officeart/2005/8/layout/radial5"/>
    <dgm:cxn modelId="{C8FDFF57-DC99-4069-A289-736CB8B45088}" type="presOf" srcId="{952CE518-F95F-42B8-B1FC-27D180DD7F27}" destId="{E940C56F-65E9-438B-BAB5-3EB02D398221}" srcOrd="0" destOrd="0" presId="urn:microsoft.com/office/officeart/2005/8/layout/radial5"/>
    <dgm:cxn modelId="{43882DC2-E547-4BB1-94BD-9594DEBBF67B}" srcId="{311A67D6-80E7-426A-A3AD-D599838BDC0B}" destId="{7D80262A-FD08-4D65-AC0A-E00067DEBEF2}" srcOrd="2" destOrd="0" parTransId="{2E4BEB80-9564-4AEF-B07F-F9939A67FFA1}" sibTransId="{1ACE2206-95BC-41F2-BE70-299B8FA2ADD4}"/>
    <dgm:cxn modelId="{8C41B853-F403-4911-B014-02EB42414459}" type="presOf" srcId="{E4CAF08F-4580-46DC-AC65-14255F0860BD}" destId="{AFB69EA5-B4BA-418A-AAF7-4E09D8D61275}" srcOrd="1" destOrd="0" presId="urn:microsoft.com/office/officeart/2005/8/layout/radial5"/>
    <dgm:cxn modelId="{4F28E9BF-E309-49B1-A6BA-D39B6B9B722F}" type="presOf" srcId="{D4D7371C-7AAB-4EB8-9CDB-03BCCB8DE495}" destId="{EA81339A-31D6-4B08-8F67-3FE57013B6DE}" srcOrd="0" destOrd="0" presId="urn:microsoft.com/office/officeart/2005/8/layout/radial5"/>
    <dgm:cxn modelId="{7B3D8B95-1538-4060-BD9A-A892EC4E9EEF}" type="presOf" srcId="{E4CAF08F-4580-46DC-AC65-14255F0860BD}" destId="{63A984A0-E3FD-4829-B77E-434204B6B431}" srcOrd="0" destOrd="0" presId="urn:microsoft.com/office/officeart/2005/8/layout/radial5"/>
    <dgm:cxn modelId="{BD8B39A7-3970-4CF0-BC6D-D5F4959E0864}" srcId="{311A67D6-80E7-426A-A3AD-D599838BDC0B}" destId="{090E66B0-91EA-4928-A4C6-3BB6E19C2103}" srcOrd="0" destOrd="0" parTransId="{B356FF6F-4EEB-4844-B3CF-989E3E6DAA80}" sibTransId="{43059CD1-51F4-44A1-9E7A-9588018ACDD6}"/>
    <dgm:cxn modelId="{AA156B77-427B-4601-BE19-CCBAFEEA6509}" srcId="{311A67D6-80E7-426A-A3AD-D599838BDC0B}" destId="{6695FAD1-3C4B-4D59-9713-FF20D95BD7B4}" srcOrd="6" destOrd="0" parTransId="{D4D7371C-7AAB-4EB8-9CDB-03BCCB8DE495}" sibTransId="{4398D7D8-7045-4674-818F-48F20F1FF2AA}"/>
    <dgm:cxn modelId="{0DDC6CA8-8C3D-440E-ABBC-8C69CE3CF27F}" type="presOf" srcId="{2E4BEB80-9564-4AEF-B07F-F9939A67FFA1}" destId="{CAB143CF-BDD7-41BE-A0E7-7E0B3FD359C5}" srcOrd="1" destOrd="0" presId="urn:microsoft.com/office/officeart/2005/8/layout/radial5"/>
    <dgm:cxn modelId="{44F0AC77-9858-45CB-B0CF-E34117E5F153}" type="presOf" srcId="{2E4BEB80-9564-4AEF-B07F-F9939A67FFA1}" destId="{9F59A3F4-29D6-4BFD-87F6-41460500F90B}" srcOrd="0" destOrd="0" presId="urn:microsoft.com/office/officeart/2005/8/layout/radial5"/>
    <dgm:cxn modelId="{AA2172A6-74D5-441E-963F-F6B3C38BA113}" type="presOf" srcId="{F649087D-FFAA-4FF3-8360-38349EE7665A}" destId="{26DDE3F9-BABE-4C04-B1FB-1971278B4988}" srcOrd="1" destOrd="0" presId="urn:microsoft.com/office/officeart/2005/8/layout/radial5"/>
    <dgm:cxn modelId="{1725643F-E59B-4CE9-AF4C-9A300C42948C}" type="presOf" srcId="{1E246E8C-6558-463D-BBF6-B54C0DB1EB7D}" destId="{98EAD082-13BC-401F-B30E-90A50A0F6C1A}" srcOrd="0" destOrd="0" presId="urn:microsoft.com/office/officeart/2005/8/layout/radial5"/>
    <dgm:cxn modelId="{55179A4C-A49C-40CD-B8CF-ED24B84BB8A8}" type="presOf" srcId="{B356FF6F-4EEB-4844-B3CF-989E3E6DAA80}" destId="{B87366C1-8F99-4DF2-958E-4C1F2C00E556}" srcOrd="1" destOrd="0" presId="urn:microsoft.com/office/officeart/2005/8/layout/radial5"/>
    <dgm:cxn modelId="{CA22C029-A9A2-4FB7-A58C-69CC37988B04}" type="presOf" srcId="{F05FC563-073B-4EB4-AD03-A75CE2306951}" destId="{E182FE9B-367B-4B11-82FD-0D8E805A76C4}" srcOrd="0" destOrd="0" presId="urn:microsoft.com/office/officeart/2005/8/layout/radial5"/>
    <dgm:cxn modelId="{7BD26AE2-6E94-4586-9563-324B26B9310F}" type="presOf" srcId="{20348F1B-FBF8-4295-8C17-90BFA3482C38}" destId="{5897A6FE-42C6-4CAE-9FBC-A8CCC1D0724B}" srcOrd="1" destOrd="0" presId="urn:microsoft.com/office/officeart/2005/8/layout/radial5"/>
    <dgm:cxn modelId="{A5C394B2-FF50-45AE-B323-85495D716C9B}" srcId="{311A67D6-80E7-426A-A3AD-D599838BDC0B}" destId="{401DB708-93D1-422C-9BA5-583D3F672F6F}" srcOrd="7" destOrd="0" parTransId="{6EAD1086-3920-4E77-A5B2-0135447D17A5}" sibTransId="{8BA6B49C-EB3B-440A-8F1E-F691CCE6BE6B}"/>
    <dgm:cxn modelId="{C21FE75C-EE10-48AA-A84F-28EC053A73B3}" srcId="{311A67D6-80E7-426A-A3AD-D599838BDC0B}" destId="{6E744FE6-1E34-4301-B36C-BAB95F3AD607}" srcOrd="11" destOrd="0" parTransId="{20348F1B-FBF8-4295-8C17-90BFA3482C38}" sibTransId="{3336363E-EB1B-4810-8E26-677D937E4A63}"/>
    <dgm:cxn modelId="{A1AD8ACF-DE86-4AA4-9752-F49B87169F91}" type="presOf" srcId="{6695FAD1-3C4B-4D59-9713-FF20D95BD7B4}" destId="{E7C3E45C-C309-4636-BA2D-75E722EC8AA0}" srcOrd="0" destOrd="0" presId="urn:microsoft.com/office/officeart/2005/8/layout/radial5"/>
    <dgm:cxn modelId="{BCE49F5D-4B61-4AC8-9327-2FD397F3521B}" type="presOf" srcId="{E2E91409-6718-4824-BC15-F7D17AC31B05}" destId="{7DF4BA9A-48A7-4D94-83D0-934971C68B7A}" srcOrd="1" destOrd="0" presId="urn:microsoft.com/office/officeart/2005/8/layout/radial5"/>
    <dgm:cxn modelId="{6F7701A5-ECB5-423F-B123-30AAD8BA3C72}" type="presOf" srcId="{6EAD1086-3920-4E77-A5B2-0135447D17A5}" destId="{1FB84243-5A93-4277-AF47-149E850FC6A2}" srcOrd="1" destOrd="0" presId="urn:microsoft.com/office/officeart/2005/8/layout/radial5"/>
    <dgm:cxn modelId="{F9563A38-5700-4535-8C26-1D9AD7352AB4}" type="presOf" srcId="{7B4236A0-897E-4319-BA01-C3FF7C606024}" destId="{3295CA57-7CF5-4FBB-994A-A157DF5BC371}" srcOrd="1" destOrd="0" presId="urn:microsoft.com/office/officeart/2005/8/layout/radial5"/>
    <dgm:cxn modelId="{B5079940-882A-455F-88D5-47027194A49A}" srcId="{311A67D6-80E7-426A-A3AD-D599838BDC0B}" destId="{1E246E8C-6558-463D-BBF6-B54C0DB1EB7D}" srcOrd="9" destOrd="0" parTransId="{E4CAF08F-4580-46DC-AC65-14255F0860BD}" sibTransId="{DD5070B3-6657-4535-90B5-EFD0709A70CC}"/>
    <dgm:cxn modelId="{F651CDA1-5C83-407B-A514-03E13AE8CDFD}" srcId="{311A67D6-80E7-426A-A3AD-D599838BDC0B}" destId="{F05FC563-073B-4EB4-AD03-A75CE2306951}" srcOrd="3" destOrd="0" parTransId="{F649087D-FFAA-4FF3-8360-38349EE7665A}" sibTransId="{C0209784-86ED-462E-BCF3-02ABB1993237}"/>
    <dgm:cxn modelId="{B4D20DFA-83CF-4914-8CD3-FAD49FC63598}" type="presOf" srcId="{E49BDED9-1123-49EF-89B5-5E0973BD804C}" destId="{68FD0A33-272F-4F2F-A7B9-D95147C09162}" srcOrd="0" destOrd="0" presId="urn:microsoft.com/office/officeart/2005/8/layout/radial5"/>
    <dgm:cxn modelId="{2F077C7F-BE3A-441D-8A0D-18C5F85E99D6}" srcId="{311A67D6-80E7-426A-A3AD-D599838BDC0B}" destId="{5A4C0D21-B4B1-46F7-8FCA-C3234F053818}" srcOrd="4" destOrd="0" parTransId="{66113019-C20D-4B12-9780-49117091A035}" sibTransId="{51D3BD0F-5789-4682-B8C3-2AE5DC530994}"/>
    <dgm:cxn modelId="{BF1F19E9-9623-4A5F-A73F-6F7A29322D5E}" type="presOf" srcId="{2D889C76-447B-48BC-8168-320B3AF7C350}" destId="{016C0C27-530E-461F-92D4-5CD271D3D707}" srcOrd="0" destOrd="0" presId="urn:microsoft.com/office/officeart/2005/8/layout/radial5"/>
    <dgm:cxn modelId="{E08F7F7B-0168-44CC-A7C2-CEB11CCC4693}" srcId="{DCF09D9F-16F7-404F-816D-06A460194220}" destId="{311A67D6-80E7-426A-A3AD-D599838BDC0B}" srcOrd="0" destOrd="0" parTransId="{65017E18-7076-4A08-B74B-75A200E005E3}" sibTransId="{14CF6CC8-5161-4E60-8C6D-0EC76290E290}"/>
    <dgm:cxn modelId="{36FF8F27-F620-4857-9E76-9BB080D757E1}" srcId="{311A67D6-80E7-426A-A3AD-D599838BDC0B}" destId="{BB2B7096-3F00-49C5-A752-DD69F0A04E0A}" srcOrd="5" destOrd="0" parTransId="{CDD99FD8-3DB2-4076-907D-5A59A4C77600}" sibTransId="{E335A7C0-3C9C-4464-8120-637E60FD1A12}"/>
    <dgm:cxn modelId="{D5689FE6-1FC5-4030-9EB1-178CCFA83EDA}" srcId="{311A67D6-80E7-426A-A3AD-D599838BDC0B}" destId="{2D889C76-447B-48BC-8168-320B3AF7C350}" srcOrd="8" destOrd="0" parTransId="{7B4236A0-897E-4319-BA01-C3FF7C606024}" sibTransId="{DE8D67A3-D3DA-4C94-B719-9A9A7563C68B}"/>
    <dgm:cxn modelId="{E4E03AF8-BFB7-408C-9C6A-4892AC4DB532}" type="presOf" srcId="{401DB708-93D1-422C-9BA5-583D3F672F6F}" destId="{8007DB2D-8972-4878-AEF9-9F389D3BD3D4}" srcOrd="0" destOrd="0" presId="urn:microsoft.com/office/officeart/2005/8/layout/radial5"/>
    <dgm:cxn modelId="{15C84A59-F88B-4F7E-9B08-7B368F18E636}" srcId="{311A67D6-80E7-426A-A3AD-D599838BDC0B}" destId="{952CE518-F95F-42B8-B1FC-27D180DD7F27}" srcOrd="10" destOrd="0" parTransId="{6DD5C2B7-3F37-4B2E-9B3F-3018F12181D6}" sibTransId="{7D5EC3FE-9C7B-444F-BD98-525B3B5B3555}"/>
    <dgm:cxn modelId="{2C2D769B-C30D-49AD-BC0A-0FC4FAD634BD}" type="presOf" srcId="{E2E91409-6718-4824-BC15-F7D17AC31B05}" destId="{BB9949BB-F6D8-4190-9A65-3697E4EB9D10}" srcOrd="0" destOrd="0" presId="urn:microsoft.com/office/officeart/2005/8/layout/radial5"/>
    <dgm:cxn modelId="{631D33CE-0D3D-4B06-865E-9D67E41A3ED3}" type="presOf" srcId="{6E744FE6-1E34-4301-B36C-BAB95F3AD607}" destId="{A1F0AEDA-DC8C-4BE0-8352-1574718A833F}" srcOrd="0" destOrd="0" presId="urn:microsoft.com/office/officeart/2005/8/layout/radial5"/>
    <dgm:cxn modelId="{95D5A72E-DDD4-490F-84F9-4F49CB5E1A76}" srcId="{311A67D6-80E7-426A-A3AD-D599838BDC0B}" destId="{E49BDED9-1123-49EF-89B5-5E0973BD804C}" srcOrd="1" destOrd="0" parTransId="{E2E91409-6718-4824-BC15-F7D17AC31B05}" sibTransId="{DFDC8EF7-2819-4A37-B96E-0F0A292ADCA6}"/>
    <dgm:cxn modelId="{EFB77C60-9D18-4694-AC57-9178CEB09793}" type="presOf" srcId="{311A67D6-80E7-426A-A3AD-D599838BDC0B}" destId="{92B4BF66-9F42-41A7-BED7-B32CD955CEE2}" srcOrd="0" destOrd="0" presId="urn:microsoft.com/office/officeart/2005/8/layout/radial5"/>
    <dgm:cxn modelId="{FC5CDCE1-B655-4368-9873-556E8949FB55}" type="presOf" srcId="{B356FF6F-4EEB-4844-B3CF-989E3E6DAA80}" destId="{E0F3DA8A-9EB0-44AD-9C9E-68476ABB47E0}" srcOrd="0" destOrd="0" presId="urn:microsoft.com/office/officeart/2005/8/layout/radial5"/>
    <dgm:cxn modelId="{9C2FFDA0-0016-4AAF-848E-A0148AB34FE7}" type="presOf" srcId="{D4D7371C-7AAB-4EB8-9CDB-03BCCB8DE495}" destId="{D9AB0BAA-03F6-4A7B-BD1B-639C3D530F4A}" srcOrd="1" destOrd="0" presId="urn:microsoft.com/office/officeart/2005/8/layout/radial5"/>
    <dgm:cxn modelId="{076132E7-426B-4239-B14A-CA239E13D14B}" type="presOf" srcId="{BB2B7096-3F00-49C5-A752-DD69F0A04E0A}" destId="{090A8E49-1398-459A-9CD7-CF12B1AA5205}" srcOrd="0" destOrd="0" presId="urn:microsoft.com/office/officeart/2005/8/layout/radial5"/>
    <dgm:cxn modelId="{D1396C52-CF8C-4248-84D0-4FD1EA41A7E1}" type="presOf" srcId="{6DD5C2B7-3F37-4B2E-9B3F-3018F12181D6}" destId="{3DB4246B-DE49-4E1D-B96F-8ECA433F8008}" srcOrd="1" destOrd="0" presId="urn:microsoft.com/office/officeart/2005/8/layout/radial5"/>
    <dgm:cxn modelId="{F164ADF2-7714-41C2-9248-4FB5C9E17309}" type="presOf" srcId="{CDD99FD8-3DB2-4076-907D-5A59A4C77600}" destId="{264D981E-8262-4473-A594-2F389A9F6897}" srcOrd="0" destOrd="0" presId="urn:microsoft.com/office/officeart/2005/8/layout/radial5"/>
    <dgm:cxn modelId="{35EF1B8E-16A1-49F5-8B4E-2795D4FEA073}" srcId="{DCF09D9F-16F7-404F-816D-06A460194220}" destId="{ABC856BB-4424-4881-B0AD-1F24F5F2BEBC}" srcOrd="1" destOrd="0" parTransId="{62EB1E04-BA3B-4CFD-9CE6-B4F69E15465A}" sibTransId="{9B1CDC43-8823-4714-AD25-5CBBC4E80A85}"/>
    <dgm:cxn modelId="{5F236BC0-9F5E-4AFB-A490-F52CB505CA5E}" type="presOf" srcId="{66113019-C20D-4B12-9780-49117091A035}" destId="{C491A66F-1944-455E-B4B4-B2CBD4414A40}" srcOrd="1" destOrd="0" presId="urn:microsoft.com/office/officeart/2005/8/layout/radial5"/>
    <dgm:cxn modelId="{02B4E408-C6D8-4996-BE5D-DC8AE89FF1A6}" type="presOf" srcId="{7D80262A-FD08-4D65-AC0A-E00067DEBEF2}" destId="{B766FDC1-25E6-426A-AD3A-CCC8E5DB531F}" srcOrd="0" destOrd="0" presId="urn:microsoft.com/office/officeart/2005/8/layout/radial5"/>
    <dgm:cxn modelId="{4705C276-8647-40BF-B4B6-6AB2346CA44A}" type="presOf" srcId="{20348F1B-FBF8-4295-8C17-90BFA3482C38}" destId="{8AAC024B-82F7-4AEE-9A25-5C19B1CE70CA}" srcOrd="0" destOrd="0" presId="urn:microsoft.com/office/officeart/2005/8/layout/radial5"/>
    <dgm:cxn modelId="{42AB8102-078A-44BF-A4F5-39176A6C7F7E}" type="presOf" srcId="{7B4236A0-897E-4319-BA01-C3FF7C606024}" destId="{0A7EAFE9-6590-42C4-ABF9-33D6DEB6A288}" srcOrd="0" destOrd="0" presId="urn:microsoft.com/office/officeart/2005/8/layout/radial5"/>
    <dgm:cxn modelId="{EDA42C37-5CD6-419C-97BD-1C32277A2BBC}" type="presOf" srcId="{F649087D-FFAA-4FF3-8360-38349EE7665A}" destId="{E95C1BBD-B19B-4E29-9469-8C53C00E6C25}" srcOrd="0" destOrd="0" presId="urn:microsoft.com/office/officeart/2005/8/layout/radial5"/>
    <dgm:cxn modelId="{D2F9BC56-6F6E-4F31-A6E7-98CA6D411E09}" type="presOf" srcId="{090E66B0-91EA-4928-A4C6-3BB6E19C2103}" destId="{AEC21FFD-68F8-4F6B-998C-4D1F43690427}" srcOrd="0" destOrd="0" presId="urn:microsoft.com/office/officeart/2005/8/layout/radial5"/>
    <dgm:cxn modelId="{1E6F776A-C022-4616-8119-D5700C4A9456}" type="presOf" srcId="{CDD99FD8-3DB2-4076-907D-5A59A4C77600}" destId="{69AA5299-3732-4425-89FB-EA8B11C87A3A}" srcOrd="1" destOrd="0" presId="urn:microsoft.com/office/officeart/2005/8/layout/radial5"/>
    <dgm:cxn modelId="{EA663EC7-FB76-42C6-AE9B-C83FA3F0F263}" type="presOf" srcId="{66113019-C20D-4B12-9780-49117091A035}" destId="{3DD6BD06-79F3-4800-9DCF-6CE17C03A7EE}" srcOrd="0" destOrd="0" presId="urn:microsoft.com/office/officeart/2005/8/layout/radial5"/>
    <dgm:cxn modelId="{F15FB96F-AC32-4C6F-AB93-C7993D42B70F}" type="presParOf" srcId="{75EAE367-08D8-4494-97E9-866384498609}" destId="{92B4BF66-9F42-41A7-BED7-B32CD955CEE2}" srcOrd="0" destOrd="0" presId="urn:microsoft.com/office/officeart/2005/8/layout/radial5"/>
    <dgm:cxn modelId="{ABD51619-BC06-4480-B1F3-8FF7A1AD7EDE}" type="presParOf" srcId="{75EAE367-08D8-4494-97E9-866384498609}" destId="{E0F3DA8A-9EB0-44AD-9C9E-68476ABB47E0}" srcOrd="1" destOrd="0" presId="urn:microsoft.com/office/officeart/2005/8/layout/radial5"/>
    <dgm:cxn modelId="{4E9C59EB-E7A0-42C3-9575-77A1DE7CB7F6}" type="presParOf" srcId="{E0F3DA8A-9EB0-44AD-9C9E-68476ABB47E0}" destId="{B87366C1-8F99-4DF2-958E-4C1F2C00E556}" srcOrd="0" destOrd="0" presId="urn:microsoft.com/office/officeart/2005/8/layout/radial5"/>
    <dgm:cxn modelId="{416A4708-9620-4A0E-8981-F0489158F83A}" type="presParOf" srcId="{75EAE367-08D8-4494-97E9-866384498609}" destId="{AEC21FFD-68F8-4F6B-998C-4D1F43690427}" srcOrd="2" destOrd="0" presId="urn:microsoft.com/office/officeart/2005/8/layout/radial5"/>
    <dgm:cxn modelId="{075BB6A8-1785-42F1-BD6A-34166CAA812A}" type="presParOf" srcId="{75EAE367-08D8-4494-97E9-866384498609}" destId="{BB9949BB-F6D8-4190-9A65-3697E4EB9D10}" srcOrd="3" destOrd="0" presId="urn:microsoft.com/office/officeart/2005/8/layout/radial5"/>
    <dgm:cxn modelId="{953E1367-768E-4298-AD04-E73482445A4F}" type="presParOf" srcId="{BB9949BB-F6D8-4190-9A65-3697E4EB9D10}" destId="{7DF4BA9A-48A7-4D94-83D0-934971C68B7A}" srcOrd="0" destOrd="0" presId="urn:microsoft.com/office/officeart/2005/8/layout/radial5"/>
    <dgm:cxn modelId="{0DEEE003-FB09-407A-8A44-1312557CA3BC}" type="presParOf" srcId="{75EAE367-08D8-4494-97E9-866384498609}" destId="{68FD0A33-272F-4F2F-A7B9-D95147C09162}" srcOrd="4" destOrd="0" presId="urn:microsoft.com/office/officeart/2005/8/layout/radial5"/>
    <dgm:cxn modelId="{4740806F-3353-46B3-BD96-F356722C0DFE}" type="presParOf" srcId="{75EAE367-08D8-4494-97E9-866384498609}" destId="{9F59A3F4-29D6-4BFD-87F6-41460500F90B}" srcOrd="5" destOrd="0" presId="urn:microsoft.com/office/officeart/2005/8/layout/radial5"/>
    <dgm:cxn modelId="{32EEC0C8-3790-4104-941B-D538CCF8CE27}" type="presParOf" srcId="{9F59A3F4-29D6-4BFD-87F6-41460500F90B}" destId="{CAB143CF-BDD7-41BE-A0E7-7E0B3FD359C5}" srcOrd="0" destOrd="0" presId="urn:microsoft.com/office/officeart/2005/8/layout/radial5"/>
    <dgm:cxn modelId="{F5E40730-4858-4E36-8798-07BA56400CDA}" type="presParOf" srcId="{75EAE367-08D8-4494-97E9-866384498609}" destId="{B766FDC1-25E6-426A-AD3A-CCC8E5DB531F}" srcOrd="6" destOrd="0" presId="urn:microsoft.com/office/officeart/2005/8/layout/radial5"/>
    <dgm:cxn modelId="{828B4F2B-8C6E-4DCE-B75D-637B96A4672F}" type="presParOf" srcId="{75EAE367-08D8-4494-97E9-866384498609}" destId="{E95C1BBD-B19B-4E29-9469-8C53C00E6C25}" srcOrd="7" destOrd="0" presId="urn:microsoft.com/office/officeart/2005/8/layout/radial5"/>
    <dgm:cxn modelId="{C15109FF-4121-4B14-AC90-62F25AE6D546}" type="presParOf" srcId="{E95C1BBD-B19B-4E29-9469-8C53C00E6C25}" destId="{26DDE3F9-BABE-4C04-B1FB-1971278B4988}" srcOrd="0" destOrd="0" presId="urn:microsoft.com/office/officeart/2005/8/layout/radial5"/>
    <dgm:cxn modelId="{F1F51936-011E-4DAD-AAF3-530DFFD160AF}" type="presParOf" srcId="{75EAE367-08D8-4494-97E9-866384498609}" destId="{E182FE9B-367B-4B11-82FD-0D8E805A76C4}" srcOrd="8" destOrd="0" presId="urn:microsoft.com/office/officeart/2005/8/layout/radial5"/>
    <dgm:cxn modelId="{4F33661A-7B69-476C-8CD6-96129DC27CEB}" type="presParOf" srcId="{75EAE367-08D8-4494-97E9-866384498609}" destId="{3DD6BD06-79F3-4800-9DCF-6CE17C03A7EE}" srcOrd="9" destOrd="0" presId="urn:microsoft.com/office/officeart/2005/8/layout/radial5"/>
    <dgm:cxn modelId="{439FF6BF-7B56-4055-B364-C3E9AC29C4B4}" type="presParOf" srcId="{3DD6BD06-79F3-4800-9DCF-6CE17C03A7EE}" destId="{C491A66F-1944-455E-B4B4-B2CBD4414A40}" srcOrd="0" destOrd="0" presId="urn:microsoft.com/office/officeart/2005/8/layout/radial5"/>
    <dgm:cxn modelId="{7D028025-5EDD-42F3-BB77-BEF888E8026E}" type="presParOf" srcId="{75EAE367-08D8-4494-97E9-866384498609}" destId="{FECE83D7-E2C0-412A-A354-864DB4C56F36}" srcOrd="10" destOrd="0" presId="urn:microsoft.com/office/officeart/2005/8/layout/radial5"/>
    <dgm:cxn modelId="{EB358543-650B-4217-B51F-F913B45D266D}" type="presParOf" srcId="{75EAE367-08D8-4494-97E9-866384498609}" destId="{264D981E-8262-4473-A594-2F389A9F6897}" srcOrd="11" destOrd="0" presId="urn:microsoft.com/office/officeart/2005/8/layout/radial5"/>
    <dgm:cxn modelId="{1B3FB936-2756-41E9-9D85-DD3EF56D5530}" type="presParOf" srcId="{264D981E-8262-4473-A594-2F389A9F6897}" destId="{69AA5299-3732-4425-89FB-EA8B11C87A3A}" srcOrd="0" destOrd="0" presId="urn:microsoft.com/office/officeart/2005/8/layout/radial5"/>
    <dgm:cxn modelId="{5FF71116-BC2B-4EFC-8AC4-0AFB61A215A1}" type="presParOf" srcId="{75EAE367-08D8-4494-97E9-866384498609}" destId="{090A8E49-1398-459A-9CD7-CF12B1AA5205}" srcOrd="12" destOrd="0" presId="urn:microsoft.com/office/officeart/2005/8/layout/radial5"/>
    <dgm:cxn modelId="{8769F7CF-23BB-4F3A-A1B8-9505E1846D7E}" type="presParOf" srcId="{75EAE367-08D8-4494-97E9-866384498609}" destId="{EA81339A-31D6-4B08-8F67-3FE57013B6DE}" srcOrd="13" destOrd="0" presId="urn:microsoft.com/office/officeart/2005/8/layout/radial5"/>
    <dgm:cxn modelId="{20E77225-CC85-4DAC-B713-2B922DE789DC}" type="presParOf" srcId="{EA81339A-31D6-4B08-8F67-3FE57013B6DE}" destId="{D9AB0BAA-03F6-4A7B-BD1B-639C3D530F4A}" srcOrd="0" destOrd="0" presId="urn:microsoft.com/office/officeart/2005/8/layout/radial5"/>
    <dgm:cxn modelId="{33383BB0-9740-43A0-8895-692107E4C7F2}" type="presParOf" srcId="{75EAE367-08D8-4494-97E9-866384498609}" destId="{E7C3E45C-C309-4636-BA2D-75E722EC8AA0}" srcOrd="14" destOrd="0" presId="urn:microsoft.com/office/officeart/2005/8/layout/radial5"/>
    <dgm:cxn modelId="{B07C76E0-D6BE-4569-A6B7-63424AEBF357}" type="presParOf" srcId="{75EAE367-08D8-4494-97E9-866384498609}" destId="{6544FA69-B796-48D5-906C-A100F07D02F1}" srcOrd="15" destOrd="0" presId="urn:microsoft.com/office/officeart/2005/8/layout/radial5"/>
    <dgm:cxn modelId="{22C1ED63-83FA-4E0F-8F08-A09D7F7EB6ED}" type="presParOf" srcId="{6544FA69-B796-48D5-906C-A100F07D02F1}" destId="{1FB84243-5A93-4277-AF47-149E850FC6A2}" srcOrd="0" destOrd="0" presId="urn:microsoft.com/office/officeart/2005/8/layout/radial5"/>
    <dgm:cxn modelId="{01452FEF-1842-4416-853C-B26FC6E48E4B}" type="presParOf" srcId="{75EAE367-08D8-4494-97E9-866384498609}" destId="{8007DB2D-8972-4878-AEF9-9F389D3BD3D4}" srcOrd="16" destOrd="0" presId="urn:microsoft.com/office/officeart/2005/8/layout/radial5"/>
    <dgm:cxn modelId="{A2901AC8-C802-4FB6-BAB1-25D9384EC674}" type="presParOf" srcId="{75EAE367-08D8-4494-97E9-866384498609}" destId="{0A7EAFE9-6590-42C4-ABF9-33D6DEB6A288}" srcOrd="17" destOrd="0" presId="urn:microsoft.com/office/officeart/2005/8/layout/radial5"/>
    <dgm:cxn modelId="{943705E3-4C58-495F-9A98-06176D2F17A4}" type="presParOf" srcId="{0A7EAFE9-6590-42C4-ABF9-33D6DEB6A288}" destId="{3295CA57-7CF5-4FBB-994A-A157DF5BC371}" srcOrd="0" destOrd="0" presId="urn:microsoft.com/office/officeart/2005/8/layout/radial5"/>
    <dgm:cxn modelId="{2A13D7EF-3C1A-4E2D-B115-43DD35D36B9F}" type="presParOf" srcId="{75EAE367-08D8-4494-97E9-866384498609}" destId="{016C0C27-530E-461F-92D4-5CD271D3D707}" srcOrd="18" destOrd="0" presId="urn:microsoft.com/office/officeart/2005/8/layout/radial5"/>
    <dgm:cxn modelId="{B97B5F00-1822-4972-907C-58A5B7A8D79B}" type="presParOf" srcId="{75EAE367-08D8-4494-97E9-866384498609}" destId="{63A984A0-E3FD-4829-B77E-434204B6B431}" srcOrd="19" destOrd="0" presId="urn:microsoft.com/office/officeart/2005/8/layout/radial5"/>
    <dgm:cxn modelId="{54F99294-69C5-482D-88C7-50A8FB52C208}" type="presParOf" srcId="{63A984A0-E3FD-4829-B77E-434204B6B431}" destId="{AFB69EA5-B4BA-418A-AAF7-4E09D8D61275}" srcOrd="0" destOrd="0" presId="urn:microsoft.com/office/officeart/2005/8/layout/radial5"/>
    <dgm:cxn modelId="{FE34AB2E-3643-4A31-9838-2CD39E96CA98}" type="presParOf" srcId="{75EAE367-08D8-4494-97E9-866384498609}" destId="{98EAD082-13BC-401F-B30E-90A50A0F6C1A}" srcOrd="20" destOrd="0" presId="urn:microsoft.com/office/officeart/2005/8/layout/radial5"/>
    <dgm:cxn modelId="{ABB44539-2579-4D7D-947F-70EACB6A18CD}" type="presParOf" srcId="{75EAE367-08D8-4494-97E9-866384498609}" destId="{B756A2B1-7DC9-4E7D-BB18-57C43B7270A4}" srcOrd="21" destOrd="0" presId="urn:microsoft.com/office/officeart/2005/8/layout/radial5"/>
    <dgm:cxn modelId="{D8EC47C2-8074-4D0D-ADC9-619F2C5B6081}" type="presParOf" srcId="{B756A2B1-7DC9-4E7D-BB18-57C43B7270A4}" destId="{3DB4246B-DE49-4E1D-B96F-8ECA433F8008}" srcOrd="0" destOrd="0" presId="urn:microsoft.com/office/officeart/2005/8/layout/radial5"/>
    <dgm:cxn modelId="{461021B8-C187-4177-9798-9F9AEF84AC6D}" type="presParOf" srcId="{75EAE367-08D8-4494-97E9-866384498609}" destId="{E940C56F-65E9-438B-BAB5-3EB02D398221}" srcOrd="22" destOrd="0" presId="urn:microsoft.com/office/officeart/2005/8/layout/radial5"/>
    <dgm:cxn modelId="{798E4725-596C-4875-B8A6-6B24613B8956}" type="presParOf" srcId="{75EAE367-08D8-4494-97E9-866384498609}" destId="{8AAC024B-82F7-4AEE-9A25-5C19B1CE70CA}" srcOrd="23" destOrd="0" presId="urn:microsoft.com/office/officeart/2005/8/layout/radial5"/>
    <dgm:cxn modelId="{4534B6D0-639B-4B2E-A7B9-DFC1498BC02D}" type="presParOf" srcId="{8AAC024B-82F7-4AEE-9A25-5C19B1CE70CA}" destId="{5897A6FE-42C6-4CAE-9FBC-A8CCC1D0724B}" srcOrd="0" destOrd="0" presId="urn:microsoft.com/office/officeart/2005/8/layout/radial5"/>
    <dgm:cxn modelId="{F553728E-CCC6-4D75-A251-488874544475}" type="presParOf" srcId="{75EAE367-08D8-4494-97E9-866384498609}" destId="{A1F0AEDA-DC8C-4BE0-8352-1574718A833F}" srcOrd="24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D20C543-065B-437E-BEC3-E4ED6B361270}" type="doc">
      <dgm:prSet loTypeId="urn:microsoft.com/office/officeart/2005/8/layout/radial6" loCatId="cycle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874E59C0-008D-4D90-8ABB-6CEEB064BE09}">
      <dgm:prSet phldrT="[Text]"/>
      <dgm:spPr/>
      <dgm:t>
        <a:bodyPr/>
        <a:lstStyle/>
        <a:p>
          <a:r>
            <a:rPr lang="en-US" dirty="0" smtClean="0"/>
            <a:t>Web Analytics</a:t>
          </a:r>
          <a:endParaRPr lang="en-US" dirty="0"/>
        </a:p>
      </dgm:t>
    </dgm:pt>
    <dgm:pt modelId="{5314D2FE-A8ED-4D41-8D6B-116134D3760D}" type="parTrans" cxnId="{91A57B54-6222-4B50-8F52-763AE65CD181}">
      <dgm:prSet/>
      <dgm:spPr/>
      <dgm:t>
        <a:bodyPr/>
        <a:lstStyle/>
        <a:p>
          <a:endParaRPr lang="en-US"/>
        </a:p>
      </dgm:t>
    </dgm:pt>
    <dgm:pt modelId="{C65F298A-B453-4038-8F2B-DBA236DBE39E}" type="sibTrans" cxnId="{91A57B54-6222-4B50-8F52-763AE65CD181}">
      <dgm:prSet/>
      <dgm:spPr/>
      <dgm:t>
        <a:bodyPr/>
        <a:lstStyle/>
        <a:p>
          <a:endParaRPr lang="en-US"/>
        </a:p>
      </dgm:t>
    </dgm:pt>
    <dgm:pt modelId="{D21EE31E-D90B-453C-86E4-00C8AC9868AD}">
      <dgm:prSet phldrT="[Text]"/>
      <dgm:spPr/>
      <dgm:t>
        <a:bodyPr/>
        <a:lstStyle/>
        <a:p>
          <a:r>
            <a:rPr lang="en-US" dirty="0" smtClean="0"/>
            <a:t>Measure</a:t>
          </a:r>
          <a:endParaRPr lang="en-US" dirty="0"/>
        </a:p>
      </dgm:t>
    </dgm:pt>
    <dgm:pt modelId="{8FD1D673-A156-4FAC-B53F-EB2D136E199B}" type="parTrans" cxnId="{2DFB33E3-983D-45CA-8D71-46667130BBFD}">
      <dgm:prSet/>
      <dgm:spPr/>
      <dgm:t>
        <a:bodyPr/>
        <a:lstStyle/>
        <a:p>
          <a:endParaRPr lang="en-US"/>
        </a:p>
      </dgm:t>
    </dgm:pt>
    <dgm:pt modelId="{BD5CF432-4720-4EA5-8F71-29950DE122F1}" type="sibTrans" cxnId="{2DFB33E3-983D-45CA-8D71-46667130BBFD}">
      <dgm:prSet/>
      <dgm:spPr/>
      <dgm:t>
        <a:bodyPr/>
        <a:lstStyle/>
        <a:p>
          <a:endParaRPr lang="en-US"/>
        </a:p>
      </dgm:t>
    </dgm:pt>
    <dgm:pt modelId="{7BC31017-1442-4D0F-B4E4-2B13823ECF9D}">
      <dgm:prSet phldrT="[Text]"/>
      <dgm:spPr/>
      <dgm:t>
        <a:bodyPr/>
        <a:lstStyle/>
        <a:p>
          <a:r>
            <a:rPr lang="en-US" dirty="0" smtClean="0"/>
            <a:t>Report</a:t>
          </a:r>
          <a:endParaRPr lang="en-US" dirty="0"/>
        </a:p>
      </dgm:t>
    </dgm:pt>
    <dgm:pt modelId="{02BBC4F9-CDC9-4714-B38C-5F4DF046B951}" type="parTrans" cxnId="{E9B3FB94-86C7-425D-AEF0-840D1EECAA17}">
      <dgm:prSet/>
      <dgm:spPr/>
      <dgm:t>
        <a:bodyPr/>
        <a:lstStyle/>
        <a:p>
          <a:endParaRPr lang="en-US"/>
        </a:p>
      </dgm:t>
    </dgm:pt>
    <dgm:pt modelId="{0A422BD5-83D8-4D4A-BFB1-F8CE9C268B5B}" type="sibTrans" cxnId="{E9B3FB94-86C7-425D-AEF0-840D1EECAA17}">
      <dgm:prSet/>
      <dgm:spPr/>
      <dgm:t>
        <a:bodyPr/>
        <a:lstStyle/>
        <a:p>
          <a:endParaRPr lang="en-US"/>
        </a:p>
      </dgm:t>
    </dgm:pt>
    <dgm:pt modelId="{81BB0AC3-D74A-47B0-8313-66198A2EAE1A}">
      <dgm:prSet phldrT="[Text]"/>
      <dgm:spPr/>
      <dgm:t>
        <a:bodyPr/>
        <a:lstStyle/>
        <a:p>
          <a:r>
            <a:rPr lang="en-US" dirty="0" smtClean="0"/>
            <a:t>Analyze</a:t>
          </a:r>
          <a:endParaRPr lang="en-US" dirty="0"/>
        </a:p>
      </dgm:t>
    </dgm:pt>
    <dgm:pt modelId="{48791234-A3A0-42D8-A54A-7FC85EAF2A1F}" type="parTrans" cxnId="{06D72B86-4B50-406C-813C-51588B057738}">
      <dgm:prSet/>
      <dgm:spPr/>
      <dgm:t>
        <a:bodyPr/>
        <a:lstStyle/>
        <a:p>
          <a:endParaRPr lang="en-US"/>
        </a:p>
      </dgm:t>
    </dgm:pt>
    <dgm:pt modelId="{4E3AE465-3B33-452D-AF4B-02FC20D9FEF8}" type="sibTrans" cxnId="{06D72B86-4B50-406C-813C-51588B057738}">
      <dgm:prSet/>
      <dgm:spPr/>
      <dgm:t>
        <a:bodyPr/>
        <a:lstStyle/>
        <a:p>
          <a:endParaRPr lang="en-US"/>
        </a:p>
      </dgm:t>
    </dgm:pt>
    <dgm:pt modelId="{93222E06-957E-415B-8C27-A47576E863FB}">
      <dgm:prSet phldrT="[Text]"/>
      <dgm:spPr/>
      <dgm:t>
        <a:bodyPr/>
        <a:lstStyle/>
        <a:p>
          <a:r>
            <a:rPr lang="en-US" dirty="0" smtClean="0"/>
            <a:t>Optimize</a:t>
          </a:r>
          <a:endParaRPr lang="en-US" dirty="0"/>
        </a:p>
      </dgm:t>
    </dgm:pt>
    <dgm:pt modelId="{1E5122D7-1266-465F-B8D7-F8EB814A25B1}" type="parTrans" cxnId="{8A09B222-1C45-48A0-A93D-899F4CCEC818}">
      <dgm:prSet/>
      <dgm:spPr/>
      <dgm:t>
        <a:bodyPr/>
        <a:lstStyle/>
        <a:p>
          <a:endParaRPr lang="en-US"/>
        </a:p>
      </dgm:t>
    </dgm:pt>
    <dgm:pt modelId="{52A8BB23-177B-4742-9968-1871C881A147}" type="sibTrans" cxnId="{8A09B222-1C45-48A0-A93D-899F4CCEC818}">
      <dgm:prSet/>
      <dgm:spPr/>
      <dgm:t>
        <a:bodyPr/>
        <a:lstStyle/>
        <a:p>
          <a:endParaRPr lang="en-US"/>
        </a:p>
      </dgm:t>
    </dgm:pt>
    <dgm:pt modelId="{9DA693E8-5546-4B52-99B3-CD29619E3131}" type="pres">
      <dgm:prSet presAssocID="{0D20C543-065B-437E-BEC3-E4ED6B361270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E4049D3-98D0-41A3-8E3B-A494A2E50F08}" type="pres">
      <dgm:prSet presAssocID="{874E59C0-008D-4D90-8ABB-6CEEB064BE09}" presName="centerShape" presStyleLbl="node0" presStyleIdx="0" presStyleCnt="1"/>
      <dgm:spPr/>
      <dgm:t>
        <a:bodyPr/>
        <a:lstStyle/>
        <a:p>
          <a:endParaRPr lang="en-US"/>
        </a:p>
      </dgm:t>
    </dgm:pt>
    <dgm:pt modelId="{ED41EBC1-6D67-4327-965C-13460A5E2CAD}" type="pres">
      <dgm:prSet presAssocID="{D21EE31E-D90B-453C-86E4-00C8AC9868AD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9D4571-BDA8-4403-99E2-81545175B574}" type="pres">
      <dgm:prSet presAssocID="{D21EE31E-D90B-453C-86E4-00C8AC9868AD}" presName="dummy" presStyleCnt="0"/>
      <dgm:spPr/>
    </dgm:pt>
    <dgm:pt modelId="{18479B6C-AB27-4491-AB5E-9F72F0DF430E}" type="pres">
      <dgm:prSet presAssocID="{BD5CF432-4720-4EA5-8F71-29950DE122F1}" presName="sibTrans" presStyleLbl="sibTrans2D1" presStyleIdx="0" presStyleCnt="4"/>
      <dgm:spPr/>
      <dgm:t>
        <a:bodyPr/>
        <a:lstStyle/>
        <a:p>
          <a:endParaRPr lang="en-US"/>
        </a:p>
      </dgm:t>
    </dgm:pt>
    <dgm:pt modelId="{BF7BD48B-F4B3-4E86-9A33-92B79D066C75}" type="pres">
      <dgm:prSet presAssocID="{7BC31017-1442-4D0F-B4E4-2B13823ECF9D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1F335B-AFF7-480B-A558-4D88A5734587}" type="pres">
      <dgm:prSet presAssocID="{7BC31017-1442-4D0F-B4E4-2B13823ECF9D}" presName="dummy" presStyleCnt="0"/>
      <dgm:spPr/>
    </dgm:pt>
    <dgm:pt modelId="{7EC0BF31-B490-47F7-838B-4F2C3B4CBF9D}" type="pres">
      <dgm:prSet presAssocID="{0A422BD5-83D8-4D4A-BFB1-F8CE9C268B5B}" presName="sibTrans" presStyleLbl="sibTrans2D1" presStyleIdx="1" presStyleCnt="4"/>
      <dgm:spPr/>
      <dgm:t>
        <a:bodyPr/>
        <a:lstStyle/>
        <a:p>
          <a:endParaRPr lang="en-US"/>
        </a:p>
      </dgm:t>
    </dgm:pt>
    <dgm:pt modelId="{619EC2F5-B663-490C-AB55-8CE4CBEEBEF9}" type="pres">
      <dgm:prSet presAssocID="{81BB0AC3-D74A-47B0-8313-66198A2EAE1A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1F8039-6CBC-42D7-9B07-A4B2F131A542}" type="pres">
      <dgm:prSet presAssocID="{81BB0AC3-D74A-47B0-8313-66198A2EAE1A}" presName="dummy" presStyleCnt="0"/>
      <dgm:spPr/>
    </dgm:pt>
    <dgm:pt modelId="{3809464A-D297-40D1-890A-6996D371F590}" type="pres">
      <dgm:prSet presAssocID="{4E3AE465-3B33-452D-AF4B-02FC20D9FEF8}" presName="sibTrans" presStyleLbl="sibTrans2D1" presStyleIdx="2" presStyleCnt="4"/>
      <dgm:spPr/>
      <dgm:t>
        <a:bodyPr/>
        <a:lstStyle/>
        <a:p>
          <a:endParaRPr lang="en-US"/>
        </a:p>
      </dgm:t>
    </dgm:pt>
    <dgm:pt modelId="{7969C3DB-C07D-4941-BFA0-F11864C0A9A9}" type="pres">
      <dgm:prSet presAssocID="{93222E06-957E-415B-8C27-A47576E863FB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ED8B2C-20B1-48CC-A67B-65219EF62062}" type="pres">
      <dgm:prSet presAssocID="{93222E06-957E-415B-8C27-A47576E863FB}" presName="dummy" presStyleCnt="0"/>
      <dgm:spPr/>
    </dgm:pt>
    <dgm:pt modelId="{3D6EBCE1-20B3-4593-BE2C-E898BE9D5A65}" type="pres">
      <dgm:prSet presAssocID="{52A8BB23-177B-4742-9968-1871C881A147}" presName="sibTrans" presStyleLbl="sibTrans2D1" presStyleIdx="3" presStyleCnt="4"/>
      <dgm:spPr/>
      <dgm:t>
        <a:bodyPr/>
        <a:lstStyle/>
        <a:p>
          <a:endParaRPr lang="en-US"/>
        </a:p>
      </dgm:t>
    </dgm:pt>
  </dgm:ptLst>
  <dgm:cxnLst>
    <dgm:cxn modelId="{06D72B86-4B50-406C-813C-51588B057738}" srcId="{874E59C0-008D-4D90-8ABB-6CEEB064BE09}" destId="{81BB0AC3-D74A-47B0-8313-66198A2EAE1A}" srcOrd="2" destOrd="0" parTransId="{48791234-A3A0-42D8-A54A-7FC85EAF2A1F}" sibTransId="{4E3AE465-3B33-452D-AF4B-02FC20D9FEF8}"/>
    <dgm:cxn modelId="{E9B3FB94-86C7-425D-AEF0-840D1EECAA17}" srcId="{874E59C0-008D-4D90-8ABB-6CEEB064BE09}" destId="{7BC31017-1442-4D0F-B4E4-2B13823ECF9D}" srcOrd="1" destOrd="0" parTransId="{02BBC4F9-CDC9-4714-B38C-5F4DF046B951}" sibTransId="{0A422BD5-83D8-4D4A-BFB1-F8CE9C268B5B}"/>
    <dgm:cxn modelId="{483D1E33-FAC9-483B-B28D-0E6B263AC0AC}" type="presOf" srcId="{BD5CF432-4720-4EA5-8F71-29950DE122F1}" destId="{18479B6C-AB27-4491-AB5E-9F72F0DF430E}" srcOrd="0" destOrd="0" presId="urn:microsoft.com/office/officeart/2005/8/layout/radial6"/>
    <dgm:cxn modelId="{A26EFB4B-9C8E-415D-8981-2325DAC454B4}" type="presOf" srcId="{0A422BD5-83D8-4D4A-BFB1-F8CE9C268B5B}" destId="{7EC0BF31-B490-47F7-838B-4F2C3B4CBF9D}" srcOrd="0" destOrd="0" presId="urn:microsoft.com/office/officeart/2005/8/layout/radial6"/>
    <dgm:cxn modelId="{CE255B93-4CFA-4A15-A843-D1EFC10BD5BC}" type="presOf" srcId="{4E3AE465-3B33-452D-AF4B-02FC20D9FEF8}" destId="{3809464A-D297-40D1-890A-6996D371F590}" srcOrd="0" destOrd="0" presId="urn:microsoft.com/office/officeart/2005/8/layout/radial6"/>
    <dgm:cxn modelId="{F11CC19B-77EE-4C77-BCD4-BF5E71A7E8F3}" type="presOf" srcId="{52A8BB23-177B-4742-9968-1871C881A147}" destId="{3D6EBCE1-20B3-4593-BE2C-E898BE9D5A65}" srcOrd="0" destOrd="0" presId="urn:microsoft.com/office/officeart/2005/8/layout/radial6"/>
    <dgm:cxn modelId="{E30A2410-B243-4AFD-9E44-CD512B9905FA}" type="presOf" srcId="{0D20C543-065B-437E-BEC3-E4ED6B361270}" destId="{9DA693E8-5546-4B52-99B3-CD29619E3131}" srcOrd="0" destOrd="0" presId="urn:microsoft.com/office/officeart/2005/8/layout/radial6"/>
    <dgm:cxn modelId="{4B6C471D-7FD7-4B86-B5BC-972237569448}" type="presOf" srcId="{874E59C0-008D-4D90-8ABB-6CEEB064BE09}" destId="{AE4049D3-98D0-41A3-8E3B-A494A2E50F08}" srcOrd="0" destOrd="0" presId="urn:microsoft.com/office/officeart/2005/8/layout/radial6"/>
    <dgm:cxn modelId="{A1E51255-7B01-4D51-AFEA-DE2F004F48E1}" type="presOf" srcId="{81BB0AC3-D74A-47B0-8313-66198A2EAE1A}" destId="{619EC2F5-B663-490C-AB55-8CE4CBEEBEF9}" srcOrd="0" destOrd="0" presId="urn:microsoft.com/office/officeart/2005/8/layout/radial6"/>
    <dgm:cxn modelId="{A82CA364-097F-44A5-92E1-176AC2F460E5}" type="presOf" srcId="{93222E06-957E-415B-8C27-A47576E863FB}" destId="{7969C3DB-C07D-4941-BFA0-F11864C0A9A9}" srcOrd="0" destOrd="0" presId="urn:microsoft.com/office/officeart/2005/8/layout/radial6"/>
    <dgm:cxn modelId="{91A57B54-6222-4B50-8F52-763AE65CD181}" srcId="{0D20C543-065B-437E-BEC3-E4ED6B361270}" destId="{874E59C0-008D-4D90-8ABB-6CEEB064BE09}" srcOrd="0" destOrd="0" parTransId="{5314D2FE-A8ED-4D41-8D6B-116134D3760D}" sibTransId="{C65F298A-B453-4038-8F2B-DBA236DBE39E}"/>
    <dgm:cxn modelId="{285EB29D-70AF-4F17-8C8F-ECADD948B83B}" type="presOf" srcId="{7BC31017-1442-4D0F-B4E4-2B13823ECF9D}" destId="{BF7BD48B-F4B3-4E86-9A33-92B79D066C75}" srcOrd="0" destOrd="0" presId="urn:microsoft.com/office/officeart/2005/8/layout/radial6"/>
    <dgm:cxn modelId="{8A09B222-1C45-48A0-A93D-899F4CCEC818}" srcId="{874E59C0-008D-4D90-8ABB-6CEEB064BE09}" destId="{93222E06-957E-415B-8C27-A47576E863FB}" srcOrd="3" destOrd="0" parTransId="{1E5122D7-1266-465F-B8D7-F8EB814A25B1}" sibTransId="{52A8BB23-177B-4742-9968-1871C881A147}"/>
    <dgm:cxn modelId="{09A637EF-5EAC-4CAF-AE1C-4BB0CBF94CDD}" type="presOf" srcId="{D21EE31E-D90B-453C-86E4-00C8AC9868AD}" destId="{ED41EBC1-6D67-4327-965C-13460A5E2CAD}" srcOrd="0" destOrd="0" presId="urn:microsoft.com/office/officeart/2005/8/layout/radial6"/>
    <dgm:cxn modelId="{2DFB33E3-983D-45CA-8D71-46667130BBFD}" srcId="{874E59C0-008D-4D90-8ABB-6CEEB064BE09}" destId="{D21EE31E-D90B-453C-86E4-00C8AC9868AD}" srcOrd="0" destOrd="0" parTransId="{8FD1D673-A156-4FAC-B53F-EB2D136E199B}" sibTransId="{BD5CF432-4720-4EA5-8F71-29950DE122F1}"/>
    <dgm:cxn modelId="{14909B55-BD60-4C3D-884C-32C5300F5FDC}" type="presParOf" srcId="{9DA693E8-5546-4B52-99B3-CD29619E3131}" destId="{AE4049D3-98D0-41A3-8E3B-A494A2E50F08}" srcOrd="0" destOrd="0" presId="urn:microsoft.com/office/officeart/2005/8/layout/radial6"/>
    <dgm:cxn modelId="{1949ED75-3906-4E02-9283-EAF0B072815B}" type="presParOf" srcId="{9DA693E8-5546-4B52-99B3-CD29619E3131}" destId="{ED41EBC1-6D67-4327-965C-13460A5E2CAD}" srcOrd="1" destOrd="0" presId="urn:microsoft.com/office/officeart/2005/8/layout/radial6"/>
    <dgm:cxn modelId="{4165CB08-1D9E-43DE-8B4D-7E8160B8B4E1}" type="presParOf" srcId="{9DA693E8-5546-4B52-99B3-CD29619E3131}" destId="{339D4571-BDA8-4403-99E2-81545175B574}" srcOrd="2" destOrd="0" presId="urn:microsoft.com/office/officeart/2005/8/layout/radial6"/>
    <dgm:cxn modelId="{02C879E4-28CB-4549-8BD0-8CD262AEEA34}" type="presParOf" srcId="{9DA693E8-5546-4B52-99B3-CD29619E3131}" destId="{18479B6C-AB27-4491-AB5E-9F72F0DF430E}" srcOrd="3" destOrd="0" presId="urn:microsoft.com/office/officeart/2005/8/layout/radial6"/>
    <dgm:cxn modelId="{72A4B66A-2E60-4C48-895D-A913223A91F0}" type="presParOf" srcId="{9DA693E8-5546-4B52-99B3-CD29619E3131}" destId="{BF7BD48B-F4B3-4E86-9A33-92B79D066C75}" srcOrd="4" destOrd="0" presId="urn:microsoft.com/office/officeart/2005/8/layout/radial6"/>
    <dgm:cxn modelId="{2C01F79A-9327-4265-83DA-B524D5D3932D}" type="presParOf" srcId="{9DA693E8-5546-4B52-99B3-CD29619E3131}" destId="{E11F335B-AFF7-480B-A558-4D88A5734587}" srcOrd="5" destOrd="0" presId="urn:microsoft.com/office/officeart/2005/8/layout/radial6"/>
    <dgm:cxn modelId="{08AEB732-1990-4545-AAE4-BC14F565CDBB}" type="presParOf" srcId="{9DA693E8-5546-4B52-99B3-CD29619E3131}" destId="{7EC0BF31-B490-47F7-838B-4F2C3B4CBF9D}" srcOrd="6" destOrd="0" presId="urn:microsoft.com/office/officeart/2005/8/layout/radial6"/>
    <dgm:cxn modelId="{C59B3688-8542-44DE-87A2-909DD4026A2E}" type="presParOf" srcId="{9DA693E8-5546-4B52-99B3-CD29619E3131}" destId="{619EC2F5-B663-490C-AB55-8CE4CBEEBEF9}" srcOrd="7" destOrd="0" presId="urn:microsoft.com/office/officeart/2005/8/layout/radial6"/>
    <dgm:cxn modelId="{DFAFEC18-4F13-4B10-8E82-322454F4AF81}" type="presParOf" srcId="{9DA693E8-5546-4B52-99B3-CD29619E3131}" destId="{C71F8039-6CBC-42D7-9B07-A4B2F131A542}" srcOrd="8" destOrd="0" presId="urn:microsoft.com/office/officeart/2005/8/layout/radial6"/>
    <dgm:cxn modelId="{8B7983A5-2F64-4CB4-A261-00A4B5A92D80}" type="presParOf" srcId="{9DA693E8-5546-4B52-99B3-CD29619E3131}" destId="{3809464A-D297-40D1-890A-6996D371F590}" srcOrd="9" destOrd="0" presId="urn:microsoft.com/office/officeart/2005/8/layout/radial6"/>
    <dgm:cxn modelId="{A6617A95-FDF0-42DD-87C2-624E4708E2E9}" type="presParOf" srcId="{9DA693E8-5546-4B52-99B3-CD29619E3131}" destId="{7969C3DB-C07D-4941-BFA0-F11864C0A9A9}" srcOrd="10" destOrd="0" presId="urn:microsoft.com/office/officeart/2005/8/layout/radial6"/>
    <dgm:cxn modelId="{04165FFC-70DC-47C7-B250-C835F4BC08D9}" type="presParOf" srcId="{9DA693E8-5546-4B52-99B3-CD29619E3131}" destId="{98ED8B2C-20B1-48CC-A67B-65219EF62062}" srcOrd="11" destOrd="0" presId="urn:microsoft.com/office/officeart/2005/8/layout/radial6"/>
    <dgm:cxn modelId="{E0AE000B-EE7F-4E1F-9873-F5155A04AC1C}" type="presParOf" srcId="{9DA693E8-5546-4B52-99B3-CD29619E3131}" destId="{3D6EBCE1-20B3-4593-BE2C-E898BE9D5A65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6EBCE1-20B3-4593-BE2C-E898BE9D5A65}">
      <dsp:nvSpPr>
        <dsp:cNvPr id="0" name=""/>
        <dsp:cNvSpPr/>
      </dsp:nvSpPr>
      <dsp:spPr>
        <a:xfrm>
          <a:off x="1308907" y="413557"/>
          <a:ext cx="2754284" cy="2754284"/>
        </a:xfrm>
        <a:prstGeom prst="blockArc">
          <a:avLst>
            <a:gd name="adj1" fmla="val 10800000"/>
            <a:gd name="adj2" fmla="val 16200000"/>
            <a:gd name="adj3" fmla="val 4642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809464A-D297-40D1-890A-6996D371F590}">
      <dsp:nvSpPr>
        <dsp:cNvPr id="0" name=""/>
        <dsp:cNvSpPr/>
      </dsp:nvSpPr>
      <dsp:spPr>
        <a:xfrm>
          <a:off x="1308907" y="413557"/>
          <a:ext cx="2754284" cy="2754284"/>
        </a:xfrm>
        <a:prstGeom prst="blockArc">
          <a:avLst>
            <a:gd name="adj1" fmla="val 5400000"/>
            <a:gd name="adj2" fmla="val 10800000"/>
            <a:gd name="adj3" fmla="val 4642"/>
          </a:avLst>
        </a:prstGeom>
        <a:gradFill rotWithShape="0">
          <a:gsLst>
            <a:gs pos="0">
              <a:schemeClr val="accent3">
                <a:hueOff val="7500176"/>
                <a:satOff val="-11253"/>
                <a:lumOff val="-1830"/>
                <a:alphaOff val="0"/>
                <a:shade val="51000"/>
                <a:satMod val="130000"/>
              </a:schemeClr>
            </a:gs>
            <a:gs pos="80000">
              <a:schemeClr val="accent3">
                <a:hueOff val="7500176"/>
                <a:satOff val="-11253"/>
                <a:lumOff val="-1830"/>
                <a:alphaOff val="0"/>
                <a:shade val="93000"/>
                <a:satMod val="130000"/>
              </a:schemeClr>
            </a:gs>
            <a:gs pos="100000">
              <a:schemeClr val="accent3">
                <a:hueOff val="7500176"/>
                <a:satOff val="-11253"/>
                <a:lumOff val="-183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EC0BF31-B490-47F7-838B-4F2C3B4CBF9D}">
      <dsp:nvSpPr>
        <dsp:cNvPr id="0" name=""/>
        <dsp:cNvSpPr/>
      </dsp:nvSpPr>
      <dsp:spPr>
        <a:xfrm>
          <a:off x="1308907" y="413557"/>
          <a:ext cx="2754284" cy="2754284"/>
        </a:xfrm>
        <a:prstGeom prst="blockArc">
          <a:avLst>
            <a:gd name="adj1" fmla="val 0"/>
            <a:gd name="adj2" fmla="val 5400000"/>
            <a:gd name="adj3" fmla="val 4642"/>
          </a:avLst>
        </a:prstGeom>
        <a:gradFill rotWithShape="0">
          <a:gsLst>
            <a:gs pos="0">
              <a:schemeClr val="accent3">
                <a:hueOff val="3750088"/>
                <a:satOff val="-5627"/>
                <a:lumOff val="-915"/>
                <a:alphaOff val="0"/>
                <a:shade val="51000"/>
                <a:satMod val="130000"/>
              </a:schemeClr>
            </a:gs>
            <a:gs pos="80000">
              <a:schemeClr val="accent3">
                <a:hueOff val="3750088"/>
                <a:satOff val="-5627"/>
                <a:lumOff val="-915"/>
                <a:alphaOff val="0"/>
                <a:shade val="93000"/>
                <a:satMod val="130000"/>
              </a:schemeClr>
            </a:gs>
            <a:gs pos="100000">
              <a:schemeClr val="accent3">
                <a:hueOff val="3750088"/>
                <a:satOff val="-5627"/>
                <a:lumOff val="-91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8479B6C-AB27-4491-AB5E-9F72F0DF430E}">
      <dsp:nvSpPr>
        <dsp:cNvPr id="0" name=""/>
        <dsp:cNvSpPr/>
      </dsp:nvSpPr>
      <dsp:spPr>
        <a:xfrm>
          <a:off x="1308907" y="413557"/>
          <a:ext cx="2754284" cy="2754284"/>
        </a:xfrm>
        <a:prstGeom prst="blockArc">
          <a:avLst>
            <a:gd name="adj1" fmla="val 16200000"/>
            <a:gd name="adj2" fmla="val 0"/>
            <a:gd name="adj3" fmla="val 4642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E4049D3-98D0-41A3-8E3B-A494A2E50F08}">
      <dsp:nvSpPr>
        <dsp:cNvPr id="0" name=""/>
        <dsp:cNvSpPr/>
      </dsp:nvSpPr>
      <dsp:spPr>
        <a:xfrm>
          <a:off x="2051916" y="1156566"/>
          <a:ext cx="1268266" cy="1268266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Web Analytics</a:t>
          </a:r>
          <a:endParaRPr lang="en-US" sz="1800" kern="1200" dirty="0"/>
        </a:p>
      </dsp:txBody>
      <dsp:txXfrm>
        <a:off x="2237649" y="1342299"/>
        <a:ext cx="896800" cy="896800"/>
      </dsp:txXfrm>
    </dsp:sp>
    <dsp:sp modelId="{ED41EBC1-6D67-4327-965C-13460A5E2CAD}">
      <dsp:nvSpPr>
        <dsp:cNvPr id="0" name=""/>
        <dsp:cNvSpPr/>
      </dsp:nvSpPr>
      <dsp:spPr>
        <a:xfrm>
          <a:off x="2242156" y="1624"/>
          <a:ext cx="887786" cy="887786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Measure</a:t>
          </a:r>
          <a:endParaRPr lang="en-US" sz="1200" kern="1200" dirty="0"/>
        </a:p>
      </dsp:txBody>
      <dsp:txXfrm>
        <a:off x="2372169" y="131637"/>
        <a:ext cx="627760" cy="627760"/>
      </dsp:txXfrm>
    </dsp:sp>
    <dsp:sp modelId="{BF7BD48B-F4B3-4E86-9A33-92B79D066C75}">
      <dsp:nvSpPr>
        <dsp:cNvPr id="0" name=""/>
        <dsp:cNvSpPr/>
      </dsp:nvSpPr>
      <dsp:spPr>
        <a:xfrm>
          <a:off x="3587338" y="1346806"/>
          <a:ext cx="887786" cy="887786"/>
        </a:xfrm>
        <a:prstGeom prst="ellipse">
          <a:avLst/>
        </a:prstGeom>
        <a:gradFill rotWithShape="0">
          <a:gsLst>
            <a:gs pos="0">
              <a:schemeClr val="accent3">
                <a:hueOff val="3750088"/>
                <a:satOff val="-5627"/>
                <a:lumOff val="-915"/>
                <a:alphaOff val="0"/>
                <a:shade val="51000"/>
                <a:satMod val="130000"/>
              </a:schemeClr>
            </a:gs>
            <a:gs pos="80000">
              <a:schemeClr val="accent3">
                <a:hueOff val="3750088"/>
                <a:satOff val="-5627"/>
                <a:lumOff val="-915"/>
                <a:alphaOff val="0"/>
                <a:shade val="93000"/>
                <a:satMod val="130000"/>
              </a:schemeClr>
            </a:gs>
            <a:gs pos="100000">
              <a:schemeClr val="accent3">
                <a:hueOff val="3750088"/>
                <a:satOff val="-5627"/>
                <a:lumOff val="-91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Report</a:t>
          </a:r>
          <a:endParaRPr lang="en-US" sz="1200" kern="1200" dirty="0"/>
        </a:p>
      </dsp:txBody>
      <dsp:txXfrm>
        <a:off x="3717351" y="1476819"/>
        <a:ext cx="627760" cy="627760"/>
      </dsp:txXfrm>
    </dsp:sp>
    <dsp:sp modelId="{619EC2F5-B663-490C-AB55-8CE4CBEEBEF9}">
      <dsp:nvSpPr>
        <dsp:cNvPr id="0" name=""/>
        <dsp:cNvSpPr/>
      </dsp:nvSpPr>
      <dsp:spPr>
        <a:xfrm>
          <a:off x="2242156" y="2691988"/>
          <a:ext cx="887786" cy="887786"/>
        </a:xfrm>
        <a:prstGeom prst="ellipse">
          <a:avLst/>
        </a:prstGeom>
        <a:gradFill rotWithShape="0">
          <a:gsLst>
            <a:gs pos="0">
              <a:schemeClr val="accent3">
                <a:hueOff val="7500176"/>
                <a:satOff val="-11253"/>
                <a:lumOff val="-1830"/>
                <a:alphaOff val="0"/>
                <a:shade val="51000"/>
                <a:satMod val="130000"/>
              </a:schemeClr>
            </a:gs>
            <a:gs pos="80000">
              <a:schemeClr val="accent3">
                <a:hueOff val="7500176"/>
                <a:satOff val="-11253"/>
                <a:lumOff val="-1830"/>
                <a:alphaOff val="0"/>
                <a:shade val="93000"/>
                <a:satMod val="130000"/>
              </a:schemeClr>
            </a:gs>
            <a:gs pos="100000">
              <a:schemeClr val="accent3">
                <a:hueOff val="7500176"/>
                <a:satOff val="-11253"/>
                <a:lumOff val="-183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Analyze</a:t>
          </a:r>
          <a:endParaRPr lang="en-US" sz="1200" kern="1200" dirty="0"/>
        </a:p>
      </dsp:txBody>
      <dsp:txXfrm>
        <a:off x="2372169" y="2822001"/>
        <a:ext cx="627760" cy="627760"/>
      </dsp:txXfrm>
    </dsp:sp>
    <dsp:sp modelId="{7969C3DB-C07D-4941-BFA0-F11864C0A9A9}">
      <dsp:nvSpPr>
        <dsp:cNvPr id="0" name=""/>
        <dsp:cNvSpPr/>
      </dsp:nvSpPr>
      <dsp:spPr>
        <a:xfrm>
          <a:off x="896974" y="1346806"/>
          <a:ext cx="887786" cy="887786"/>
        </a:xfrm>
        <a:prstGeom prst="ellipse">
          <a:avLst/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Optimize</a:t>
          </a:r>
          <a:endParaRPr lang="en-US" sz="1200" kern="1200" dirty="0"/>
        </a:p>
      </dsp:txBody>
      <dsp:txXfrm>
        <a:off x="1026987" y="1476819"/>
        <a:ext cx="627760" cy="6277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0.29974</cdr:x>
      <cdr:y>0.07435</cdr:y>
    </cdr:from>
    <cdr:to>
      <cdr:x>0.72537</cdr:x>
      <cdr:y>0.23793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728192" y="360040"/>
          <a:ext cx="2453985" cy="7920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600" b="1" dirty="0"/>
            <a:t>Total</a:t>
          </a:r>
          <a:r>
            <a:rPr lang="en-US" sz="1600" b="1" baseline="0" dirty="0"/>
            <a:t> Mass Loss: </a:t>
          </a:r>
          <a:r>
            <a:rPr lang="en-US" sz="1600" b="1" baseline="0" dirty="0" smtClean="0"/>
            <a:t>75-90%</a:t>
          </a:r>
          <a:endParaRPr lang="en-US" sz="1600" b="1" dirty="0"/>
        </a:p>
      </cdr:txBody>
    </cdr:sp>
  </cdr:relSizeAnchor>
  <cdr:relSizeAnchor xmlns:cdr="http://schemas.openxmlformats.org/drawingml/2006/chartDrawing">
    <cdr:from>
      <cdr:x>0.16236</cdr:x>
      <cdr:y>0.57994</cdr:y>
    </cdr:from>
    <cdr:to>
      <cdr:x>0.41215</cdr:x>
      <cdr:y>0.96657</cdr:y>
    </cdr:to>
    <cdr:sp macro="" textlink="">
      <cdr:nvSpPr>
        <cdr:cNvPr id="3" name="Rectangle 2"/>
        <cdr:cNvSpPr/>
      </cdr:nvSpPr>
      <cdr:spPr>
        <a:xfrm xmlns:a="http://schemas.openxmlformats.org/drawingml/2006/main">
          <a:off x="936104" y="2808312"/>
          <a:ext cx="1440160" cy="187220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38100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>
            <a:noFill/>
          </a:endParaRPr>
        </a:p>
      </cdr:txBody>
    </cdr:sp>
  </cdr:relSizeAnchor>
  <cdr:relSizeAnchor xmlns:cdr="http://schemas.openxmlformats.org/drawingml/2006/chartDrawing">
    <cdr:from>
      <cdr:x>0.59949</cdr:x>
      <cdr:y>0.28254</cdr:y>
    </cdr:from>
    <cdr:to>
      <cdr:x>0.97416</cdr:x>
      <cdr:y>0.98144</cdr:y>
    </cdr:to>
    <cdr:sp macro="" textlink="">
      <cdr:nvSpPr>
        <cdr:cNvPr id="5" name="Rectangle 4"/>
        <cdr:cNvSpPr/>
      </cdr:nvSpPr>
      <cdr:spPr>
        <a:xfrm xmlns:a="http://schemas.openxmlformats.org/drawingml/2006/main">
          <a:off x="3456384" y="1368152"/>
          <a:ext cx="2160240" cy="338437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38100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0.63695</cdr:x>
      <cdr:y>0.16357</cdr:y>
    </cdr:from>
    <cdr:to>
      <cdr:x>0.97416</cdr:x>
      <cdr:y>0.35241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3672408" y="792071"/>
          <a:ext cx="1944215" cy="91443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600" dirty="0" smtClean="0">
              <a:latin typeface="Arial" panose="020B0604020202020204" pitchFamily="34" charset="0"/>
              <a:cs typeface="Arial" panose="020B0604020202020204" pitchFamily="34" charset="0"/>
            </a:rPr>
            <a:t>Maximum mass loss</a:t>
          </a:r>
        </a:p>
        <a:p xmlns:a="http://schemas.openxmlformats.org/drawingml/2006/main">
          <a:r>
            <a:rPr lang="en-US" sz="1600" dirty="0" smtClean="0">
              <a:latin typeface="Arial" panose="020B0604020202020204" pitchFamily="34" charset="0"/>
              <a:cs typeface="Arial" panose="020B0604020202020204" pitchFamily="34" charset="0"/>
            </a:rPr>
            <a:t>occurs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413" cy="464820"/>
          </a:xfrm>
          <a:prstGeom prst="rect">
            <a:avLst/>
          </a:prstGeom>
        </p:spPr>
        <p:txBody>
          <a:bodyPr vert="horz" lIns="92300" tIns="46150" rIns="92300" bIns="4615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1386" y="1"/>
            <a:ext cx="3037413" cy="464820"/>
          </a:xfrm>
          <a:prstGeom prst="rect">
            <a:avLst/>
          </a:prstGeom>
        </p:spPr>
        <p:txBody>
          <a:bodyPr vert="horz" lIns="92300" tIns="46150" rIns="92300" bIns="46150" rtlCol="0"/>
          <a:lstStyle>
            <a:lvl1pPr algn="r">
              <a:defRPr sz="1200"/>
            </a:lvl1pPr>
          </a:lstStyle>
          <a:p>
            <a:fld id="{4511D497-F86E-48C4-BD8D-66F9C68C6F5A}" type="datetimeFigureOut">
              <a:rPr lang="en-US" smtClean="0"/>
              <a:t>9/20/2016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78"/>
            <a:ext cx="3037413" cy="464820"/>
          </a:xfrm>
          <a:prstGeom prst="rect">
            <a:avLst/>
          </a:prstGeom>
        </p:spPr>
        <p:txBody>
          <a:bodyPr vert="horz" lIns="92300" tIns="46150" rIns="92300" bIns="4615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1386" y="8829978"/>
            <a:ext cx="3037413" cy="464820"/>
          </a:xfrm>
          <a:prstGeom prst="rect">
            <a:avLst/>
          </a:prstGeom>
        </p:spPr>
        <p:txBody>
          <a:bodyPr vert="horz" lIns="92300" tIns="46150" rIns="92300" bIns="46150" rtlCol="0" anchor="b"/>
          <a:lstStyle>
            <a:lvl1pPr algn="r">
              <a:defRPr sz="1200"/>
            </a:lvl1pPr>
          </a:lstStyle>
          <a:p>
            <a:fld id="{346E377C-27AF-4A17-A009-0A3E2E6FB4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6139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4820"/>
          </a:xfrm>
          <a:prstGeom prst="rect">
            <a:avLst/>
          </a:prstGeom>
        </p:spPr>
        <p:txBody>
          <a:bodyPr vert="horz" lIns="93177" tIns="46588" rIns="93177" bIns="4658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4820"/>
          </a:xfrm>
          <a:prstGeom prst="rect">
            <a:avLst/>
          </a:prstGeom>
        </p:spPr>
        <p:txBody>
          <a:bodyPr vert="horz" lIns="93177" tIns="46588" rIns="93177" bIns="46588" rtlCol="0"/>
          <a:lstStyle>
            <a:lvl1pPr algn="r">
              <a:defRPr sz="1200"/>
            </a:lvl1pPr>
          </a:lstStyle>
          <a:p>
            <a:fld id="{1DB0920E-5E3D-49C8-AA80-37A82F783798}" type="datetimeFigureOut">
              <a:rPr lang="en-US" smtClean="0"/>
              <a:pPr/>
              <a:t>9/20/2016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8" rIns="93177" bIns="4658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vert="horz" lIns="93177" tIns="46588" rIns="93177" bIns="4658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8" rIns="93177" bIns="4658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8" rIns="93177" bIns="46588" rtlCol="0" anchor="b"/>
          <a:lstStyle>
            <a:lvl1pPr algn="r">
              <a:defRPr sz="1200"/>
            </a:lvl1pPr>
          </a:lstStyle>
          <a:p>
            <a:fld id="{8D209E4A-3F3D-4C98-AB1E-E57170B5A0F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811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mwims.org/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209E4A-3F3D-4C98-AB1E-E57170B5A0F3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522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 over summary and conclusion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209E4A-3F3D-4C98-AB1E-E57170B5A0F3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8427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 over summary and conclusion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209E4A-3F3D-4C98-AB1E-E57170B5A0F3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4013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209E4A-3F3D-4C98-AB1E-E57170B5A0F3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573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209E4A-3F3D-4C98-AB1E-E57170B5A0F3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8645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Placeholder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Placeholder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1675" y="4416425"/>
            <a:ext cx="5607050" cy="41830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21630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04318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7151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7284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60079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38525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49857" y="4415790"/>
            <a:ext cx="6281531" cy="4183380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/>
              <a:t>Waste Information Management System (WIMS) (Task 1)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WIMS is deployed and accessible on the web at </a:t>
            </a:r>
            <a:r>
              <a:rPr lang="en-US" dirty="0">
                <a:hlinkClick r:id="rId3"/>
              </a:rPr>
              <a:t>http://www.emwims.org</a:t>
            </a:r>
            <a:r>
              <a:rPr lang="en-US" dirty="0"/>
              <a:t>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Maintain WIMS operations - database management, application maintenance, performance tuning, and perform annual data </a:t>
            </a:r>
            <a:r>
              <a:rPr lang="en-US" dirty="0" smtClean="0"/>
              <a:t>update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lvl="0"/>
            <a:r>
              <a:rPr lang="en-US" b="1" dirty="0"/>
              <a:t>D&amp;D Support to DOE EM for Technology Innovation, Development, Evaluation, and Deployment (Task 2)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Develop and refine decision-support model for selecting fixatives, strippable coatings, and decontamination gel products for specific site applications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Develop remote high rad access technology,  e.g., SRS 235-F Facility, to include technology such as a tether-less remote wall climber system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Complete applied research on dual-purpose organic semiconductor thin films for polymer interface and electrostatic applications applicable to SRS 235-F and the DOE complex for radioactive waste handling and packaging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Complete applied research on incombustible fixatives supporting  the SRS 235-F facility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Fogging research and evaluation in support of the SRS 235-F facility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Collaborate with DOE EM-13 and the D&amp;D community of practice in the identification and development of Lessons Learned and Best Practices related to </a:t>
            </a:r>
            <a:r>
              <a:rPr lang="en-US" dirty="0" smtClean="0"/>
              <a:t>D&amp;D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US" dirty="0" smtClean="0"/>
          </a:p>
          <a:p>
            <a:r>
              <a:rPr lang="en-US" b="1" dirty="0"/>
              <a:t>D&amp;D KM-IT – (Task 3)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/>
              <a:t>Mobile applications: selection of fixatives, strippable coatings, &amp; decon gels; distributed data collection from low cost sensor </a:t>
            </a:r>
            <a:r>
              <a:rPr lang="en-US" dirty="0" smtClean="0"/>
              <a:t>networks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Mobile “friendly” website compliant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Maintain operational and data inventory development of the </a:t>
            </a:r>
            <a:r>
              <a:rPr lang="en-US" dirty="0" smtClean="0"/>
              <a:t>D&amp;D </a:t>
            </a:r>
            <a:r>
              <a:rPr lang="en-US" dirty="0"/>
              <a:t>KM-IT </a:t>
            </a:r>
            <a:r>
              <a:rPr lang="en-US" dirty="0" smtClean="0"/>
              <a:t>data-base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Continued </a:t>
            </a:r>
            <a:r>
              <a:rPr lang="en-US" dirty="0"/>
              <a:t>enhancements through -</a:t>
            </a:r>
          </a:p>
          <a:p>
            <a:pPr marL="341313" lvl="1" indent="-171450">
              <a:buFont typeface="Arial" panose="020B0604020202020204" pitchFamily="34" charset="0"/>
              <a:buChar char="•"/>
            </a:pPr>
            <a:r>
              <a:rPr lang="en-US" dirty="0"/>
              <a:t>Search Engine Optimization</a:t>
            </a:r>
          </a:p>
          <a:p>
            <a:pPr marL="341313" lvl="1" indent="-171450">
              <a:buFont typeface="Arial" panose="020B0604020202020204" pitchFamily="34" charset="0"/>
              <a:buChar char="•"/>
            </a:pPr>
            <a:r>
              <a:rPr lang="en-US" dirty="0"/>
              <a:t>Web Analytics (Quarterly &amp; Annual)</a:t>
            </a:r>
          </a:p>
          <a:p>
            <a:pPr marL="341313" lvl="1" indent="-171450">
              <a:buFont typeface="Arial" panose="020B0604020202020204" pitchFamily="34" charset="0"/>
              <a:buChar char="•"/>
            </a:pPr>
            <a:r>
              <a:rPr lang="en-US" dirty="0"/>
              <a:t>Video &amp; Photo Library</a:t>
            </a:r>
          </a:p>
          <a:p>
            <a:pPr marL="341313" lvl="1" indent="-171450">
              <a:buFont typeface="Arial" panose="020B0604020202020204" pitchFamily="34" charset="0"/>
              <a:buChar char="•"/>
            </a:pPr>
            <a:r>
              <a:rPr lang="en-US" dirty="0"/>
              <a:t>Lessons Learned and Best Practices</a:t>
            </a:r>
          </a:p>
          <a:p>
            <a:pPr marL="341313" lvl="1" indent="-171450">
              <a:buFont typeface="Arial" panose="020B0604020202020204" pitchFamily="34" charset="0"/>
              <a:buChar char="•"/>
            </a:pPr>
            <a:r>
              <a:rPr lang="en-US" dirty="0" smtClean="0"/>
              <a:t>Continue outreach activities – e.g., workshops, conferences, newsletters</a:t>
            </a:r>
          </a:p>
          <a:p>
            <a:pPr marL="341313" lvl="1" indent="-171450">
              <a:buFont typeface="Arial" panose="020B0604020202020204" pitchFamily="34" charset="0"/>
              <a:buChar char="•"/>
            </a:pPr>
            <a:r>
              <a:rPr lang="en-US" dirty="0"/>
              <a:t>Implement </a:t>
            </a:r>
            <a:r>
              <a:rPr lang="en-US" dirty="0" smtClean="0"/>
              <a:t>the “D&amp;D </a:t>
            </a:r>
            <a:r>
              <a:rPr lang="en-US" dirty="0"/>
              <a:t>Knowledge Management Information Tool </a:t>
            </a:r>
            <a:r>
              <a:rPr lang="en-US" dirty="0" smtClean="0"/>
              <a:t>– A </a:t>
            </a:r>
            <a:r>
              <a:rPr lang="en-US" dirty="0"/>
              <a:t>Strategic Approach for the Long-Term Sustainability of </a:t>
            </a:r>
            <a:r>
              <a:rPr lang="en-US" dirty="0" smtClean="0"/>
              <a:t>Knowledge” document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0BD232-542E-45A1-90F5-8EE8DCE21F6C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5479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1338" y="2035175"/>
            <a:ext cx="6295416" cy="1470025"/>
          </a:xfrm>
        </p:spPr>
        <p:txBody>
          <a:bodyPr/>
          <a:lstStyle>
            <a:lvl1pPr>
              <a:defRPr b="1">
                <a:solidFill>
                  <a:srgbClr val="002D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10000"/>
            <a:ext cx="6400800" cy="1752600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2700">
                <a:solidFill>
                  <a:srgbClr val="002D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6531" y="0"/>
            <a:ext cx="9143999" cy="1143000"/>
            <a:chOff x="6531" y="0"/>
            <a:chExt cx="9143999" cy="1143000"/>
          </a:xfrm>
        </p:grpSpPr>
        <p:pic>
          <p:nvPicPr>
            <p:cNvPr id="46082" name="Picture 2"/>
            <p:cNvPicPr>
              <a:picLocks noChangeAspect="1" noChangeArrowheads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5473" y="13855"/>
              <a:ext cx="3145057" cy="1129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083" name="Picture 3"/>
            <p:cNvPicPr>
              <a:picLocks noChangeAspect="1" noChangeArrowheads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1124" y="0"/>
              <a:ext cx="2860228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084" name="Picture 4"/>
            <p:cNvPicPr>
              <a:picLocks noChangeAspect="1" noChangeArrowheads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531" y="0"/>
              <a:ext cx="3126905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4"/>
          <p:cNvGrpSpPr/>
          <p:nvPr userDrawn="1"/>
        </p:nvGrpSpPr>
        <p:grpSpPr>
          <a:xfrm>
            <a:off x="4354" y="5456330"/>
            <a:ext cx="9146177" cy="1410379"/>
            <a:chOff x="4354" y="5456330"/>
            <a:chExt cx="9146177" cy="1410379"/>
          </a:xfrm>
        </p:grpSpPr>
        <p:pic>
          <p:nvPicPr>
            <p:cNvPr id="24" name="Picture 8"/>
            <p:cNvPicPr>
              <a:picLocks noChangeAspect="1" noChangeArrowheads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201" y="5946727"/>
              <a:ext cx="2438399" cy="9199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6"/>
            <p:cNvPicPr>
              <a:picLocks noChangeAspect="1" noChangeArrowheads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0801" y="5953240"/>
              <a:ext cx="2057400" cy="9130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5"/>
            <p:cNvPicPr>
              <a:picLocks noChangeAspect="1" noChangeArrowheads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4" y="5960495"/>
              <a:ext cx="2586446" cy="8975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Rectangle 26"/>
            <p:cNvSpPr/>
            <p:nvPr userDrawn="1"/>
          </p:nvSpPr>
          <p:spPr>
            <a:xfrm>
              <a:off x="6531" y="5875020"/>
              <a:ext cx="9144000" cy="68580"/>
            </a:xfrm>
            <a:prstGeom prst="rect">
              <a:avLst/>
            </a:prstGeom>
            <a:solidFill>
              <a:srgbClr val="D6A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effectLst/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8" name="Picture 4"/>
            <p:cNvPicPr>
              <a:picLocks noChangeAspect="1" noChangeArrowheads="1"/>
            </p:cNvPicPr>
            <p:nvPr userDrawn="1"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657600" y="5456330"/>
              <a:ext cx="1822244" cy="418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2"/>
            <p:cNvPicPr>
              <a:picLocks noChangeAspect="1" noChangeArrowheads="1"/>
            </p:cNvPicPr>
            <p:nvPr userDrawn="1"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088683" y="5943600"/>
              <a:ext cx="2055318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35ED4-649B-4A7E-8097-C3FAA70A743E}" type="datetimeFigureOut">
              <a:rPr lang="en-US" smtClean="0"/>
              <a:pPr/>
              <a:t>9/20/2016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90AB2-D53B-4228-835C-C001BE9BCC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35ED4-649B-4A7E-8097-C3FAA70A743E}" type="datetimeFigureOut">
              <a:rPr lang="en-US" smtClean="0"/>
              <a:pPr/>
              <a:t>9/20/2016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90AB2-D53B-4228-835C-C001BE9BCC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673957"/>
            <a:ext cx="6679994" cy="838200"/>
          </a:xfrm>
        </p:spPr>
        <p:txBody>
          <a:bodyPr>
            <a:normAutofit/>
          </a:bodyPr>
          <a:lstStyle>
            <a:lvl1pPr algn="ctr">
              <a:defRPr lang="en-US" sz="3200" b="1" kern="1200" dirty="0" smtClean="0">
                <a:solidFill>
                  <a:srgbClr val="002D62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74837"/>
            <a:ext cx="8229600" cy="45259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0" y="6615752"/>
            <a:ext cx="9144000" cy="318448"/>
            <a:chOff x="0" y="6121093"/>
            <a:chExt cx="9144000" cy="318448"/>
          </a:xfrm>
        </p:grpSpPr>
        <p:pic>
          <p:nvPicPr>
            <p:cNvPr id="13" name="Picture 19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21093"/>
              <a:ext cx="9144000" cy="243338"/>
            </a:xfrm>
            <a:prstGeom prst="rect">
              <a:avLst/>
            </a:prstGeom>
            <a:noFill/>
            <a:ln w="9525" algn="in">
              <a:noFill/>
              <a:miter lim="800000"/>
              <a:headEnd/>
              <a:tailEnd/>
            </a:ln>
            <a:effectLst/>
          </p:spPr>
        </p:pic>
        <p:sp>
          <p:nvSpPr>
            <p:cNvPr id="14" name="Text Box 15"/>
            <p:cNvSpPr txBox="1">
              <a:spLocks noChangeArrowheads="1" noChangeShapeType="1"/>
            </p:cNvSpPr>
            <p:nvPr/>
          </p:nvSpPr>
          <p:spPr bwMode="auto">
            <a:xfrm>
              <a:off x="1345994" y="6134741"/>
              <a:ext cx="6553200" cy="304800"/>
            </a:xfrm>
            <a:prstGeom prst="rect">
              <a:avLst/>
            </a:prstGeom>
            <a:noFill/>
            <a:ln w="0" algn="in">
              <a:noFill/>
              <a:miter lim="800000"/>
              <a:headEnd/>
              <a:tailEnd/>
            </a:ln>
            <a:effectLst/>
          </p:spPr>
          <p:txBody>
            <a:bodyPr vert="horz" wrap="square" lIns="36195" tIns="36195" rIns="36195" bIns="36195" numCol="1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900" b="1" i="1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entury Gothic" pitchFamily="34" charset="0"/>
                </a:rPr>
                <a:t>Advancing the research and academic mission of Florida International University.</a:t>
              </a:r>
              <a:endParaRPr lang="en-US" sz="900" b="1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</a:endParaRPr>
            </a:p>
          </p:txBody>
        </p:sp>
      </p:grp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4800" y="655649"/>
            <a:ext cx="1066800" cy="1020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913" y="655649"/>
            <a:ext cx="990600" cy="990600"/>
          </a:xfrm>
          <a:prstGeom prst="rect">
            <a:avLst/>
          </a:prstGeom>
        </p:spPr>
      </p:pic>
      <p:grpSp>
        <p:nvGrpSpPr>
          <p:cNvPr id="21" name="Group 20"/>
          <p:cNvGrpSpPr/>
          <p:nvPr userDrawn="1"/>
        </p:nvGrpSpPr>
        <p:grpSpPr>
          <a:xfrm>
            <a:off x="0" y="0"/>
            <a:ext cx="9144001" cy="609600"/>
            <a:chOff x="0" y="0"/>
            <a:chExt cx="9144001" cy="609600"/>
          </a:xfrm>
        </p:grpSpPr>
        <p:sp>
          <p:nvSpPr>
            <p:cNvPr id="22" name="Rectangle 21"/>
            <p:cNvSpPr/>
            <p:nvPr userDrawn="1"/>
          </p:nvSpPr>
          <p:spPr>
            <a:xfrm>
              <a:off x="0" y="0"/>
              <a:ext cx="9144001" cy="609600"/>
            </a:xfrm>
            <a:prstGeom prst="rect">
              <a:avLst/>
            </a:prstGeom>
            <a:gradFill flip="none" rotWithShape="1">
              <a:gsLst>
                <a:gs pos="0">
                  <a:srgbClr val="FFCC00">
                    <a:shade val="30000"/>
                    <a:satMod val="115000"/>
                  </a:srgbClr>
                </a:gs>
                <a:gs pos="50000">
                  <a:srgbClr val="FFCC00">
                    <a:shade val="67500"/>
                    <a:satMod val="115000"/>
                  </a:srgbClr>
                </a:gs>
                <a:gs pos="100000">
                  <a:srgbClr val="FFCC0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4"/>
            <p:cNvPicPr>
              <a:picLocks noChangeAspect="1" noChangeArrowheads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235236" y="0"/>
              <a:ext cx="2653132" cy="60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62325"/>
            <a:ext cx="7772400" cy="1362075"/>
          </a:xfrm>
        </p:spPr>
        <p:txBody>
          <a:bodyPr anchor="t"/>
          <a:lstStyle>
            <a:lvl1pPr algn="ctr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851025"/>
            <a:ext cx="7772400" cy="1500187"/>
          </a:xfrm>
        </p:spPr>
        <p:txBody>
          <a:bodyPr anchor="b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35ED4-649B-4A7E-8097-C3FAA70A743E}" type="datetimeFigureOut">
              <a:rPr lang="en-US" smtClean="0"/>
              <a:pPr/>
              <a:t>9/20/2016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90AB2-D53B-4228-835C-C001BE9BCCF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6531" y="0"/>
            <a:ext cx="9143999" cy="1143000"/>
            <a:chOff x="6531" y="0"/>
            <a:chExt cx="9143999" cy="1143000"/>
          </a:xfrm>
        </p:grpSpPr>
        <p:pic>
          <p:nvPicPr>
            <p:cNvPr id="14" name="Picture 2"/>
            <p:cNvPicPr>
              <a:picLocks noChangeAspect="1" noChangeArrowheads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5473" y="13855"/>
              <a:ext cx="3145057" cy="1129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3"/>
            <p:cNvPicPr>
              <a:picLocks noChangeAspect="1" noChangeArrowheads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1124" y="0"/>
              <a:ext cx="2860228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4"/>
            <p:cNvPicPr>
              <a:picLocks noChangeAspect="1" noChangeArrowheads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531" y="0"/>
              <a:ext cx="3126905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Group 16"/>
          <p:cNvGrpSpPr/>
          <p:nvPr userDrawn="1"/>
        </p:nvGrpSpPr>
        <p:grpSpPr>
          <a:xfrm>
            <a:off x="4354" y="5456330"/>
            <a:ext cx="9146177" cy="1410379"/>
            <a:chOff x="4354" y="5456330"/>
            <a:chExt cx="9146177" cy="1410379"/>
          </a:xfrm>
        </p:grpSpPr>
        <p:pic>
          <p:nvPicPr>
            <p:cNvPr id="18" name="Picture 8"/>
            <p:cNvPicPr>
              <a:picLocks noChangeAspect="1" noChangeArrowheads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201" y="5946727"/>
              <a:ext cx="2438399" cy="9199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6"/>
            <p:cNvPicPr>
              <a:picLocks noChangeAspect="1" noChangeArrowheads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0801" y="5953240"/>
              <a:ext cx="2057400" cy="9130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5"/>
            <p:cNvPicPr>
              <a:picLocks noChangeAspect="1" noChangeArrowheads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4" y="5960495"/>
              <a:ext cx="2586446" cy="8975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 20"/>
            <p:cNvSpPr/>
            <p:nvPr userDrawn="1"/>
          </p:nvSpPr>
          <p:spPr>
            <a:xfrm>
              <a:off x="6531" y="5875020"/>
              <a:ext cx="9144000" cy="68580"/>
            </a:xfrm>
            <a:prstGeom prst="rect">
              <a:avLst/>
            </a:prstGeom>
            <a:solidFill>
              <a:srgbClr val="D6A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2" name="Picture 4"/>
            <p:cNvPicPr>
              <a:picLocks noChangeAspect="1" noChangeArrowheads="1"/>
            </p:cNvPicPr>
            <p:nvPr userDrawn="1"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657600" y="5456330"/>
              <a:ext cx="1822244" cy="418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"/>
            <p:cNvPicPr>
              <a:picLocks noChangeAspect="1" noChangeArrowheads="1"/>
            </p:cNvPicPr>
            <p:nvPr userDrawn="1"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088683" y="5943600"/>
              <a:ext cx="2055318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4038600" cy="4525963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4038600" cy="4525963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219200" y="673957"/>
            <a:ext cx="6679994" cy="838200"/>
          </a:xfrm>
        </p:spPr>
        <p:txBody>
          <a:bodyPr>
            <a:normAutofit/>
          </a:bodyPr>
          <a:lstStyle>
            <a:lvl1pPr algn="ctr">
              <a:defRPr lang="en-US" sz="3200" b="1" kern="1200" dirty="0" smtClean="0">
                <a:solidFill>
                  <a:srgbClr val="002D62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0" y="6615752"/>
            <a:ext cx="9144000" cy="318448"/>
            <a:chOff x="0" y="6121093"/>
            <a:chExt cx="9144000" cy="318448"/>
          </a:xfrm>
        </p:grpSpPr>
        <p:pic>
          <p:nvPicPr>
            <p:cNvPr id="12" name="Picture 19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21093"/>
              <a:ext cx="9144000" cy="243338"/>
            </a:xfrm>
            <a:prstGeom prst="rect">
              <a:avLst/>
            </a:prstGeom>
            <a:noFill/>
            <a:ln w="9525" algn="in">
              <a:noFill/>
              <a:miter lim="800000"/>
              <a:headEnd/>
              <a:tailEnd/>
            </a:ln>
            <a:effectLst/>
          </p:spPr>
        </p:pic>
        <p:sp>
          <p:nvSpPr>
            <p:cNvPr id="13" name="Text Box 15"/>
            <p:cNvSpPr txBox="1">
              <a:spLocks noChangeArrowheads="1" noChangeShapeType="1"/>
            </p:cNvSpPr>
            <p:nvPr/>
          </p:nvSpPr>
          <p:spPr bwMode="auto">
            <a:xfrm>
              <a:off x="1345994" y="6134741"/>
              <a:ext cx="6553200" cy="304800"/>
            </a:xfrm>
            <a:prstGeom prst="rect">
              <a:avLst/>
            </a:prstGeom>
            <a:noFill/>
            <a:ln w="0" algn="in">
              <a:noFill/>
              <a:miter lim="800000"/>
              <a:headEnd/>
              <a:tailEnd/>
            </a:ln>
            <a:effectLst/>
          </p:spPr>
          <p:txBody>
            <a:bodyPr vert="horz" wrap="square" lIns="36195" tIns="36195" rIns="36195" bIns="36195" numCol="1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900" b="1" i="1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entury Gothic" pitchFamily="34" charset="0"/>
                </a:rPr>
                <a:t>Advancing the research and academic mission of Florida International University.</a:t>
              </a:r>
              <a:endParaRPr lang="en-US" sz="900" b="1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</a:endParaRPr>
            </a:p>
          </p:txBody>
        </p:sp>
      </p:grpSp>
      <p:grpSp>
        <p:nvGrpSpPr>
          <p:cNvPr id="16" name="Group 15"/>
          <p:cNvGrpSpPr/>
          <p:nvPr userDrawn="1"/>
        </p:nvGrpSpPr>
        <p:grpSpPr>
          <a:xfrm>
            <a:off x="0" y="0"/>
            <a:ext cx="9144001" cy="609600"/>
            <a:chOff x="0" y="0"/>
            <a:chExt cx="9144001" cy="609600"/>
          </a:xfrm>
        </p:grpSpPr>
        <p:sp>
          <p:nvSpPr>
            <p:cNvPr id="17" name="Rectangle 16"/>
            <p:cNvSpPr/>
            <p:nvPr userDrawn="1"/>
          </p:nvSpPr>
          <p:spPr>
            <a:xfrm>
              <a:off x="0" y="0"/>
              <a:ext cx="9144001" cy="609600"/>
            </a:xfrm>
            <a:prstGeom prst="rect">
              <a:avLst/>
            </a:prstGeom>
            <a:gradFill flip="none" rotWithShape="1">
              <a:gsLst>
                <a:gs pos="0">
                  <a:srgbClr val="FFCC00">
                    <a:shade val="30000"/>
                    <a:satMod val="115000"/>
                  </a:srgbClr>
                </a:gs>
                <a:gs pos="50000">
                  <a:srgbClr val="FFCC00">
                    <a:shade val="67500"/>
                    <a:satMod val="115000"/>
                  </a:srgbClr>
                </a:gs>
                <a:gs pos="100000">
                  <a:srgbClr val="FFCC0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4"/>
            <p:cNvPicPr>
              <a:picLocks noChangeAspect="1" noChangeArrowheads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235236" y="0"/>
              <a:ext cx="2653132" cy="60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2" name="Picture 2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4800" y="655649"/>
            <a:ext cx="1066800" cy="1020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913" y="655649"/>
            <a:ext cx="990600" cy="990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39912"/>
            <a:ext cx="4040188" cy="69691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5257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839912"/>
            <a:ext cx="4041775" cy="69691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257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219200" y="685800"/>
            <a:ext cx="6679994" cy="838200"/>
          </a:xfrm>
        </p:spPr>
        <p:txBody>
          <a:bodyPr>
            <a:normAutofit/>
          </a:bodyPr>
          <a:lstStyle>
            <a:lvl1pPr algn="ctr">
              <a:defRPr lang="en-US" sz="3200" b="1" kern="1200" dirty="0" smtClean="0">
                <a:solidFill>
                  <a:srgbClr val="002D62"/>
                </a:solidFill>
                <a:effectLst/>
                <a:latin typeface="Century Gothic" pitchFamily="34" charset="0"/>
                <a:ea typeface="+mn-ea"/>
                <a:cs typeface="+mn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0" y="6615752"/>
            <a:ext cx="9144000" cy="318448"/>
            <a:chOff x="0" y="6121093"/>
            <a:chExt cx="9144000" cy="318448"/>
          </a:xfrm>
        </p:grpSpPr>
        <p:pic>
          <p:nvPicPr>
            <p:cNvPr id="14" name="Picture 19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21093"/>
              <a:ext cx="9144000" cy="243338"/>
            </a:xfrm>
            <a:prstGeom prst="rect">
              <a:avLst/>
            </a:prstGeom>
            <a:noFill/>
            <a:ln w="9525" algn="in">
              <a:noFill/>
              <a:miter lim="800000"/>
              <a:headEnd/>
              <a:tailEnd/>
            </a:ln>
            <a:effectLst/>
          </p:spPr>
        </p:pic>
        <p:sp>
          <p:nvSpPr>
            <p:cNvPr id="15" name="Text Box 15"/>
            <p:cNvSpPr txBox="1">
              <a:spLocks noChangeArrowheads="1" noChangeShapeType="1"/>
            </p:cNvSpPr>
            <p:nvPr/>
          </p:nvSpPr>
          <p:spPr bwMode="auto">
            <a:xfrm>
              <a:off x="1345994" y="6134741"/>
              <a:ext cx="6553200" cy="304800"/>
            </a:xfrm>
            <a:prstGeom prst="rect">
              <a:avLst/>
            </a:prstGeom>
            <a:noFill/>
            <a:ln w="0" algn="in">
              <a:noFill/>
              <a:miter lim="800000"/>
              <a:headEnd/>
              <a:tailEnd/>
            </a:ln>
            <a:effectLst/>
          </p:spPr>
          <p:txBody>
            <a:bodyPr vert="horz" wrap="square" lIns="36195" tIns="36195" rIns="36195" bIns="36195" numCol="1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900" b="1" i="1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entury Gothic" pitchFamily="34" charset="0"/>
                </a:rPr>
                <a:t>Advancing the research and academic mission of Florida International University.</a:t>
              </a:r>
              <a:endParaRPr lang="en-US" sz="900" b="1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</a:endParaRPr>
            </a:p>
          </p:txBody>
        </p:sp>
      </p:grpSp>
      <p:grpSp>
        <p:nvGrpSpPr>
          <p:cNvPr id="18" name="Group 17"/>
          <p:cNvGrpSpPr/>
          <p:nvPr userDrawn="1"/>
        </p:nvGrpSpPr>
        <p:grpSpPr>
          <a:xfrm>
            <a:off x="0" y="0"/>
            <a:ext cx="9144001" cy="609600"/>
            <a:chOff x="0" y="0"/>
            <a:chExt cx="9144001" cy="609600"/>
          </a:xfrm>
        </p:grpSpPr>
        <p:sp>
          <p:nvSpPr>
            <p:cNvPr id="19" name="Rectangle 18"/>
            <p:cNvSpPr/>
            <p:nvPr userDrawn="1"/>
          </p:nvSpPr>
          <p:spPr>
            <a:xfrm>
              <a:off x="0" y="0"/>
              <a:ext cx="9144001" cy="609600"/>
            </a:xfrm>
            <a:prstGeom prst="rect">
              <a:avLst/>
            </a:prstGeom>
            <a:gradFill flip="none" rotWithShape="1">
              <a:gsLst>
                <a:gs pos="0">
                  <a:srgbClr val="FFCC00">
                    <a:shade val="30000"/>
                    <a:satMod val="115000"/>
                  </a:srgbClr>
                </a:gs>
                <a:gs pos="50000">
                  <a:srgbClr val="FFCC00">
                    <a:shade val="67500"/>
                    <a:satMod val="115000"/>
                  </a:srgbClr>
                </a:gs>
                <a:gs pos="100000">
                  <a:srgbClr val="FFCC0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4"/>
            <p:cNvPicPr>
              <a:picLocks noChangeAspect="1" noChangeArrowheads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235236" y="0"/>
              <a:ext cx="2653132" cy="60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8" name="Picture 2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4800" y="655649"/>
            <a:ext cx="1066800" cy="1020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913" y="655649"/>
            <a:ext cx="990600" cy="990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219200" y="762000"/>
            <a:ext cx="6679994" cy="838200"/>
          </a:xfrm>
        </p:spPr>
        <p:txBody>
          <a:bodyPr>
            <a:normAutofit/>
          </a:bodyPr>
          <a:lstStyle>
            <a:lvl1pPr algn="ctr">
              <a:defRPr lang="en-US" sz="3200" b="1" kern="1200" dirty="0" smtClean="0">
                <a:solidFill>
                  <a:srgbClr val="002D62"/>
                </a:solidFill>
                <a:effectLst/>
                <a:latin typeface="Century Gothic" pitchFamily="34" charset="0"/>
                <a:ea typeface="+mn-ea"/>
                <a:cs typeface="+mn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0" y="6615752"/>
            <a:ext cx="9144000" cy="318448"/>
            <a:chOff x="0" y="6121093"/>
            <a:chExt cx="9144000" cy="318448"/>
          </a:xfrm>
        </p:grpSpPr>
        <p:pic>
          <p:nvPicPr>
            <p:cNvPr id="10" name="Picture 19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21093"/>
              <a:ext cx="9144000" cy="243338"/>
            </a:xfrm>
            <a:prstGeom prst="rect">
              <a:avLst/>
            </a:prstGeom>
            <a:noFill/>
            <a:ln w="9525" algn="in">
              <a:noFill/>
              <a:miter lim="800000"/>
              <a:headEnd/>
              <a:tailEnd/>
            </a:ln>
            <a:effectLst/>
          </p:spPr>
        </p:pic>
        <p:sp>
          <p:nvSpPr>
            <p:cNvPr id="11" name="Text Box 15"/>
            <p:cNvSpPr txBox="1">
              <a:spLocks noChangeArrowheads="1" noChangeShapeType="1"/>
            </p:cNvSpPr>
            <p:nvPr/>
          </p:nvSpPr>
          <p:spPr bwMode="auto">
            <a:xfrm>
              <a:off x="1345994" y="6134741"/>
              <a:ext cx="6553200" cy="304800"/>
            </a:xfrm>
            <a:prstGeom prst="rect">
              <a:avLst/>
            </a:prstGeom>
            <a:noFill/>
            <a:ln w="0" algn="in">
              <a:noFill/>
              <a:miter lim="800000"/>
              <a:headEnd/>
              <a:tailEnd/>
            </a:ln>
            <a:effectLst/>
          </p:spPr>
          <p:txBody>
            <a:bodyPr vert="horz" wrap="square" lIns="36195" tIns="36195" rIns="36195" bIns="36195" numCol="1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900" b="1" i="1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entury Gothic" pitchFamily="34" charset="0"/>
                </a:rPr>
                <a:t>Advancing the research and academic mission of Florida International University.</a:t>
              </a:r>
              <a:endParaRPr lang="en-US" sz="900" b="1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</a:endParaRPr>
            </a:p>
          </p:txBody>
        </p:sp>
      </p:grpSp>
      <p:pic>
        <p:nvPicPr>
          <p:cNvPr id="15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4800" y="655649"/>
            <a:ext cx="1066800" cy="1020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913" y="655649"/>
            <a:ext cx="990600" cy="990600"/>
          </a:xfrm>
          <a:prstGeom prst="rect">
            <a:avLst/>
          </a:prstGeom>
        </p:spPr>
      </p:pic>
      <p:grpSp>
        <p:nvGrpSpPr>
          <p:cNvPr id="20" name="Group 19"/>
          <p:cNvGrpSpPr/>
          <p:nvPr userDrawn="1"/>
        </p:nvGrpSpPr>
        <p:grpSpPr>
          <a:xfrm>
            <a:off x="0" y="0"/>
            <a:ext cx="9144001" cy="609600"/>
            <a:chOff x="0" y="0"/>
            <a:chExt cx="9144001" cy="609600"/>
          </a:xfrm>
        </p:grpSpPr>
        <p:sp>
          <p:nvSpPr>
            <p:cNvPr id="21" name="Rectangle 20"/>
            <p:cNvSpPr/>
            <p:nvPr userDrawn="1"/>
          </p:nvSpPr>
          <p:spPr>
            <a:xfrm>
              <a:off x="0" y="0"/>
              <a:ext cx="9144001" cy="609600"/>
            </a:xfrm>
            <a:prstGeom prst="rect">
              <a:avLst/>
            </a:prstGeom>
            <a:gradFill flip="none" rotWithShape="1">
              <a:gsLst>
                <a:gs pos="0">
                  <a:srgbClr val="FFCC00">
                    <a:shade val="30000"/>
                    <a:satMod val="115000"/>
                  </a:srgbClr>
                </a:gs>
                <a:gs pos="50000">
                  <a:srgbClr val="FFCC00">
                    <a:shade val="67500"/>
                    <a:satMod val="115000"/>
                  </a:srgbClr>
                </a:gs>
                <a:gs pos="100000">
                  <a:srgbClr val="FFCC0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4"/>
            <p:cNvPicPr>
              <a:picLocks noChangeAspect="1" noChangeArrowheads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235236" y="0"/>
              <a:ext cx="2653132" cy="60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35ED4-649B-4A7E-8097-C3FAA70A743E}" type="datetimeFigureOut">
              <a:rPr lang="en-US" smtClean="0"/>
              <a:pPr/>
              <a:t>9/20/2016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90AB2-D53B-4228-835C-C001BE9BCC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35ED4-649B-4A7E-8097-C3FAA70A743E}" type="datetimeFigureOut">
              <a:rPr lang="en-US" smtClean="0"/>
              <a:pPr/>
              <a:t>9/20/2016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90AB2-D53B-4228-835C-C001BE9BCC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35ED4-649B-4A7E-8097-C3FAA70A743E}" type="datetimeFigureOut">
              <a:rPr lang="en-US" smtClean="0"/>
              <a:pPr/>
              <a:t>9/20/2016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90AB2-D53B-4228-835C-C001BE9BCC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135ED4-649B-4A7E-8097-C3FAA70A743E}" type="datetimeFigureOut">
              <a:rPr lang="en-US" smtClean="0"/>
              <a:pPr/>
              <a:t>9/20/2016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790AB2-D53B-4228-835C-C001BE9BCCF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rgbClr val="002D62"/>
          </a:solidFill>
          <a:effectLst/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002D62"/>
          </a:solidFill>
          <a:effectLst/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002D62"/>
          </a:solidFill>
          <a:effectLst/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002D62"/>
          </a:solidFill>
          <a:effectLst/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002D62"/>
          </a:solidFill>
          <a:effectLst/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002D62"/>
          </a:solidFill>
          <a:effectLst/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jlZqIOW39s" TargetMode="External"/><Relationship Id="rId2" Type="http://schemas.openxmlformats.org/officeDocument/2006/relationships/hyperlink" Target="http://videos.sorensonmedia.com/Minerals+Technologies+Inc./firex.mp4/c2560e34-0cad-11e4-82d0-12313d27693b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4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3.png"/><Relationship Id="rId5" Type="http://schemas.openxmlformats.org/officeDocument/2006/relationships/image" Target="../media/image22.emf"/><Relationship Id="rId4" Type="http://schemas.openxmlformats.org/officeDocument/2006/relationships/oleObject" Target="../embeddings/oleObject2.bin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8.jpeg"/><Relationship Id="rId5" Type="http://schemas.openxmlformats.org/officeDocument/2006/relationships/image" Target="../media/image17.emf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57200" y="1730375"/>
            <a:ext cx="8305800" cy="21558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DOE-EM Cooperative Agreement  </a:t>
            </a:r>
            <a:br>
              <a:rPr lang="en-US" dirty="0" smtClean="0"/>
            </a:br>
            <a:r>
              <a:rPr lang="en-US" dirty="0" smtClean="0"/>
              <a:t>FIU Performance Year 6 </a:t>
            </a:r>
            <a:br>
              <a:rPr lang="en-US" dirty="0" smtClean="0"/>
            </a:br>
            <a:r>
              <a:rPr lang="en-US" dirty="0" smtClean="0"/>
              <a:t>Year End Research Review</a:t>
            </a:r>
            <a:br>
              <a:rPr lang="en-US" dirty="0" smtClean="0"/>
            </a:br>
            <a:endParaRPr lang="en-US" sz="36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143000" y="3886200"/>
            <a:ext cx="6858000" cy="14478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Presented: September 21, 2016</a:t>
            </a:r>
          </a:p>
          <a:p>
            <a:r>
              <a:rPr lang="en-US" sz="2000" dirty="0" smtClean="0"/>
              <a:t>to the U.S. Department of Energy</a:t>
            </a:r>
          </a:p>
          <a:p>
            <a:endParaRPr lang="en-US" sz="2000" dirty="0" smtClean="0"/>
          </a:p>
          <a:p>
            <a:r>
              <a:rPr lang="en-US" sz="2000" dirty="0" smtClean="0"/>
              <a:t>Dr. Leonel Lagos, PhD, PMP</a:t>
            </a:r>
            <a:r>
              <a:rPr lang="en-US" sz="2000" baseline="30000" dirty="0" smtClean="0"/>
              <a:t>®</a:t>
            </a:r>
            <a:r>
              <a:rPr lang="en-US" sz="2000" dirty="0" smtClean="0"/>
              <a:t> (Principal Investigator)</a:t>
            </a:r>
            <a:r>
              <a:rPr lang="en-US" sz="2000" baseline="30000" dirty="0" smtClean="0"/>
              <a:t>      </a:t>
            </a:r>
          </a:p>
        </p:txBody>
      </p:sp>
    </p:spTree>
    <p:extLst>
      <p:ext uri="{BB962C8B-B14F-4D97-AF65-F5344CB8AC3E}">
        <p14:creationId xmlns:p14="http://schemas.microsoft.com/office/powerpoint/2010/main" val="2457284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Box 2"/>
          <p:cNvSpPr txBox="1">
            <a:spLocks noChangeArrowheads="1"/>
          </p:cNvSpPr>
          <p:nvPr/>
        </p:nvSpPr>
        <p:spPr bwMode="auto">
          <a:xfrm>
            <a:off x="76200" y="1876485"/>
            <a:ext cx="8915400" cy="475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Calibri" pitchFamily="84" charset="0"/>
              </a:rPr>
              <a:t>Melting / expansion / transport of fixative and contaminant began, on average, at 300⁰-400⁰ F within minutes of exposure</a:t>
            </a:r>
            <a:endParaRPr lang="en-US" sz="2400" dirty="0">
              <a:solidFill>
                <a:schemeClr val="tx2">
                  <a:lumMod val="75000"/>
                </a:schemeClr>
              </a:solidFill>
              <a:latin typeface="Calibri" pitchFamily="84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Calibri" pitchFamily="84" charset="0"/>
              </a:rPr>
              <a:t>All 5 fixatives 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Calibri" pitchFamily="84" charset="0"/>
              </a:rPr>
              <a:t>began to exhibit minor mass loss starting at temperatures as low as 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Calibri" pitchFamily="84" charset="0"/>
              </a:rPr>
              <a:t>200⁰ 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Calibri" pitchFamily="84" charset="0"/>
              </a:rPr>
              <a:t>F, but most significant degradation in terms of mass loss, 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Calibri" pitchFamily="84" charset="0"/>
              </a:rPr>
              <a:t>desiccation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Calibri" pitchFamily="84" charset="0"/>
              </a:rPr>
              <a:t>, 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Calibri" pitchFamily="84" charset="0"/>
              </a:rPr>
              <a:t>chemical breakdown / change, etc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Calibri" pitchFamily="84" charset="0"/>
              </a:rPr>
              <a:t>. 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Calibri" pitchFamily="84" charset="0"/>
              </a:rPr>
              <a:t>occurred between 600⁰-800⁰ 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Calibri" pitchFamily="84" charset="0"/>
              </a:rPr>
              <a:t>F (ref matrix and charts)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Calibri" pitchFamily="84" charset="0"/>
              </a:rPr>
              <a:t>All 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Calibri" pitchFamily="84" charset="0"/>
              </a:rPr>
              <a:t>fixatives lost anywhere from 7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Calibri" pitchFamily="84" charset="0"/>
              </a:rPr>
              <a:t>0% 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Calibri" pitchFamily="84" charset="0"/>
              </a:rPr>
              <a:t>to upwards of 90% mass when exposed to incremental temperature increases (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Calibri" pitchFamily="84" charset="0"/>
              </a:rPr>
              <a:t>200⁰-800⁰ 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Calibri" pitchFamily="84" charset="0"/>
              </a:rPr>
              <a:t>F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Calibri" pitchFamily="84" charset="0"/>
              </a:rPr>
              <a:t>). Again, greatest mass loss percentage occurred between 600⁰-800⁰ F.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Calibri" pitchFamily="84" charset="0"/>
              </a:rPr>
              <a:t>All 5 fixatives “ignited” / became flammable almost immediately when exposed to the propane torch / open flame and burned completely between 1-5 minutes.</a:t>
            </a:r>
            <a:endParaRPr lang="en-US" sz="2400" dirty="0">
              <a:solidFill>
                <a:schemeClr val="tx2">
                  <a:lumMod val="75000"/>
                </a:schemeClr>
              </a:solidFill>
              <a:latin typeface="Calibri" pitchFamily="8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87624" y="980728"/>
            <a:ext cx="6679994" cy="8382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effectLst/>
              </a:rPr>
              <a:t>Baseline of Fixatives ISO D&amp;D</a:t>
            </a:r>
            <a:br>
              <a:rPr lang="en-US" dirty="0" smtClean="0">
                <a:effectLst/>
              </a:rPr>
            </a:br>
            <a:r>
              <a:rPr lang="en-US" dirty="0" smtClean="0">
                <a:effectLst/>
              </a:rPr>
              <a:t>Executive Highlights</a:t>
            </a:r>
            <a:r>
              <a:rPr lang="en-US" dirty="0">
                <a:effectLst/>
              </a:rPr>
              <a:t/>
            </a:r>
            <a:br>
              <a:rPr lang="en-US" dirty="0">
                <a:effectLst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7184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43000" y="609600"/>
            <a:ext cx="6781800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Enhancing </a:t>
            </a:r>
            <a:r>
              <a:rPr lang="en-US" dirty="0"/>
              <a:t>Fire Resiliency of Fixatives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-36512" y="1844824"/>
            <a:ext cx="5688632" cy="4744144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800" b="1" u="sng" dirty="0">
                <a:effectLst/>
              </a:rPr>
              <a:t>Problem Statement</a:t>
            </a:r>
            <a:r>
              <a:rPr lang="en-US" sz="1800" dirty="0">
                <a:effectLst/>
              </a:rPr>
              <a:t>: Mitigate </a:t>
            </a:r>
            <a:r>
              <a:rPr lang="en-US" sz="1800" dirty="0" smtClean="0">
                <a:effectLst/>
              </a:rPr>
              <a:t>the potential release of radioisotopes under fire conditions during D&amp;D and storage activities.  </a:t>
            </a:r>
            <a:endParaRPr lang="en-US" sz="1800" dirty="0">
              <a:effectLst/>
            </a:endParaRP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800" b="1" u="sng" dirty="0" smtClean="0">
                <a:effectLst/>
              </a:rPr>
              <a:t>Goal</a:t>
            </a:r>
            <a:r>
              <a:rPr lang="en-US" sz="1800" b="1" u="sng" dirty="0">
                <a:effectLst/>
              </a:rPr>
              <a:t>:</a:t>
            </a:r>
            <a:r>
              <a:rPr lang="en-US" sz="1600" dirty="0">
                <a:effectLst/>
              </a:rPr>
              <a:t>  </a:t>
            </a:r>
            <a:r>
              <a:rPr lang="en-US" sz="1800" dirty="0">
                <a:effectLst/>
              </a:rPr>
              <a:t>Improve operational performance of fixatives by enhancing their fire resiliency</a:t>
            </a:r>
            <a:r>
              <a:rPr lang="en-US" sz="1800" dirty="0" smtClean="0">
                <a:effectLst/>
              </a:rPr>
              <a:t>.</a:t>
            </a:r>
            <a:endParaRPr lang="en-US" sz="1800" dirty="0">
              <a:effectLst/>
            </a:endParaRPr>
          </a:p>
          <a:p>
            <a:pPr lvl="0" fontAlgn="base">
              <a:spcAft>
                <a:spcPct val="0"/>
              </a:spcAft>
              <a:buFont typeface="Wingdings" charset="2"/>
              <a:buChar char="Ø"/>
              <a:defRPr/>
            </a:pPr>
            <a:r>
              <a:rPr lang="en-US" sz="1800" b="1" u="sng" dirty="0" smtClean="0">
                <a:effectLst/>
              </a:rPr>
              <a:t>Potential Solution:</a:t>
            </a:r>
            <a:r>
              <a:rPr lang="en-US" sz="1800" b="1" dirty="0" smtClean="0">
                <a:effectLst/>
              </a:rPr>
              <a:t> </a:t>
            </a:r>
            <a:r>
              <a:rPr lang="en-US" sz="1800" dirty="0" smtClean="0"/>
              <a:t>Incorporate / adapt commercial-off-the-shelf intumescent coatings</a:t>
            </a:r>
            <a:r>
              <a:rPr lang="en-US" sz="1600" dirty="0" smtClean="0">
                <a:effectLst/>
              </a:rPr>
              <a:t>. </a:t>
            </a:r>
          </a:p>
          <a:p>
            <a:pPr lvl="0" fontAlgn="base">
              <a:spcAft>
                <a:spcPct val="0"/>
              </a:spcAft>
              <a:buFont typeface="Wingdings" charset="2"/>
              <a:buChar char="Ø"/>
              <a:defRPr/>
            </a:pPr>
            <a:r>
              <a:rPr lang="en-US" sz="1800" b="1" u="sng" dirty="0" smtClean="0">
                <a:effectLst/>
              </a:rPr>
              <a:t>Explanation:</a:t>
            </a:r>
            <a:r>
              <a:rPr lang="en-US" sz="1800" dirty="0" smtClean="0">
                <a:effectLst/>
              </a:rPr>
              <a:t> </a:t>
            </a:r>
            <a:r>
              <a:rPr lang="en-US" sz="1800" dirty="0">
                <a:ea typeface="ＭＳ Ｐゴシック" pitchFamily="-123" charset="-128"/>
              </a:rPr>
              <a:t>Since 9/11, there have been significant improvements in fire retardant / fire resistant technologies, with intumescent coatings being at the forefront of this development. U.S. Military, NASA, oil and gas industry and others use this proven technology extensively to fire harden / protect facilities. </a:t>
            </a:r>
            <a:endParaRPr lang="en-US" sz="1000" dirty="0">
              <a:ea typeface="ＭＳ Ｐゴシック" pitchFamily="-123" charset="-128"/>
            </a:endParaRPr>
          </a:p>
          <a:p>
            <a:pPr lvl="0" fontAlgn="base">
              <a:spcAft>
                <a:spcPct val="0"/>
              </a:spcAft>
              <a:buFont typeface="Wingdings" charset="2"/>
              <a:buChar char="Ø"/>
              <a:defRPr/>
            </a:pPr>
            <a:endParaRPr lang="en-US" sz="1800" dirty="0">
              <a:effectLst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715000" y="3473713"/>
            <a:ext cx="3352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hlinkClick r:id="rId2"/>
              </a:rPr>
              <a:t>http</a:t>
            </a:r>
            <a:r>
              <a:rPr lang="en-US" sz="1200" dirty="0">
                <a:hlinkClick r:id="rId2"/>
              </a:rPr>
              <a:t>://videos.sorensonmedia.com/Minerals+Technologies+Inc./</a:t>
            </a:r>
            <a:r>
              <a:rPr lang="en-US" sz="1200" dirty="0" smtClean="0">
                <a:hlinkClick r:id="rId2"/>
              </a:rPr>
              <a:t>firex.mp4/c2560e34-0cad-11e4-82d0-12313d27693b</a:t>
            </a:r>
            <a:endParaRPr lang="en-US" sz="1200" dirty="0" smtClean="0"/>
          </a:p>
          <a:p>
            <a:endParaRPr lang="en-US" sz="1200" dirty="0" smtClean="0"/>
          </a:p>
          <a:p>
            <a:r>
              <a:rPr lang="en-US" sz="1200" dirty="0">
                <a:hlinkClick r:id="rId3"/>
              </a:rPr>
              <a:t>https://</a:t>
            </a:r>
            <a:r>
              <a:rPr lang="en-US" sz="1200" dirty="0" smtClean="0">
                <a:hlinkClick r:id="rId3"/>
              </a:rPr>
              <a:t>www.youtube.com/watch?v=UjlZqIOW39s</a:t>
            </a:r>
            <a:endParaRPr lang="en-US" sz="1200" dirty="0" smtClean="0"/>
          </a:p>
          <a:p>
            <a:endParaRPr lang="en-US" sz="1200" dirty="0"/>
          </a:p>
        </p:txBody>
      </p:sp>
      <p:sp>
        <p:nvSpPr>
          <p:cNvPr id="3" name="TextBox 2"/>
          <p:cNvSpPr txBox="1"/>
          <p:nvPr/>
        </p:nvSpPr>
        <p:spPr>
          <a:xfrm>
            <a:off x="5638800" y="3152001"/>
            <a:ext cx="3200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u="sng" dirty="0">
                <a:solidFill>
                  <a:srgbClr val="002D62"/>
                </a:solidFill>
              </a:rPr>
              <a:t>Fire and Thermal Protection </a:t>
            </a:r>
            <a:r>
              <a:rPr lang="en-US" sz="1200" b="1" u="sng" dirty="0" smtClean="0">
                <a:solidFill>
                  <a:srgbClr val="002D62"/>
                </a:solidFill>
              </a:rPr>
              <a:t>Coating Examples</a:t>
            </a:r>
            <a:endParaRPr lang="en-US" sz="1200" b="1" u="sng" dirty="0">
              <a:solidFill>
                <a:srgbClr val="002D6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600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43000" y="304800"/>
            <a:ext cx="6742112" cy="114300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Adaptation of Intumescent Coatings as a Fire Resilient Fixative</a:t>
            </a:r>
            <a:endParaRPr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11248" y="1628800"/>
            <a:ext cx="8727952" cy="481965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1600" dirty="0" smtClean="0">
                <a:ea typeface="ＭＳ Ｐゴシック" pitchFamily="-123" charset="-128"/>
              </a:rPr>
              <a:t>Designed </a:t>
            </a:r>
            <a:r>
              <a:rPr lang="en-US" sz="1600" dirty="0">
                <a:ea typeface="ＭＳ Ｐゴシック" pitchFamily="-123" charset="-128"/>
              </a:rPr>
              <a:t>to swell </a:t>
            </a:r>
            <a:r>
              <a:rPr lang="en-US" sz="1600" dirty="0" smtClean="0">
                <a:ea typeface="ＭＳ Ｐゴシック" pitchFamily="-123" charset="-128"/>
              </a:rPr>
              <a:t>50 </a:t>
            </a:r>
            <a:r>
              <a:rPr lang="en-US" sz="1600" dirty="0">
                <a:ea typeface="ＭＳ Ｐゴシック" pitchFamily="-123" charset="-128"/>
              </a:rPr>
              <a:t>to 100 times </a:t>
            </a:r>
            <a:r>
              <a:rPr lang="en-US" sz="1600" dirty="0" smtClean="0">
                <a:ea typeface="ＭＳ Ｐゴシック" pitchFamily="-123" charset="-128"/>
              </a:rPr>
              <a:t>original </a:t>
            </a:r>
            <a:r>
              <a:rPr lang="en-US" sz="1600" dirty="0">
                <a:ea typeface="ＭＳ Ｐゴシック" pitchFamily="-123" charset="-128"/>
              </a:rPr>
              <a:t>thickness </a:t>
            </a:r>
            <a:r>
              <a:rPr lang="en-US" sz="1600" dirty="0" smtClean="0">
                <a:ea typeface="ＭＳ Ｐゴシック" pitchFamily="-123" charset="-128"/>
              </a:rPr>
              <a:t>into an </a:t>
            </a:r>
            <a:r>
              <a:rPr lang="en-US" sz="1600" dirty="0">
                <a:ea typeface="ＭＳ Ｐゴシック" pitchFamily="-123" charset="-128"/>
              </a:rPr>
              <a:t>insulating char </a:t>
            </a:r>
            <a:r>
              <a:rPr lang="en-US" sz="1600" dirty="0" smtClean="0">
                <a:ea typeface="ＭＳ Ｐゴシック" pitchFamily="-123" charset="-128"/>
              </a:rPr>
              <a:t>upon </a:t>
            </a:r>
            <a:r>
              <a:rPr lang="en-US" sz="1600" dirty="0">
                <a:ea typeface="ＭＳ Ｐゴシック" pitchFamily="-123" charset="-128"/>
              </a:rPr>
              <a:t>exposure to </a:t>
            </a:r>
            <a:r>
              <a:rPr lang="en-US" sz="1600" dirty="0" smtClean="0">
                <a:ea typeface="ＭＳ Ｐゴシック" pitchFamily="-123" charset="-128"/>
              </a:rPr>
              <a:t>heat / fire</a:t>
            </a:r>
          </a:p>
          <a:p>
            <a:pPr lvl="1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ea typeface="ＭＳ Ｐゴシック" pitchFamily="-123" charset="-128"/>
              </a:rPr>
              <a:t>Provides physical </a:t>
            </a:r>
            <a:r>
              <a:rPr lang="en-US" sz="1600" dirty="0">
                <a:ea typeface="ＭＳ Ｐゴシック" pitchFamily="-123" charset="-128"/>
              </a:rPr>
              <a:t>barrier to heat and mass </a:t>
            </a:r>
            <a:r>
              <a:rPr lang="en-US" sz="1600" dirty="0" smtClean="0">
                <a:ea typeface="ＭＳ Ｐゴシック" pitchFamily="-123" charset="-128"/>
              </a:rPr>
              <a:t>transfer</a:t>
            </a:r>
          </a:p>
          <a:p>
            <a:pPr>
              <a:defRPr/>
            </a:pPr>
            <a:r>
              <a:rPr lang="en-US" sz="1600" dirty="0" smtClean="0">
                <a:ea typeface="ＭＳ Ｐゴシック" pitchFamily="-123" charset="-128"/>
              </a:rPr>
              <a:t>Inhibits transport </a:t>
            </a:r>
            <a:r>
              <a:rPr lang="en-US" sz="1600" dirty="0">
                <a:ea typeface="ＭＳ Ｐゴシック" pitchFamily="-123" charset="-128"/>
              </a:rPr>
              <a:t>of volatiles to the environment and the transport </a:t>
            </a:r>
            <a:r>
              <a:rPr lang="en-US" sz="1600" dirty="0" smtClean="0">
                <a:ea typeface="ＭＳ Ｐゴシック" pitchFamily="-123" charset="-128"/>
              </a:rPr>
              <a:t>of oxygen </a:t>
            </a:r>
            <a:r>
              <a:rPr lang="en-US" sz="1600" dirty="0">
                <a:ea typeface="ＭＳ Ｐゴシック" pitchFamily="-123" charset="-128"/>
              </a:rPr>
              <a:t>to unburned regions beneath </a:t>
            </a:r>
            <a:r>
              <a:rPr lang="en-US" sz="1600" dirty="0" smtClean="0">
                <a:ea typeface="ＭＳ Ｐゴシック" pitchFamily="-123" charset="-128"/>
              </a:rPr>
              <a:t>char </a:t>
            </a:r>
          </a:p>
          <a:p>
            <a:pPr lvl="1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ea typeface="ＭＳ Ｐゴシック" pitchFamily="-123" charset="-128"/>
              </a:rPr>
              <a:t>Retention </a:t>
            </a:r>
            <a:r>
              <a:rPr lang="en-US" sz="1600" dirty="0">
                <a:ea typeface="ＭＳ Ｐゴシック" pitchFamily="-123" charset="-128"/>
              </a:rPr>
              <a:t>of mass in the char limits </a:t>
            </a:r>
            <a:r>
              <a:rPr lang="en-US" sz="1600" dirty="0" smtClean="0">
                <a:ea typeface="ＭＳ Ｐゴシック" pitchFamily="-123" charset="-128"/>
              </a:rPr>
              <a:t>further involvement </a:t>
            </a:r>
            <a:r>
              <a:rPr lang="en-US" sz="1600" dirty="0">
                <a:ea typeface="ＭＳ Ｐゴシック" pitchFamily="-123" charset="-128"/>
              </a:rPr>
              <a:t>of the underlying materials in the </a:t>
            </a:r>
            <a:r>
              <a:rPr lang="en-US" sz="1600" dirty="0" smtClean="0">
                <a:ea typeface="ＭＳ Ｐゴシック" pitchFamily="-123" charset="-128"/>
              </a:rPr>
              <a:t>fire</a:t>
            </a:r>
            <a:endParaRPr lang="en-US" sz="1600" dirty="0">
              <a:ea typeface="ＭＳ Ｐゴシック" pitchFamily="-123" charset="-128"/>
            </a:endParaRPr>
          </a:p>
          <a:p>
            <a:pPr>
              <a:defRPr/>
            </a:pPr>
            <a:r>
              <a:rPr lang="en-US" sz="1600" dirty="0" smtClean="0">
                <a:ea typeface="ＭＳ Ｐゴシック" pitchFamily="-123" charset="-128"/>
              </a:rPr>
              <a:t>Undergo rigorous </a:t>
            </a:r>
            <a:r>
              <a:rPr lang="en-US" sz="1600" dirty="0">
                <a:ea typeface="ＭＳ Ｐゴシック" pitchFamily="-123" charset="-128"/>
              </a:rPr>
              <a:t>ASTM, NFPA, UL, and UBC fire </a:t>
            </a:r>
            <a:r>
              <a:rPr lang="en-US" sz="1600" dirty="0" smtClean="0">
                <a:ea typeface="ＭＳ Ｐゴシック" pitchFamily="-123" charset="-128"/>
              </a:rPr>
              <a:t>testing: </a:t>
            </a:r>
            <a:endParaRPr lang="en-US" sz="1600" dirty="0">
              <a:ea typeface="ＭＳ Ｐゴシック" pitchFamily="-123" charset="-128"/>
            </a:endParaRP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ea typeface="ＭＳ Ｐゴシック" pitchFamily="-123" charset="-128"/>
              </a:rPr>
              <a:t>UL 263 / UL 723 / ASTM E-119 / ASTM E-84 / ASTM E-2768/ UL 10B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ea typeface="ＭＳ Ｐゴシック" pitchFamily="-123" charset="-128"/>
              </a:rPr>
              <a:t>NFPA: 251 / NFPA: 255 / NFPA: 703 / NFPA: </a:t>
            </a:r>
            <a:r>
              <a:rPr lang="en-US" sz="1600" dirty="0" smtClean="0">
                <a:ea typeface="ＭＳ Ｐゴシック" pitchFamily="-123" charset="-128"/>
              </a:rPr>
              <a:t>252</a:t>
            </a:r>
          </a:p>
          <a:p>
            <a:pPr lvl="1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ea typeface="ＭＳ Ｐゴシック" pitchFamily="-123" charset="-128"/>
              </a:rPr>
              <a:t>As context, ASTM </a:t>
            </a:r>
            <a:r>
              <a:rPr lang="en-US" sz="1600" dirty="0">
                <a:ea typeface="ＭＳ Ｐゴシック" pitchFamily="-123" charset="-128"/>
              </a:rPr>
              <a:t>E119 test subjects a given wall / structure </a:t>
            </a:r>
            <a:r>
              <a:rPr lang="en-US" sz="1600" dirty="0" smtClean="0">
                <a:ea typeface="ＭＳ Ｐゴシック" pitchFamily="-123" charset="-128"/>
              </a:rPr>
              <a:t>to 24 </a:t>
            </a:r>
            <a:r>
              <a:rPr lang="en-US" sz="1600" dirty="0">
                <a:ea typeface="ＭＳ Ｐゴシック" pitchFamily="-123" charset="-128"/>
              </a:rPr>
              <a:t>gas flames that reach temperatures between </a:t>
            </a:r>
            <a:r>
              <a:rPr lang="en-US" sz="1600" dirty="0" smtClean="0">
                <a:ea typeface="ＭＳ Ｐゴシック" pitchFamily="-123" charset="-128"/>
              </a:rPr>
              <a:t>1800-2000º F </a:t>
            </a:r>
            <a:r>
              <a:rPr lang="en-US" sz="1600" dirty="0">
                <a:ea typeface="ＭＳ Ｐゴシック" pitchFamily="-123" charset="-128"/>
              </a:rPr>
              <a:t>for periods between 1-2 </a:t>
            </a:r>
            <a:r>
              <a:rPr lang="en-US" sz="1600" dirty="0" smtClean="0">
                <a:ea typeface="ＭＳ Ｐゴシック" pitchFamily="-123" charset="-128"/>
              </a:rPr>
              <a:t>hours</a:t>
            </a:r>
          </a:p>
          <a:p>
            <a:pPr>
              <a:spcAft>
                <a:spcPts val="600"/>
              </a:spcAft>
              <a:defRPr/>
            </a:pPr>
            <a:r>
              <a:rPr lang="en-US" sz="1600" dirty="0" smtClean="0">
                <a:ea typeface="ＭＳ Ｐゴシック" pitchFamily="-123" charset="-128"/>
              </a:rPr>
              <a:t>Exceptionally </a:t>
            </a:r>
            <a:r>
              <a:rPr lang="en-US" sz="1600" dirty="0">
                <a:ea typeface="ＭＳ Ｐゴシック" pitchFamily="-123" charset="-128"/>
              </a:rPr>
              <a:t>cost effective (as low as $0.75 cents per square foot) </a:t>
            </a:r>
          </a:p>
          <a:p>
            <a:pPr>
              <a:spcAft>
                <a:spcPts val="600"/>
              </a:spcAft>
              <a:defRPr/>
            </a:pPr>
            <a:r>
              <a:rPr lang="en-US" sz="1600" dirty="0" smtClean="0">
                <a:ea typeface="ＭＳ Ｐゴシック" pitchFamily="-123" charset="-128"/>
              </a:rPr>
              <a:t>Easily </a:t>
            </a:r>
            <a:r>
              <a:rPr lang="en-US" sz="1600" dirty="0">
                <a:ea typeface="ＭＳ Ｐゴシック" pitchFamily="-123" charset="-128"/>
              </a:rPr>
              <a:t>applied </a:t>
            </a:r>
            <a:r>
              <a:rPr lang="en-US" sz="1600" dirty="0" smtClean="0">
                <a:ea typeface="ＭＳ Ｐゴシック" pitchFamily="-123" charset="-128"/>
              </a:rPr>
              <a:t>via brush</a:t>
            </a:r>
            <a:r>
              <a:rPr lang="en-US" sz="1600" dirty="0">
                <a:ea typeface="ＭＳ Ｐゴシック" pitchFamily="-123" charset="-128"/>
              </a:rPr>
              <a:t>, roller, or sprayer to a wide variety of substrates (stainless steel, wood, sheetrock, </a:t>
            </a:r>
            <a:r>
              <a:rPr lang="en-US" sz="1600" dirty="0" smtClean="0">
                <a:ea typeface="ＭＳ Ｐゴシック" pitchFamily="-123" charset="-128"/>
              </a:rPr>
              <a:t>sheet metal</a:t>
            </a:r>
            <a:r>
              <a:rPr lang="en-US" sz="1600" dirty="0">
                <a:ea typeface="ＭＳ Ｐゴシック" pitchFamily="-123" charset="-128"/>
              </a:rPr>
              <a:t>, etc</a:t>
            </a:r>
            <a:r>
              <a:rPr lang="en-US" sz="1600" dirty="0" smtClean="0">
                <a:ea typeface="ＭＳ Ｐゴシック" pitchFamily="-123" charset="-128"/>
              </a:rPr>
              <a:t>.)</a:t>
            </a:r>
            <a:endParaRPr lang="en-US" sz="1600" dirty="0">
              <a:ea typeface="ＭＳ Ｐゴシック" pitchFamily="-123" charset="-128"/>
            </a:endParaRPr>
          </a:p>
          <a:p>
            <a:pPr>
              <a:defRPr/>
            </a:pPr>
            <a:r>
              <a:rPr lang="en-US" sz="1600" dirty="0" smtClean="0">
                <a:ea typeface="ＭＳ Ｐゴシック" pitchFamily="-123" charset="-128"/>
              </a:rPr>
              <a:t>Very resilient to environmental conditions (heat, humidity, etc.)</a:t>
            </a:r>
            <a:endParaRPr lang="en-US" sz="1600" dirty="0">
              <a:ea typeface="ＭＳ Ｐゴシック" pitchFamily="-12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58800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Placeholder 5"/>
          <p:cNvSpPr>
            <a:spLocks noGrp="1"/>
          </p:cNvSpPr>
          <p:nvPr>
            <p:ph type="body" sz="half" idx="4294967295"/>
          </p:nvPr>
        </p:nvSpPr>
        <p:spPr bwMode="auto">
          <a:xfrm>
            <a:off x="-36512" y="1412776"/>
            <a:ext cx="5113337" cy="5257800"/>
          </a:xfrm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marL="285750" indent="-285750">
              <a:lnSpc>
                <a:spcPct val="90000"/>
              </a:lnSpc>
              <a:buFont typeface="Wingdings" pitchFamily="84" charset="2"/>
              <a:buChar char="Ø"/>
            </a:pPr>
            <a:endParaRPr lang="en-US" sz="1700" dirty="0">
              <a:effectLst/>
              <a:latin typeface="Arial" pitchFamily="84" charset="0"/>
            </a:endParaRPr>
          </a:p>
          <a:p>
            <a:pPr marL="285750" indent="-285750">
              <a:lnSpc>
                <a:spcPct val="90000"/>
              </a:lnSpc>
              <a:buFont typeface="Wingdings" pitchFamily="84" charset="2"/>
              <a:buChar char="Ø"/>
            </a:pPr>
            <a:endParaRPr lang="en-US" sz="2000" dirty="0" smtClean="0">
              <a:effectLst/>
              <a:latin typeface="Arial" pitchFamily="84" charset="0"/>
            </a:endParaRPr>
          </a:p>
          <a:p>
            <a:pPr>
              <a:lnSpc>
                <a:spcPct val="90000"/>
              </a:lnSpc>
            </a:pPr>
            <a:r>
              <a:rPr lang="en-US" sz="2000" dirty="0" smtClean="0">
                <a:effectLst/>
                <a:latin typeface="Arial" pitchFamily="84" charset="0"/>
              </a:rPr>
              <a:t>All 5 fixatives, </a:t>
            </a:r>
            <a:r>
              <a:rPr lang="en-US" sz="2000" dirty="0">
                <a:effectLst/>
                <a:latin typeface="Arial" pitchFamily="84" charset="0"/>
              </a:rPr>
              <a:t>when layered with the intumescent coating, </a:t>
            </a:r>
            <a:r>
              <a:rPr lang="en-US" sz="2000" dirty="0" smtClean="0">
                <a:effectLst/>
                <a:latin typeface="Arial" pitchFamily="84" charset="0"/>
              </a:rPr>
              <a:t>conclusively displayed </a:t>
            </a:r>
            <a:r>
              <a:rPr lang="en-US" sz="2000" dirty="0">
                <a:effectLst/>
                <a:latin typeface="Arial" pitchFamily="84" charset="0"/>
              </a:rPr>
              <a:t>enhanced fire </a:t>
            </a:r>
            <a:r>
              <a:rPr lang="en-US" sz="2000" dirty="0" smtClean="0">
                <a:effectLst/>
                <a:latin typeface="Arial" pitchFamily="84" charset="0"/>
              </a:rPr>
              <a:t>resiliency </a:t>
            </a:r>
          </a:p>
          <a:p>
            <a:pPr lvl="1" indent="-342900">
              <a:lnSpc>
                <a:spcPct val="90000"/>
              </a:lnSpc>
            </a:pPr>
            <a:r>
              <a:rPr lang="en-US" sz="2000" dirty="0" smtClean="0">
                <a:effectLst/>
                <a:latin typeface="Arial" pitchFamily="84" charset="0"/>
              </a:rPr>
              <a:t>Enhanced thermal insulation / protection</a:t>
            </a:r>
            <a:r>
              <a:rPr lang="en-US" sz="1600" dirty="0" smtClean="0">
                <a:effectLst/>
                <a:latin typeface="Arial" pitchFamily="84" charset="0"/>
              </a:rPr>
              <a:t> </a:t>
            </a:r>
          </a:p>
          <a:p>
            <a:pPr marL="1200150" lvl="2" indent="-342900">
              <a:lnSpc>
                <a:spcPct val="90000"/>
              </a:lnSpc>
            </a:pPr>
            <a:r>
              <a:rPr lang="en-US" sz="1900" dirty="0" smtClean="0">
                <a:effectLst/>
                <a:latin typeface="Arial" pitchFamily="84" charset="0"/>
              </a:rPr>
              <a:t>Fixative and substrate remained relatively intact</a:t>
            </a:r>
          </a:p>
          <a:p>
            <a:pPr lvl="1" indent="-342900">
              <a:lnSpc>
                <a:spcPct val="90000"/>
              </a:lnSpc>
            </a:pPr>
            <a:r>
              <a:rPr lang="en-US" sz="2000" dirty="0" smtClean="0">
                <a:effectLst/>
                <a:latin typeface="Arial" pitchFamily="84" charset="0"/>
              </a:rPr>
              <a:t>Mitigated </a:t>
            </a:r>
            <a:r>
              <a:rPr lang="en-US" sz="2000" dirty="0">
                <a:effectLst/>
                <a:latin typeface="Arial" pitchFamily="84" charset="0"/>
              </a:rPr>
              <a:t>f</a:t>
            </a:r>
            <a:r>
              <a:rPr lang="en-US" sz="2000" dirty="0" smtClean="0">
                <a:effectLst/>
                <a:latin typeface="Arial" pitchFamily="84" charset="0"/>
              </a:rPr>
              <a:t>lame spread and propagation</a:t>
            </a:r>
          </a:p>
          <a:p>
            <a:pPr lvl="1" indent="-342900">
              <a:lnSpc>
                <a:spcPct val="90000"/>
              </a:lnSpc>
            </a:pPr>
            <a:r>
              <a:rPr lang="en-US" sz="2000" dirty="0" smtClean="0">
                <a:effectLst/>
                <a:latin typeface="Arial" pitchFamily="84" charset="0"/>
              </a:rPr>
              <a:t>Limited to no smoke</a:t>
            </a:r>
          </a:p>
          <a:p>
            <a:pPr lvl="1" indent="-342900">
              <a:lnSpc>
                <a:spcPct val="90000"/>
              </a:lnSpc>
            </a:pPr>
            <a:endParaRPr lang="en-US" sz="2000" dirty="0">
              <a:effectLst/>
              <a:latin typeface="Arial" pitchFamily="84" charset="0"/>
            </a:endParaRPr>
          </a:p>
          <a:p>
            <a:pPr>
              <a:lnSpc>
                <a:spcPct val="90000"/>
              </a:lnSpc>
            </a:pPr>
            <a:r>
              <a:rPr lang="en-US" sz="2000" dirty="0" smtClean="0">
                <a:effectLst/>
                <a:latin typeface="Arial" pitchFamily="84" charset="0"/>
              </a:rPr>
              <a:t>Some ICs have demonstrated potential as standalone fixative</a:t>
            </a:r>
          </a:p>
          <a:p>
            <a:pPr marL="285750" indent="-285750">
              <a:lnSpc>
                <a:spcPct val="90000"/>
              </a:lnSpc>
              <a:buFont typeface="Wingdings" pitchFamily="84" charset="2"/>
              <a:buChar char="Ø"/>
            </a:pPr>
            <a:endParaRPr lang="en-US" sz="2000" dirty="0">
              <a:effectLst/>
              <a:latin typeface="Arial" pitchFamily="84" charset="0"/>
            </a:endParaRPr>
          </a:p>
          <a:p>
            <a:pPr marL="285750" indent="-285750">
              <a:lnSpc>
                <a:spcPct val="90000"/>
              </a:lnSpc>
              <a:buFont typeface="Wingdings" pitchFamily="84" charset="2"/>
              <a:buChar char="Ø"/>
            </a:pPr>
            <a:endParaRPr lang="en-US" sz="2000" dirty="0" smtClean="0">
              <a:effectLst/>
              <a:latin typeface="Arial" pitchFamily="84" charset="0"/>
            </a:endParaRPr>
          </a:p>
          <a:p>
            <a:pPr marL="285750" indent="-285750">
              <a:lnSpc>
                <a:spcPct val="90000"/>
              </a:lnSpc>
            </a:pPr>
            <a:endParaRPr lang="en-US" sz="3000" dirty="0" smtClean="0">
              <a:effectLst/>
              <a:latin typeface="Arial" pitchFamily="84" charset="0"/>
            </a:endParaRPr>
          </a:p>
          <a:p>
            <a:pPr marL="285750" indent="-285750">
              <a:lnSpc>
                <a:spcPct val="90000"/>
              </a:lnSpc>
            </a:pPr>
            <a:endParaRPr lang="en-US" sz="3000" dirty="0" smtClean="0">
              <a:effectLst/>
              <a:latin typeface="Arial" pitchFamily="84" charset="0"/>
            </a:endParaRPr>
          </a:p>
        </p:txBody>
      </p:sp>
      <p:sp>
        <p:nvSpPr>
          <p:cNvPr id="1130" name="TextBox 1"/>
          <p:cNvSpPr txBox="1">
            <a:spLocks noChangeArrowheads="1"/>
          </p:cNvSpPr>
          <p:nvPr/>
        </p:nvSpPr>
        <p:spPr bwMode="auto">
          <a:xfrm>
            <a:off x="1143000" y="646113"/>
            <a:ext cx="67818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2D62"/>
                </a:solidFill>
                <a:ea typeface="Arial" pitchFamily="84" charset="0"/>
                <a:cs typeface="Arial" pitchFamily="84" charset="0"/>
              </a:rPr>
              <a:t>Proof of Concept </a:t>
            </a:r>
            <a:r>
              <a:rPr lang="en-US" sz="2800" b="1" dirty="0">
                <a:solidFill>
                  <a:srgbClr val="002D62"/>
                </a:solidFill>
                <a:ea typeface="Arial" pitchFamily="84" charset="0"/>
                <a:cs typeface="Arial" pitchFamily="84" charset="0"/>
              </a:rPr>
              <a:t>Executive </a:t>
            </a:r>
            <a:r>
              <a:rPr lang="en-US" sz="2800" b="1" dirty="0" smtClean="0">
                <a:solidFill>
                  <a:srgbClr val="002D62"/>
                </a:solidFill>
                <a:ea typeface="Arial" pitchFamily="84" charset="0"/>
                <a:cs typeface="Arial" pitchFamily="84" charset="0"/>
              </a:rPr>
              <a:t>Highlights</a:t>
            </a:r>
          </a:p>
          <a:p>
            <a:pPr algn="ctr"/>
            <a:r>
              <a:rPr lang="en-US" sz="2800" b="1" dirty="0" smtClean="0">
                <a:solidFill>
                  <a:srgbClr val="002D62"/>
                </a:solidFill>
                <a:ea typeface="Arial" pitchFamily="84" charset="0"/>
                <a:cs typeface="Arial" pitchFamily="84" charset="0"/>
              </a:rPr>
              <a:t>Intumescent Coatings (IC) </a:t>
            </a:r>
            <a:endParaRPr lang="en-US" sz="2800" b="1" dirty="0">
              <a:solidFill>
                <a:srgbClr val="002D62"/>
              </a:solidFill>
              <a:ea typeface="Arial" pitchFamily="84" charset="0"/>
              <a:cs typeface="Arial" pitchFamily="84" charset="0"/>
            </a:endParaRPr>
          </a:p>
          <a:p>
            <a:pPr algn="ctr"/>
            <a:endParaRPr lang="en-US" sz="2800" b="1" dirty="0">
              <a:solidFill>
                <a:srgbClr val="002D62"/>
              </a:solidFill>
              <a:ea typeface="Arial" pitchFamily="84" charset="0"/>
              <a:cs typeface="Arial" pitchFamily="84" charset="0"/>
            </a:endParaRPr>
          </a:p>
        </p:txBody>
      </p:sp>
      <p:sp>
        <p:nvSpPr>
          <p:cNvPr id="1131" name="Rectangle 2"/>
          <p:cNvSpPr>
            <a:spLocks noChangeArrowheads="1"/>
          </p:cNvSpPr>
          <p:nvPr/>
        </p:nvSpPr>
        <p:spPr bwMode="auto">
          <a:xfrm>
            <a:off x="0" y="4445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 dirty="0">
              <a:ea typeface="MS PGothic" charset="0"/>
              <a:cs typeface="MS PGothic" charset="0"/>
            </a:endParaRPr>
          </a:p>
        </p:txBody>
      </p:sp>
      <p:graphicFrame>
        <p:nvGraphicFramePr>
          <p:cNvPr id="1126" name="Object 102"/>
          <p:cNvGraphicFramePr>
            <a:graphicFrameLocks noChangeAspect="1"/>
          </p:cNvGraphicFramePr>
          <p:nvPr>
            <p:extLst/>
          </p:nvPr>
        </p:nvGraphicFramePr>
        <p:xfrm>
          <a:off x="5193233" y="1772816"/>
          <a:ext cx="3051175" cy="228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6" name="Picture" r:id="rId4" imgW="5475229" imgH="4097232" progId="Word.Picture.8">
                  <p:embed/>
                </p:oleObj>
              </mc:Choice>
              <mc:Fallback>
                <p:oleObj name="Picture" r:id="rId4" imgW="5475229" imgH="4097232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93233" y="1772816"/>
                        <a:ext cx="3051175" cy="2286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32" name="Rectangle 6"/>
          <p:cNvSpPr>
            <a:spLocks noChangeArrowheads="1"/>
          </p:cNvSpPr>
          <p:nvPr/>
        </p:nvSpPr>
        <p:spPr bwMode="auto">
          <a:xfrm>
            <a:off x="0" y="-18415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 dirty="0">
              <a:ea typeface="MS PGothic" charset="0"/>
              <a:cs typeface="MS PGothic" charset="0"/>
            </a:endParaRPr>
          </a:p>
        </p:txBody>
      </p:sp>
      <p:pic>
        <p:nvPicPr>
          <p:cNvPr id="1424" name="Picture 40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1055" y="4365104"/>
            <a:ext cx="1515361" cy="201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208" y="4365104"/>
            <a:ext cx="1536226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486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Placeholder 5"/>
          <p:cNvSpPr>
            <a:spLocks noGrp="1"/>
          </p:cNvSpPr>
          <p:nvPr>
            <p:ph type="body" sz="half" idx="4294967295"/>
          </p:nvPr>
        </p:nvSpPr>
        <p:spPr bwMode="auto">
          <a:xfrm>
            <a:off x="92364" y="1752600"/>
            <a:ext cx="5832185" cy="4876800"/>
          </a:xfrm>
        </p:spPr>
        <p:txBody>
          <a:bodyPr wrap="square" numCol="1" anchor="t" anchorCtr="0" compatLnSpc="1">
            <a:prstTxWarp prst="textNoShape">
              <a:avLst/>
            </a:prstTxWarp>
            <a:normAutofit fontScale="92500" lnSpcReduction="20000"/>
          </a:bodyPr>
          <a:lstStyle/>
          <a:p>
            <a:pPr marL="0" indent="0" eaLnBrk="1" hangingPunct="1">
              <a:buNone/>
              <a:defRPr/>
            </a:pPr>
            <a:r>
              <a:rPr lang="en-US" sz="2400" b="1" u="sng" dirty="0" smtClean="0">
                <a:effectLst/>
              </a:rPr>
              <a:t>ASTM International</a:t>
            </a:r>
          </a:p>
          <a:p>
            <a:pPr marL="0" indent="0" eaLnBrk="1" hangingPunct="1">
              <a:buNone/>
              <a:defRPr/>
            </a:pPr>
            <a:r>
              <a:rPr lang="en-US" sz="2400" dirty="0" smtClean="0">
                <a:effectLst/>
              </a:rPr>
              <a:t>Engaging ASTM International on development and promulgation of testing standards and protocols for D&amp;D technologies</a:t>
            </a:r>
          </a:p>
          <a:p>
            <a:pPr>
              <a:defRPr/>
            </a:pPr>
            <a:r>
              <a:rPr lang="en-US" sz="2400" dirty="0" smtClean="0">
                <a:effectLst/>
              </a:rPr>
              <a:t>Primary objective is to ensure standardized comparison metrics across the DOE-EM complex for similar technologies (apples to apples)</a:t>
            </a:r>
            <a:r>
              <a:rPr lang="en-US" sz="2000" dirty="0" smtClean="0">
                <a:effectLst/>
              </a:rPr>
              <a:t> </a:t>
            </a:r>
          </a:p>
          <a:p>
            <a:pPr>
              <a:defRPr/>
            </a:pPr>
            <a:r>
              <a:rPr lang="en-US" sz="2500" dirty="0"/>
              <a:t>Current </a:t>
            </a:r>
            <a:r>
              <a:rPr lang="en-US" sz="2500" dirty="0" smtClean="0"/>
              <a:t>practices </a:t>
            </a:r>
            <a:r>
              <a:rPr lang="en-US" sz="2500" dirty="0"/>
              <a:t>afford too much variance within technology categories </a:t>
            </a:r>
          </a:p>
          <a:p>
            <a:pPr>
              <a:defRPr/>
            </a:pPr>
            <a:r>
              <a:rPr lang="en-US" sz="2400" dirty="0" smtClean="0">
                <a:effectLst/>
              </a:rPr>
              <a:t>Serving as ASTM International E10.03 Subcommittee Chair and </a:t>
            </a:r>
            <a:r>
              <a:rPr lang="en-US" sz="2400" dirty="0" smtClean="0"/>
              <a:t>coordinating/ </a:t>
            </a:r>
            <a:r>
              <a:rPr lang="en-US" sz="2400" dirty="0" smtClean="0">
                <a:effectLst/>
              </a:rPr>
              <a:t>expediting standards development</a:t>
            </a:r>
          </a:p>
          <a:p>
            <a:pPr>
              <a:defRPr/>
            </a:pPr>
            <a:r>
              <a:rPr lang="en-US" sz="2400" dirty="0" smtClean="0"/>
              <a:t>Completed drafts of two new standards for fixatives and strippable coatings</a:t>
            </a:r>
            <a:endParaRPr lang="en-US" sz="2400" dirty="0" smtClean="0">
              <a:effectLst/>
            </a:endParaRPr>
          </a:p>
          <a:p>
            <a:pPr marL="742950" lvl="1" indent="-285750" eaLnBrk="1" hangingPunct="1">
              <a:buFont typeface="Wingdings" panose="05000000000000000000" pitchFamily="2" charset="2"/>
              <a:buChar char="Ø"/>
              <a:defRPr/>
            </a:pPr>
            <a:endParaRPr lang="en-US" sz="2400" dirty="0">
              <a:effectLst/>
            </a:endParaRPr>
          </a:p>
          <a:p>
            <a:pPr marL="685800" lvl="1">
              <a:buFont typeface="Wingdings" panose="05000000000000000000" pitchFamily="2" charset="2"/>
              <a:buChar char="Ø"/>
              <a:defRPr/>
            </a:pPr>
            <a:endParaRPr lang="en-US" sz="2000" dirty="0">
              <a:effectLst/>
            </a:endParaRPr>
          </a:p>
          <a:p>
            <a:pPr eaLnBrk="1" hangingPunct="1">
              <a:defRPr/>
            </a:pPr>
            <a:endParaRPr lang="en-US" altLang="en-US" dirty="0" smtClean="0">
              <a:effectLst/>
              <a:latin typeface="Arial" pitchFamily="34" charset="0"/>
              <a:cs typeface="Arial" pitchFamily="34" charset="0"/>
            </a:endParaRPr>
          </a:p>
          <a:p>
            <a:pPr eaLnBrk="1" hangingPunct="1">
              <a:defRPr/>
            </a:pPr>
            <a:endParaRPr lang="en-US" altLang="en-US" dirty="0" smtClean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18616" y="761999"/>
            <a:ext cx="6781800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200" b="1">
                <a:solidFill>
                  <a:srgbClr val="002D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Testing Standards/Protocols for D&amp;D</a:t>
            </a:r>
            <a:endParaRPr lang="en-US" dirty="0"/>
          </a:p>
        </p:txBody>
      </p:sp>
      <p:sp>
        <p:nvSpPr>
          <p:cNvPr id="14340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bg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bg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bg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bg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bg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bg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bg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bg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bg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2D62"/>
              </a:solidFill>
              <a:latin typeface="Arial" pitchFamily="34" charset="0"/>
            </a:endParaRPr>
          </a:p>
        </p:txBody>
      </p:sp>
      <p:sp>
        <p:nvSpPr>
          <p:cNvPr id="14341" name="Rectangle 6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bg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bg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bg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bg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bg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bg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bg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bg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bg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2D62"/>
              </a:solidFill>
              <a:latin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4550" y="1905000"/>
            <a:ext cx="314325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19200" y="629816"/>
            <a:ext cx="6705600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Robotic Technologies for D&amp;D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1999381"/>
            <a:ext cx="5578549" cy="4525963"/>
          </a:xfrm>
        </p:spPr>
        <p:txBody>
          <a:bodyPr>
            <a:noAutofit/>
          </a:bodyPr>
          <a:lstStyle/>
          <a:p>
            <a:r>
              <a:rPr lang="en-US" sz="2400" dirty="0" smtClean="0">
                <a:effectLst/>
              </a:rPr>
              <a:t>Initial focus on robotic technologies relevant to SRS-235F problem set</a:t>
            </a:r>
          </a:p>
          <a:p>
            <a:pPr marL="914400" lvl="2" indent="0">
              <a:buNone/>
            </a:pPr>
            <a:endParaRPr lang="en-US" sz="1400" dirty="0" smtClean="0">
              <a:effectLst/>
            </a:endParaRPr>
          </a:p>
          <a:p>
            <a:r>
              <a:rPr lang="en-US" sz="2400" dirty="0" smtClean="0"/>
              <a:t>Started </a:t>
            </a:r>
            <a:r>
              <a:rPr lang="en-US" sz="2400" dirty="0"/>
              <a:t>with existing database in D&amp;D KM-IT to identify </a:t>
            </a:r>
            <a:r>
              <a:rPr lang="en-US" sz="2400" dirty="0" smtClean="0"/>
              <a:t>all robotic </a:t>
            </a:r>
            <a:r>
              <a:rPr lang="en-US" sz="2400" dirty="0"/>
              <a:t>technologies </a:t>
            </a:r>
            <a:r>
              <a:rPr lang="en-US" sz="2400" dirty="0" smtClean="0"/>
              <a:t>with potential for application to D&amp;D challenges</a:t>
            </a:r>
          </a:p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 smtClean="0"/>
              <a:t>Created information matrix of all potential robotic technologies</a:t>
            </a:r>
            <a:endParaRPr lang="en-US" sz="2400" dirty="0"/>
          </a:p>
          <a:p>
            <a:endParaRPr lang="en-US" sz="1200" dirty="0">
              <a:effectLst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16235" y="3620627"/>
            <a:ext cx="1592293" cy="2194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3"/>
          <p:cNvSpPr txBox="1">
            <a:spLocks/>
          </p:cNvSpPr>
          <p:nvPr/>
        </p:nvSpPr>
        <p:spPr>
          <a:xfrm>
            <a:off x="7452320" y="3672003"/>
            <a:ext cx="1728192" cy="3665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itchFamily="-123" charset="0"/>
              <a:buChar char="•"/>
              <a:defRPr sz="32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ＭＳ Ｐゴシック" pitchFamily="-123" charset="-128"/>
                <a:cs typeface="ＭＳ Ｐゴシック" pitchFamily="-123" charset="-128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itchFamily="-123" charset="0"/>
              <a:buChar char="–"/>
              <a:defRPr sz="28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ＭＳ Ｐゴシック" pitchFamily="-123" charset="-128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-123" charset="0"/>
              <a:buChar char="•"/>
              <a:defRPr sz="24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ＭＳ Ｐゴシック" pitchFamily="-123" charset="-128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-123" charset="0"/>
              <a:buChar char="–"/>
              <a:defRPr sz="20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ＭＳ Ｐゴシック" pitchFamily="-123" charset="-128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-123" charset="0"/>
              <a:buChar char="»"/>
              <a:defRPr sz="20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ＭＳ Ｐゴシック" pitchFamily="-123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itchFamily="-123" charset="0"/>
              <a:buNone/>
            </a:pPr>
            <a:r>
              <a:rPr lang="en-US" sz="1200" b="1" dirty="0" smtClean="0">
                <a:solidFill>
                  <a:srgbClr val="002D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Mighty Mouse </a:t>
            </a:r>
          </a:p>
          <a:p>
            <a:pPr marL="0" indent="0" algn="ctr">
              <a:buFont typeface="Arial" pitchFamily="-123" charset="0"/>
              <a:buNone/>
            </a:pPr>
            <a:r>
              <a:rPr lang="en-US" sz="1200" b="1" dirty="0" smtClean="0">
                <a:solidFill>
                  <a:srgbClr val="002D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(Sandia National Lab)</a:t>
            </a:r>
          </a:p>
        </p:txBody>
      </p:sp>
      <p:pic>
        <p:nvPicPr>
          <p:cNvPr id="7" name="Picture 2" descr="https://www.dndkm.org/DOEKMDocuments/GetMedia/Technology/2070-Screen_shot_2014-03-12_at_16.03.06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92305" y="1714912"/>
            <a:ext cx="1512962" cy="201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3"/>
          <p:cNvSpPr txBox="1">
            <a:spLocks/>
          </p:cNvSpPr>
          <p:nvPr/>
        </p:nvSpPr>
        <p:spPr>
          <a:xfrm>
            <a:off x="7106417" y="6142577"/>
            <a:ext cx="2082226" cy="44359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1200" b="1" dirty="0" smtClean="0">
                <a:solidFill>
                  <a:srgbClr val="002D62"/>
                </a:solidFill>
                <a:effectLst/>
              </a:rPr>
              <a:t>HRP-3 </a:t>
            </a:r>
            <a:r>
              <a:rPr lang="en-US" sz="1200" b="1" dirty="0" err="1" smtClean="0">
                <a:solidFill>
                  <a:srgbClr val="002D62"/>
                </a:solidFill>
                <a:effectLst/>
              </a:rPr>
              <a:t>Promet</a:t>
            </a:r>
            <a:r>
              <a:rPr lang="en-US" sz="1200" b="1" dirty="0" smtClean="0">
                <a:solidFill>
                  <a:srgbClr val="002D62"/>
                </a:solidFill>
                <a:effectLst/>
              </a:rPr>
              <a:t> MK-II (Kawada Industries)</a:t>
            </a:r>
          </a:p>
        </p:txBody>
      </p:sp>
      <p:pic>
        <p:nvPicPr>
          <p:cNvPr id="9" name="Picture 2" descr="https://www.dndkm.org/DOEKMDocuments/GetMedia/Technology/2513-HRP-3%20Promet%20MK-II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16736" y="4343400"/>
            <a:ext cx="1854966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3"/>
          <p:cNvSpPr txBox="1">
            <a:spLocks/>
          </p:cNvSpPr>
          <p:nvPr/>
        </p:nvSpPr>
        <p:spPr>
          <a:xfrm>
            <a:off x="4800600" y="3066529"/>
            <a:ext cx="3048000" cy="30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1200" b="1" dirty="0" smtClean="0">
                <a:solidFill>
                  <a:srgbClr val="002D62"/>
                </a:solidFill>
                <a:effectLst/>
              </a:rPr>
              <a:t>Phantom (DJI)</a:t>
            </a:r>
          </a:p>
          <a:p>
            <a:pPr marL="0" indent="0">
              <a:buFont typeface="Arial" pitchFamily="34" charset="0"/>
              <a:buNone/>
            </a:pPr>
            <a:endParaRPr lang="en-US" sz="2400" dirty="0" smtClean="0">
              <a:solidFill>
                <a:srgbClr val="002D62"/>
              </a:solidFill>
              <a:effectLst/>
            </a:endParaRPr>
          </a:p>
        </p:txBody>
      </p:sp>
      <p:pic>
        <p:nvPicPr>
          <p:cNvPr id="11" name="Picture 4" descr="https://www.dndkm.org/DOEKMDocuments/GetMedia/Technology/2498-Screen_shot_2014-03-18_at_12.46.31.pn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57800" y="1914401"/>
            <a:ext cx="2286000" cy="1140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3"/>
          <p:cNvSpPr txBox="1">
            <a:spLocks/>
          </p:cNvSpPr>
          <p:nvPr/>
        </p:nvSpPr>
        <p:spPr>
          <a:xfrm>
            <a:off x="5436096" y="5767806"/>
            <a:ext cx="1728192" cy="5367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itchFamily="-123" charset="0"/>
              <a:buChar char="•"/>
              <a:defRPr sz="32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ＭＳ Ｐゴシック" pitchFamily="-123" charset="-128"/>
                <a:cs typeface="ＭＳ Ｐゴシック" pitchFamily="-123" charset="-128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itchFamily="-123" charset="0"/>
              <a:buChar char="–"/>
              <a:defRPr sz="28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ＭＳ Ｐゴシック" pitchFamily="-123" charset="-128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-123" charset="0"/>
              <a:buChar char="•"/>
              <a:defRPr sz="24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ＭＳ Ｐゴシック" pitchFamily="-123" charset="-128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-123" charset="0"/>
              <a:buChar char="–"/>
              <a:defRPr sz="20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ＭＳ Ｐゴシック" pitchFamily="-123" charset="-128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-123" charset="0"/>
              <a:buChar char="»"/>
              <a:defRPr sz="20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ＭＳ Ｐゴシック" pitchFamily="-123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-123" charset="0"/>
              <a:buNone/>
            </a:pPr>
            <a:r>
              <a:rPr lang="en-US" sz="1200" b="1" dirty="0" smtClean="0">
                <a:solidFill>
                  <a:srgbClr val="002D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Remote Climber </a:t>
            </a:r>
          </a:p>
          <a:p>
            <a:pPr marL="0" indent="0" algn="ctr">
              <a:buFont typeface="Arial" pitchFamily="-123" charset="0"/>
              <a:buNone/>
            </a:pPr>
            <a:r>
              <a:rPr lang="en-US" sz="1200" b="1" dirty="0" smtClean="0">
                <a:solidFill>
                  <a:srgbClr val="002D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(ICM)</a:t>
            </a:r>
          </a:p>
        </p:txBody>
      </p:sp>
    </p:spTree>
    <p:extLst>
      <p:ext uri="{BB962C8B-B14F-4D97-AF65-F5344CB8AC3E}">
        <p14:creationId xmlns:p14="http://schemas.microsoft.com/office/powerpoint/2010/main" val="2395293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43000" y="629816"/>
            <a:ext cx="6742113" cy="1143000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effectLst/>
              </a:rPr>
              <a:t>Tasks for FIU Performance Year 7</a:t>
            </a:r>
            <a:endParaRPr dirty="0">
              <a:effectLst/>
            </a:endParaRPr>
          </a:p>
        </p:txBody>
      </p:sp>
      <p:sp>
        <p:nvSpPr>
          <p:cNvPr id="17411" name="TextBox 2"/>
          <p:cNvSpPr txBox="1">
            <a:spLocks noChangeArrowheads="1"/>
          </p:cNvSpPr>
          <p:nvPr/>
        </p:nvSpPr>
        <p:spPr bwMode="auto">
          <a:xfrm>
            <a:off x="5160963" y="3327400"/>
            <a:ext cx="34004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 b="1" dirty="0">
                <a:solidFill>
                  <a:prstClr val="white"/>
                </a:solidFill>
                <a:latin typeface="Calibri" pitchFamily="84" charset="0"/>
              </a:rPr>
              <a:t>Figure 1: Intumescent coating reacting to flame / heat source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79064" y="1772816"/>
            <a:ext cx="4752976" cy="4895850"/>
          </a:xfrm>
        </p:spPr>
        <p:txBody>
          <a:bodyPr>
            <a:normAutofit/>
          </a:bodyPr>
          <a:lstStyle/>
          <a:p>
            <a:pPr marL="457200" lvl="0" indent="-45720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800" dirty="0">
                <a:effectLst/>
                <a:ea typeface="ＭＳ Ｐゴシック" pitchFamily="-123" charset="-128"/>
              </a:rPr>
              <a:t>Conduct </a:t>
            </a:r>
            <a:r>
              <a:rPr lang="en-US" sz="1800" dirty="0" smtClean="0">
                <a:effectLst/>
                <a:ea typeface="ＭＳ Ｐゴシック" pitchFamily="-123" charset="-128"/>
              </a:rPr>
              <a:t>cold demo / test </a:t>
            </a:r>
            <a:r>
              <a:rPr lang="en-US" sz="1800" dirty="0">
                <a:effectLst/>
                <a:ea typeface="ＭＳ Ｐゴシック" pitchFamily="-123" charset="-128"/>
              </a:rPr>
              <a:t>and evaluation of intumescent coating at FIU ARC on full scale SRS 235-F hot cell mock-up </a:t>
            </a:r>
            <a:r>
              <a:rPr lang="en-US" sz="1800" dirty="0" smtClean="0">
                <a:effectLst/>
                <a:ea typeface="ＭＳ Ｐゴシック" pitchFamily="-123" charset="-128"/>
              </a:rPr>
              <a:t>test bed</a:t>
            </a:r>
          </a:p>
          <a:p>
            <a:pPr marL="457200" indent="-45720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800" dirty="0" smtClean="0">
                <a:effectLst/>
                <a:ea typeface="ＭＳ Ｐゴシック" pitchFamily="-123" charset="-128"/>
              </a:rPr>
              <a:t>Support hot demo / test and evaluation in applying designated intumescent coating to contaminated area at SRS 235-F </a:t>
            </a:r>
            <a:r>
              <a:rPr lang="en-US" sz="1800" dirty="0" err="1" smtClean="0">
                <a:effectLst/>
                <a:ea typeface="ＭＳ Ｐゴシック" pitchFamily="-123" charset="-128"/>
              </a:rPr>
              <a:t>PuFF</a:t>
            </a:r>
            <a:r>
              <a:rPr lang="en-US" sz="1800" dirty="0" smtClean="0">
                <a:effectLst/>
                <a:ea typeface="ＭＳ Ｐゴシック" pitchFamily="-123" charset="-128"/>
              </a:rPr>
              <a:t> Facility</a:t>
            </a:r>
          </a:p>
          <a:p>
            <a:pPr marL="457200" indent="-45720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800" dirty="0" smtClean="0">
                <a:effectLst/>
                <a:ea typeface="ＭＳ Ｐゴシック" pitchFamily="-123" charset="-128"/>
              </a:rPr>
              <a:t>Continue baselining other intumescent coatings with a focus on improved adhesion and bonding characteristics</a:t>
            </a:r>
          </a:p>
          <a:p>
            <a:pPr marL="457200" indent="-45720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800" dirty="0">
                <a:ea typeface="ＭＳ Ｐゴシック" pitchFamily="-123" charset="-128"/>
              </a:rPr>
              <a:t>Identify potential broader applications of the intumescent coating technology to satisfy other problem sets and challenge areas related to fire / extreme heat conditions across DOE EM (e.g., WIPP).</a:t>
            </a:r>
          </a:p>
          <a:p>
            <a:pPr marL="457200" indent="-457200" fontAlgn="auto">
              <a:spcAft>
                <a:spcPts val="0"/>
              </a:spcAft>
              <a:buFont typeface="+mj-lt"/>
              <a:buAutoNum type="arabicPeriod"/>
              <a:defRPr/>
            </a:pPr>
            <a:endParaRPr lang="en-US" sz="1600" b="1" dirty="0" smtClean="0">
              <a:effectLst/>
              <a:ea typeface="ＭＳ Ｐゴシック" pitchFamily="-123" charset="-128"/>
            </a:endParaRPr>
          </a:p>
          <a:p>
            <a:pPr fontAlgn="auto">
              <a:spcAft>
                <a:spcPts val="0"/>
              </a:spcAft>
              <a:buFont typeface="Wingdings" charset="2"/>
              <a:buChar char="Ø"/>
              <a:defRPr/>
            </a:pPr>
            <a:endParaRPr lang="en-US" sz="2000" b="1" dirty="0" smtClean="0">
              <a:effectLst/>
              <a:ea typeface="ＭＳ Ｐゴシック" pitchFamily="-123" charset="-128"/>
            </a:endParaRP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971" y="1772816"/>
            <a:ext cx="3155453" cy="2420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1208" y="3891880"/>
            <a:ext cx="2743200" cy="20574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07880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43000" y="629816"/>
            <a:ext cx="6742113" cy="1143000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effectLst/>
              </a:rPr>
              <a:t>Tasks for FIU Performance Year 7</a:t>
            </a:r>
            <a:endParaRPr dirty="0">
              <a:effectLst/>
            </a:endParaRPr>
          </a:p>
        </p:txBody>
      </p:sp>
      <p:sp>
        <p:nvSpPr>
          <p:cNvPr id="17411" name="TextBox 2"/>
          <p:cNvSpPr txBox="1">
            <a:spLocks noChangeArrowheads="1"/>
          </p:cNvSpPr>
          <p:nvPr/>
        </p:nvSpPr>
        <p:spPr bwMode="auto">
          <a:xfrm>
            <a:off x="5160963" y="3327400"/>
            <a:ext cx="34004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 b="1" dirty="0">
                <a:solidFill>
                  <a:prstClr val="white"/>
                </a:solidFill>
                <a:latin typeface="Calibri" pitchFamily="84" charset="0"/>
              </a:rPr>
              <a:t>Figure 1: Intumescent coating reacting to flame / heat source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81024" y="1962150"/>
            <a:ext cx="4752976" cy="4895850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US" sz="2000" dirty="0">
                <a:ea typeface="ＭＳ Ｐゴシック" pitchFamily="-123" charset="-128"/>
              </a:rPr>
              <a:t>Continue international standards development for D&amp;D technologies via ASTM E10.03 subcommittee</a:t>
            </a:r>
          </a:p>
          <a:p>
            <a:pPr>
              <a:defRPr/>
            </a:pPr>
            <a:r>
              <a:rPr lang="en-US" sz="2000" dirty="0">
                <a:ea typeface="ＭＳ Ｐゴシック" pitchFamily="-123" charset="-128"/>
              </a:rPr>
              <a:t>Complete review, revisions, and finalize standards developed and drafted during FIU Performance Year 6</a:t>
            </a:r>
          </a:p>
          <a:p>
            <a:pPr>
              <a:defRPr/>
            </a:pPr>
            <a:r>
              <a:rPr lang="en-US" sz="2000" dirty="0">
                <a:ea typeface="ＭＳ Ｐゴシック" pitchFamily="-123" charset="-128"/>
              </a:rPr>
              <a:t>Identify next topic for standards development and begin drafting new standards and protocols for D&amp;D technologies.</a:t>
            </a:r>
          </a:p>
          <a:p>
            <a:pPr marL="457200" indent="-457200" fontAlgn="auto">
              <a:spcAft>
                <a:spcPts val="0"/>
              </a:spcAft>
              <a:buFont typeface="+mj-lt"/>
              <a:buAutoNum type="arabicPeriod"/>
              <a:defRPr/>
            </a:pPr>
            <a:endParaRPr lang="en-US" sz="1800" b="1" dirty="0" smtClean="0">
              <a:effectLst/>
              <a:ea typeface="ＭＳ Ｐゴシック" pitchFamily="-123" charset="-128"/>
            </a:endParaRPr>
          </a:p>
          <a:p>
            <a:pPr fontAlgn="auto">
              <a:spcAft>
                <a:spcPts val="0"/>
              </a:spcAft>
              <a:buFont typeface="Wingdings" charset="2"/>
              <a:buChar char="Ø"/>
              <a:defRPr/>
            </a:pPr>
            <a:endParaRPr lang="en-US" sz="2400" b="1" dirty="0" smtClean="0">
              <a:effectLst/>
              <a:ea typeface="ＭＳ Ｐゴシック" pitchFamily="-123" charset="-128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1828800"/>
            <a:ext cx="314325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950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1791355"/>
            <a:ext cx="623937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Identify cross-cutting applications of robotic technologies being developed at FIU in the high-level waste research area that could potentially be used in support of D&amp;D activities. 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Collaborate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with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SRNL to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define the requirements for a robotic technology to meet the D&amp;D challenge(s) at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the SRS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235-F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facility.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Evaluate the potential for adapting and applying in-house technologies being developed and/or tested at FIU in the high-level research area (e.g., mini-rover inspection tool, peristaltic crawler, flying drone) to meet the defined D&amp;D requirements.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If potential for one of the technologies for the required application is identified, develop an initial conceptual design for adapting the technology and perform basic proof-of-concept testing on a small scale.  </a:t>
            </a:r>
          </a:p>
          <a:p>
            <a:pPr marL="457200" indent="-457200" fontAlgn="auto">
              <a:spcAft>
                <a:spcPts val="0"/>
              </a:spcAft>
              <a:buFont typeface="+mj-lt"/>
              <a:buAutoNum type="arabicPeriod"/>
              <a:defRPr/>
            </a:pP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6096000" y="4854446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 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1143000" y="629816"/>
            <a:ext cx="6742113" cy="1143000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effectLst/>
              </a:rPr>
              <a:t>Tasks for FIU Performance Year 7</a:t>
            </a:r>
            <a:endParaRPr dirty="0">
              <a:effectLst/>
            </a:endParaRPr>
          </a:p>
        </p:txBody>
      </p:sp>
      <p:pic>
        <p:nvPicPr>
          <p:cNvPr id="11" name="Picture 10" descr="C:\Users\aabrahao\Desktop\Tank\20160908_163056.jpg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67969" y="1872020"/>
            <a:ext cx="1701225" cy="15820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 descr="C:\Users\Robotics\Downloads\FullSizeRender.jpg"/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386" t="6792" r="31440" b="18399"/>
          <a:stretch/>
        </p:blipFill>
        <p:spPr bwMode="auto">
          <a:xfrm>
            <a:off x="7924800" y="3078841"/>
            <a:ext cx="1143000" cy="1676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3" t="1250" r="9167"/>
          <a:stretch/>
        </p:blipFill>
        <p:spPr>
          <a:xfrm>
            <a:off x="6421468" y="4390704"/>
            <a:ext cx="1808132" cy="2164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182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838200" y="1676400"/>
            <a:ext cx="7848600" cy="1981200"/>
          </a:xfrm>
        </p:spPr>
        <p:txBody>
          <a:bodyPr>
            <a:noAutofit/>
          </a:bodyPr>
          <a:lstStyle/>
          <a:p>
            <a:pPr lvl="1" algn="ctr" rtl="0">
              <a:spcBef>
                <a:spcPct val="0"/>
              </a:spcBef>
            </a:pPr>
            <a:r>
              <a:rPr lang="en-US" sz="3600" b="1" dirty="0" smtClean="0">
                <a:solidFill>
                  <a:srgbClr val="002D62"/>
                </a:solidFill>
              </a:rPr>
              <a:t>Deactivation and Decommissioning </a:t>
            </a:r>
            <a:br>
              <a:rPr lang="en-US" sz="3600" b="1" dirty="0" smtClean="0">
                <a:solidFill>
                  <a:srgbClr val="002D62"/>
                </a:solidFill>
              </a:rPr>
            </a:br>
            <a:r>
              <a:rPr lang="en-US" sz="3600" b="1" dirty="0" smtClean="0">
                <a:solidFill>
                  <a:srgbClr val="002D62"/>
                </a:solidFill>
              </a:rPr>
              <a:t>Knowledge Management </a:t>
            </a:r>
            <a:br>
              <a:rPr lang="en-US" sz="3600" b="1" dirty="0" smtClean="0">
                <a:solidFill>
                  <a:srgbClr val="002D62"/>
                </a:solidFill>
              </a:rPr>
            </a:br>
            <a:r>
              <a:rPr lang="en-US" sz="3600" b="1" dirty="0" smtClean="0">
                <a:solidFill>
                  <a:srgbClr val="002D62"/>
                </a:solidFill>
              </a:rPr>
              <a:t>Information Tool (D&amp;D KM-IT)</a:t>
            </a:r>
            <a:endParaRPr lang="en-US" sz="3600" b="1" dirty="0">
              <a:solidFill>
                <a:srgbClr val="002D62"/>
              </a:solidFill>
            </a:endParaRPr>
          </a:p>
        </p:txBody>
      </p:sp>
      <p:sp>
        <p:nvSpPr>
          <p:cNvPr id="3" name="Subtitle 4"/>
          <p:cNvSpPr>
            <a:spLocks noGrp="1"/>
          </p:cNvSpPr>
          <p:nvPr>
            <p:ph type="subTitle" idx="1"/>
          </p:nvPr>
        </p:nvSpPr>
        <p:spPr>
          <a:xfrm>
            <a:off x="594782" y="4327924"/>
            <a:ext cx="7954439" cy="1158476"/>
          </a:xfrm>
        </p:spPr>
        <p:txBody>
          <a:bodyPr>
            <a:normAutofit/>
          </a:bodyPr>
          <a:lstStyle/>
          <a:p>
            <a:r>
              <a:rPr lang="en-US" sz="2400" dirty="0" smtClean="0"/>
              <a:t>Dr. </a:t>
            </a:r>
            <a:r>
              <a:rPr lang="en-US" sz="2400" dirty="0" err="1" smtClean="0"/>
              <a:t>Himanshu</a:t>
            </a:r>
            <a:r>
              <a:rPr lang="en-US" sz="2400" dirty="0" smtClean="0"/>
              <a:t> </a:t>
            </a:r>
            <a:r>
              <a:rPr lang="en-US" sz="2400" dirty="0" err="1" smtClean="0"/>
              <a:t>Upadhyay</a:t>
            </a:r>
            <a:endParaRPr lang="en-US" sz="2400" dirty="0"/>
          </a:p>
          <a:p>
            <a:endParaRPr lang="en-US" sz="2400" dirty="0" smtClean="0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363350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914400"/>
            <a:ext cx="6679994" cy="60960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FIU-DOE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Year End Research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Review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392754"/>
              </p:ext>
            </p:extLst>
          </p:nvPr>
        </p:nvGraphicFramePr>
        <p:xfrm>
          <a:off x="2461260" y="1828800"/>
          <a:ext cx="4053840" cy="39166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26920"/>
                <a:gridCol w="2026920"/>
              </a:tblGrid>
              <a:tr h="3048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57200" algn="l"/>
                          <a:tab pos="1600200" algn="ctr"/>
                        </a:tabLs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</a:rPr>
                        <a:t>Wednesday</a:t>
                      </a:r>
                    </a:p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57200" algn="l"/>
                          <a:tab pos="1600200" algn="ctr"/>
                        </a:tabLs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</a:rPr>
                        <a:t>Sept 21, 2016</a:t>
                      </a:r>
                    </a:p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57200" algn="l"/>
                          <a:tab pos="1600200" algn="ctr"/>
                        </a:tabLst>
                      </a:pPr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Morning</a:t>
                      </a:r>
                      <a:endParaRPr lang="en-US" sz="1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57200" algn="l"/>
                          <a:tab pos="1600200" algn="ctr"/>
                        </a:tabLst>
                      </a:pPr>
                      <a:r>
                        <a:rPr lang="en-US" sz="1800" dirty="0" smtClean="0">
                          <a:solidFill>
                            <a:schemeClr val="bg1"/>
                          </a:solidFill>
                          <a:effectLst/>
                        </a:rPr>
                        <a:t>Wednesday</a:t>
                      </a:r>
                    </a:p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57200" algn="l"/>
                          <a:tab pos="1600200" algn="ctr"/>
                        </a:tabLst>
                      </a:pPr>
                      <a:r>
                        <a:rPr lang="en-US" sz="1800" dirty="0" smtClean="0">
                          <a:solidFill>
                            <a:schemeClr val="bg1"/>
                          </a:solidFill>
                          <a:effectLst/>
                        </a:rPr>
                        <a:t>Sept 21, 2016</a:t>
                      </a:r>
                    </a:p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57200" algn="l"/>
                          <a:tab pos="1600200" algn="ctr"/>
                        </a:tabLst>
                      </a:pPr>
                      <a:r>
                        <a:rPr lang="en-US" sz="18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Afternoon</a:t>
                      </a:r>
                      <a:endParaRPr lang="en-US" sz="18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150876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200"/>
                        </a:spcBef>
                        <a:spcAft>
                          <a:spcPts val="1200"/>
                        </a:spcAft>
                        <a:tabLst>
                          <a:tab pos="457200" algn="l"/>
                          <a:tab pos="1600200" algn="ctr"/>
                        </a:tabLs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effectLst/>
                        </a:rPr>
                        <a:t>9:00 - 10:00 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</a:rPr>
                        <a:t/>
                      </a:r>
                      <a:br>
                        <a:rPr lang="en-US" sz="1800" b="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800" b="0" dirty="0" smtClean="0">
                          <a:solidFill>
                            <a:schemeClr val="tx1"/>
                          </a:solidFill>
                          <a:effectLst/>
                        </a:rPr>
                        <a:t>Workforce Development &amp; Training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</a:rPr>
                        <a:t/>
                      </a:r>
                      <a:br>
                        <a:rPr lang="en-US" sz="1800" b="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</a:rPr>
                        <a:t>(FIU Project 4)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200"/>
                        </a:spcBef>
                        <a:spcAft>
                          <a:spcPts val="1200"/>
                        </a:spcAft>
                        <a:tabLst>
                          <a:tab pos="457200" algn="l"/>
                          <a:tab pos="1600200" algn="ctr"/>
                        </a:tabLst>
                      </a:pPr>
                      <a:r>
                        <a:rPr lang="en-US" sz="1800" dirty="0" smtClean="0">
                          <a:solidFill>
                            <a:schemeClr val="bg1"/>
                          </a:solidFill>
                          <a:effectLst/>
                        </a:rPr>
                        <a:t>1:00 - 2:00 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/>
                      </a:r>
                      <a:b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US" sz="1800" b="0" dirty="0" smtClean="0">
                          <a:solidFill>
                            <a:schemeClr val="bg1"/>
                          </a:solidFill>
                          <a:effectLst/>
                        </a:rPr>
                        <a:t>High Level Waste / Waste Processing</a:t>
                      </a:r>
                      <a:br>
                        <a:rPr lang="en-US" sz="1800" b="0" dirty="0" smtClean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US" sz="1800" b="0" dirty="0" smtClean="0">
                          <a:solidFill>
                            <a:schemeClr val="bg1"/>
                          </a:solidFill>
                          <a:effectLst/>
                        </a:rPr>
                        <a:t>(FIU Project 1)</a:t>
                      </a:r>
                      <a:endParaRPr lang="en-US" sz="1800" b="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143256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200"/>
                        </a:spcBef>
                        <a:spcAft>
                          <a:spcPts val="1200"/>
                        </a:spcAft>
                        <a:tabLst>
                          <a:tab pos="457200" algn="l"/>
                          <a:tab pos="1600200" algn="ctr"/>
                        </a:tabLs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effectLst/>
                        </a:rPr>
                        <a:t>10:00 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</a:rPr>
                        <a:t>- 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effectLst/>
                        </a:rPr>
                        <a:t>11:00 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</a:rPr>
                        <a:t/>
                      </a:r>
                      <a:br>
                        <a:rPr lang="en-US" sz="1800" b="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800" b="0" dirty="0" smtClean="0">
                          <a:solidFill>
                            <a:schemeClr val="tx1"/>
                          </a:solidFill>
                          <a:effectLst/>
                        </a:rPr>
                        <a:t>D&amp;D</a:t>
                      </a: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  <a:effectLst/>
                        </a:rPr>
                        <a:t> and 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effectLst/>
                        </a:rPr>
                        <a:t>IT  for EM</a:t>
                      </a:r>
                      <a:br>
                        <a:rPr lang="en-US" sz="1800" b="0" dirty="0" smtClean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800" b="0" dirty="0" smtClean="0">
                          <a:solidFill>
                            <a:schemeClr val="tx1"/>
                          </a:solidFill>
                          <a:effectLst/>
                        </a:rPr>
                        <a:t>(FIU Project 3)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200"/>
                        </a:spcBef>
                        <a:spcAft>
                          <a:spcPts val="1200"/>
                        </a:spcAft>
                        <a:tabLst>
                          <a:tab pos="457200" algn="l"/>
                          <a:tab pos="1600200" algn="ctr"/>
                        </a:tabLs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r>
                        <a:rPr lang="en-US" sz="1800" dirty="0" smtClean="0">
                          <a:solidFill>
                            <a:schemeClr val="bg1"/>
                          </a:solidFill>
                          <a:effectLst/>
                        </a:rPr>
                        <a:t>:00 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- 3:00 </a:t>
                      </a:r>
                      <a:b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Soil/Groundwater </a:t>
                      </a:r>
                      <a:b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(FIU Project 2)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447800" y="6096000"/>
            <a:ext cx="6080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</a:rPr>
              <a:t>Presentations available at doeresearch.fiu.edu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470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762000"/>
            <a:ext cx="6679994" cy="838200"/>
          </a:xfrm>
        </p:spPr>
        <p:txBody>
          <a:bodyPr vert="horz" lIns="91440" tIns="45720" rIns="91440" bIns="45720" rtlCol="0" anchor="ctr">
            <a:normAutofit fontScale="97500"/>
          </a:bodyPr>
          <a:lstStyle/>
          <a:p>
            <a:r>
              <a:rPr lang="en-US" dirty="0"/>
              <a:t>D&amp;D KM-IT Goal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en-US" dirty="0">
                <a:effectLst/>
                <a:latin typeface="+mn-lt"/>
              </a:rPr>
              <a:t>	To attain the long-term active use, operation, </a:t>
            </a:r>
            <a:r>
              <a:rPr lang="en-US" dirty="0" smtClean="0">
                <a:effectLst/>
                <a:latin typeface="+mn-lt"/>
              </a:rPr>
              <a:t>and </a:t>
            </a:r>
            <a:r>
              <a:rPr lang="en-US" dirty="0">
                <a:effectLst/>
                <a:latin typeface="+mn-lt"/>
              </a:rPr>
              <a:t>continued growth of the D&amp;D knowledge </a:t>
            </a:r>
            <a:r>
              <a:rPr lang="en-US" dirty="0" smtClean="0">
                <a:effectLst/>
                <a:latin typeface="+mn-lt"/>
              </a:rPr>
              <a:t>from across the D&amp;D global community and capture </a:t>
            </a:r>
            <a:r>
              <a:rPr lang="en-US" dirty="0">
                <a:effectLst/>
                <a:latin typeface="+mn-lt"/>
              </a:rPr>
              <a:t>within the D&amp;D KM-IT system resulting in enhanced worker safety, improved operational </a:t>
            </a:r>
            <a:r>
              <a:rPr lang="en-US" dirty="0" smtClean="0">
                <a:effectLst/>
                <a:latin typeface="+mn-lt"/>
              </a:rPr>
              <a:t>efficiencies, improved communication &amp; knowledge among stakeholders, and </a:t>
            </a:r>
            <a:r>
              <a:rPr lang="en-US" dirty="0">
                <a:effectLst/>
                <a:latin typeface="+mn-lt"/>
              </a:rPr>
              <a:t>the </a:t>
            </a:r>
            <a:r>
              <a:rPr lang="en-US" b="1" dirty="0">
                <a:effectLst/>
                <a:latin typeface="+mn-lt"/>
              </a:rPr>
              <a:t>cross-generational transfer of D&amp;D knowledge to the future workforce.</a:t>
            </a:r>
          </a:p>
          <a:p>
            <a:pPr marL="0" indent="0">
              <a:buNone/>
            </a:pP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07459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62200"/>
            <a:ext cx="4114800" cy="4114800"/>
          </a:xfrm>
        </p:spPr>
        <p:txBody>
          <a:bodyPr>
            <a:noAutofit/>
          </a:bodyPr>
          <a:lstStyle/>
          <a:p>
            <a:r>
              <a:rPr lang="en-US" sz="2000" dirty="0" smtClean="0">
                <a:effectLst/>
              </a:rPr>
              <a:t>D&amp;D KM-IT </a:t>
            </a:r>
            <a:r>
              <a:rPr lang="en-US" sz="2000" dirty="0">
                <a:effectLst/>
              </a:rPr>
              <a:t>is successfully deployed and can be accessed from the web address http://</a:t>
            </a:r>
            <a:r>
              <a:rPr lang="en-US" sz="2000" dirty="0" smtClean="0">
                <a:effectLst/>
              </a:rPr>
              <a:t>www.dndkm.org</a:t>
            </a:r>
            <a:r>
              <a:rPr lang="en-US" sz="2000" dirty="0">
                <a:effectLst/>
              </a:rPr>
              <a:t>.</a:t>
            </a:r>
          </a:p>
          <a:p>
            <a:endParaRPr lang="en-US" sz="2000" dirty="0">
              <a:effectLst/>
            </a:endParaRPr>
          </a:p>
          <a:p>
            <a:r>
              <a:rPr lang="en-US" sz="2000" dirty="0">
                <a:effectLst/>
              </a:rPr>
              <a:t>A web-based</a:t>
            </a:r>
            <a:r>
              <a:rPr lang="en-US" sz="2000" b="1" dirty="0">
                <a:effectLst/>
              </a:rPr>
              <a:t> </a:t>
            </a:r>
            <a:r>
              <a:rPr lang="en-US" sz="2000" dirty="0">
                <a:effectLst/>
              </a:rPr>
              <a:t>knowledge management information tool custom-built for the D&amp;D user community by FIU-ARC in collaboration with DOE, EFCOG, and the former DOE ALARA </a:t>
            </a:r>
            <a:r>
              <a:rPr lang="en-US" sz="2000" dirty="0" smtClean="0">
                <a:effectLst/>
              </a:rPr>
              <a:t>Centers.</a:t>
            </a:r>
            <a:endParaRPr lang="en-US" sz="2000" dirty="0">
              <a:effectLst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143000" y="762000"/>
            <a:ext cx="67818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200" b="1">
                <a:solidFill>
                  <a:srgbClr val="002D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D&amp;D KM-IT</a:t>
            </a:r>
          </a:p>
        </p:txBody>
      </p:sp>
      <p:pic>
        <p:nvPicPr>
          <p:cNvPr id="6" name="Picture 5" descr="homepag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8600" y="2057400"/>
            <a:ext cx="5486400" cy="442264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109582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/>
          </p:nvPr>
        </p:nvGraphicFramePr>
        <p:xfrm>
          <a:off x="76200" y="914400"/>
          <a:ext cx="8991600" cy="563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Rectangle 3"/>
          <p:cNvSpPr txBox="1">
            <a:spLocks noChangeArrowheads="1"/>
          </p:cNvSpPr>
          <p:nvPr/>
        </p:nvSpPr>
        <p:spPr>
          <a:xfrm rot="16200000">
            <a:off x="-3124200" y="1524000"/>
            <a:ext cx="75438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cap="all" dirty="0" smtClean="0">
                <a:ln w="0"/>
                <a:solidFill>
                  <a:srgbClr val="002D62"/>
                </a:solidFill>
                <a:effectLst/>
                <a:latin typeface="Trebuchet MS" pitchFamily="34" charset="0"/>
              </a:rPr>
              <a:t>D&amp;D</a:t>
            </a:r>
            <a:r>
              <a:rPr lang="en-US" sz="2800" b="1" cap="all" dirty="0" smtClean="0">
                <a:ln w="0"/>
                <a:solidFill>
                  <a:srgbClr val="002D62"/>
                </a:solidFill>
                <a:effectLst>
                  <a:reflection blurRad="12700" stA="50000" endPos="50000" dist="5000" dir="5400000" sy="-100000" rotWithShape="0"/>
                </a:effectLst>
                <a:latin typeface="Trebuchet MS" pitchFamily="34" charset="0"/>
              </a:rPr>
              <a:t> </a:t>
            </a:r>
            <a:r>
              <a:rPr lang="en-US" sz="2800" b="1" cap="all" dirty="0" smtClean="0">
                <a:ln w="0"/>
                <a:solidFill>
                  <a:srgbClr val="002D62"/>
                </a:solidFill>
                <a:effectLst/>
                <a:latin typeface="Trebuchet MS" pitchFamily="34" charset="0"/>
              </a:rPr>
              <a:t>KM-IT</a:t>
            </a:r>
            <a:r>
              <a:rPr lang="en-US" sz="2800" b="1" cap="all" dirty="0" smtClean="0">
                <a:ln w="0"/>
                <a:solidFill>
                  <a:srgbClr val="002D62"/>
                </a:solidFill>
                <a:effectLst>
                  <a:reflection blurRad="12700" stA="50000" endPos="50000" dist="5000" dir="5400000" sy="-100000" rotWithShape="0"/>
                </a:effectLst>
                <a:latin typeface="Trebuchet MS" pitchFamily="34" charset="0"/>
              </a:rPr>
              <a:t> </a:t>
            </a:r>
            <a:r>
              <a:rPr lang="en-US" sz="2800" b="1" cap="all" dirty="0" smtClean="0">
                <a:ln w="0"/>
                <a:solidFill>
                  <a:srgbClr val="002D62"/>
                </a:solidFill>
                <a:effectLst/>
                <a:latin typeface="Trebuchet MS" pitchFamily="34" charset="0"/>
              </a:rPr>
              <a:t>Modules</a:t>
            </a:r>
            <a:endParaRPr kumimoji="0" lang="en-US" sz="2800" b="1" i="0" u="none" strike="noStrike" kern="1200" cap="all" normalizeH="0" baseline="0" noProof="0" dirty="0" smtClean="0">
              <a:ln w="0"/>
              <a:solidFill>
                <a:srgbClr val="002D62"/>
              </a:solidFill>
              <a:effectLst/>
              <a:uLnTx/>
              <a:uFillTx/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6704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1" y="1981200"/>
            <a:ext cx="5465490" cy="4114800"/>
          </a:xfrm>
        </p:spPr>
        <p:txBody>
          <a:bodyPr>
            <a:normAutofit fontScale="77500" lnSpcReduction="20000"/>
          </a:bodyPr>
          <a:lstStyle/>
          <a:p>
            <a:pPr marL="0" indent="0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3000" b="1" dirty="0" smtClean="0">
                <a:latin typeface="+mn-lt"/>
              </a:rPr>
              <a:t>D&amp;D Fixative Module for the Selection of Fixatives, Strippable Coatings, and Decontamination Gels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3000" dirty="0" smtClean="0">
                <a:latin typeface="+mn-lt"/>
              </a:rPr>
              <a:t>Developed new module to assist in the selection of available industry contamination control products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3000" dirty="0" smtClean="0">
                <a:latin typeface="+mn-lt"/>
              </a:rPr>
              <a:t>Beta testing by field site users prior to public launch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3000" dirty="0">
                <a:latin typeface="+mn-lt"/>
              </a:rPr>
              <a:t>Web-based and mobile versions of the D&amp;D Fixative Module were deployed live on June 29, 2016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219200" y="762000"/>
            <a:ext cx="6679994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200" b="1">
                <a:solidFill>
                  <a:srgbClr val="002D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D&amp;D Fixative Module</a:t>
            </a:r>
            <a:endParaRPr lang="en-US" dirty="0"/>
          </a:p>
        </p:txBody>
      </p:sp>
      <p:pic>
        <p:nvPicPr>
          <p:cNvPr id="8" name="Picture 7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62600" y="3200400"/>
            <a:ext cx="3449909" cy="33322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03448" y="1828800"/>
            <a:ext cx="3168211" cy="16573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93741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830763"/>
          </a:xfrm>
        </p:spPr>
        <p:txBody>
          <a:bodyPr>
            <a:noAutofit/>
          </a:bodyPr>
          <a:lstStyle/>
          <a:p>
            <a:pPr marL="231775" indent="-231775">
              <a:spcBef>
                <a:spcPts val="0"/>
              </a:spcBef>
              <a:spcAft>
                <a:spcPts val="600"/>
              </a:spcAft>
            </a:pPr>
            <a:r>
              <a:rPr lang="en-US" sz="2300" dirty="0"/>
              <a:t>Participation in conferences (e.g., Waste Management Symposium, DD&amp;R,  </a:t>
            </a:r>
            <a:r>
              <a:rPr lang="en-US" sz="2300" dirty="0" smtClean="0"/>
              <a:t>etc.)</a:t>
            </a:r>
            <a:endParaRPr lang="en-US" sz="2300" dirty="0"/>
          </a:p>
          <a:p>
            <a:pPr marL="231775" indent="-231775">
              <a:spcBef>
                <a:spcPts val="0"/>
              </a:spcBef>
              <a:spcAft>
                <a:spcPts val="600"/>
              </a:spcAft>
            </a:pPr>
            <a:r>
              <a:rPr lang="en-US" sz="2300" dirty="0"/>
              <a:t>Newsletters to registered D&amp;D KM-IT </a:t>
            </a:r>
            <a:r>
              <a:rPr lang="en-US" sz="2300" dirty="0" smtClean="0"/>
              <a:t>users &amp; SMS</a:t>
            </a:r>
            <a:endParaRPr lang="en-US" sz="2300" dirty="0"/>
          </a:p>
          <a:p>
            <a:pPr marL="231775" indent="-231775">
              <a:spcBef>
                <a:spcPts val="0"/>
              </a:spcBef>
              <a:spcAft>
                <a:spcPts val="600"/>
              </a:spcAft>
            </a:pPr>
            <a:r>
              <a:rPr lang="en-US" sz="2300" dirty="0"/>
              <a:t>Periodical memos from DOE HQ to site managers</a:t>
            </a:r>
          </a:p>
          <a:p>
            <a:pPr marL="231775" indent="-231775">
              <a:spcBef>
                <a:spcPts val="0"/>
              </a:spcBef>
              <a:spcAft>
                <a:spcPts val="600"/>
              </a:spcAft>
            </a:pPr>
            <a:r>
              <a:rPr lang="en-US" sz="2300" dirty="0"/>
              <a:t>Collaboration with other databases/systems like  Decontamination and Decommissioning Science Consortium (DDSC), OSTI and </a:t>
            </a:r>
            <a:r>
              <a:rPr lang="en-US" sz="2300" dirty="0" smtClean="0"/>
              <a:t>ORAU</a:t>
            </a:r>
          </a:p>
          <a:p>
            <a:pPr marL="231775" indent="-231775">
              <a:spcBef>
                <a:spcPts val="0"/>
              </a:spcBef>
              <a:spcAft>
                <a:spcPts val="600"/>
              </a:spcAft>
            </a:pPr>
            <a:r>
              <a:rPr lang="en-US" sz="2300" dirty="0" smtClean="0"/>
              <a:t>Engage DOE Project Directors and DOE EM IT</a:t>
            </a:r>
          </a:p>
          <a:p>
            <a:pPr marL="231775" indent="-231775">
              <a:spcBef>
                <a:spcPts val="0"/>
              </a:spcBef>
              <a:spcAft>
                <a:spcPts val="600"/>
              </a:spcAft>
            </a:pPr>
            <a:r>
              <a:rPr lang="en-US" sz="2300" dirty="0" smtClean="0"/>
              <a:t>Engage </a:t>
            </a:r>
            <a:r>
              <a:rPr lang="en-US" sz="2300" dirty="0"/>
              <a:t>user involvement via </a:t>
            </a:r>
            <a:r>
              <a:rPr lang="en-US" sz="2300" dirty="0" smtClean="0"/>
              <a:t>a user </a:t>
            </a:r>
            <a:r>
              <a:rPr lang="en-US" sz="2300" dirty="0"/>
              <a:t>advisory </a:t>
            </a:r>
            <a:r>
              <a:rPr lang="en-US" sz="2300" dirty="0" smtClean="0"/>
              <a:t>group</a:t>
            </a:r>
          </a:p>
          <a:p>
            <a:pPr marL="231775" indent="-231775">
              <a:spcBef>
                <a:spcPts val="0"/>
              </a:spcBef>
              <a:spcAft>
                <a:spcPts val="600"/>
              </a:spcAft>
            </a:pPr>
            <a:r>
              <a:rPr lang="en-US" sz="2300" dirty="0" smtClean="0"/>
              <a:t>Share knowledge by contributing to wiki resources like Wikipedia and DOE’s </a:t>
            </a:r>
            <a:r>
              <a:rPr lang="en-US" sz="2300" dirty="0" err="1" smtClean="0"/>
              <a:t>Powerpedia</a:t>
            </a:r>
            <a:endParaRPr lang="en-US" sz="23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219200" y="762000"/>
            <a:ext cx="6679994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200" b="1">
                <a:solidFill>
                  <a:srgbClr val="002D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D&amp;D </a:t>
            </a:r>
            <a:r>
              <a:rPr lang="en-US" dirty="0"/>
              <a:t>KM-IT – Outreach</a:t>
            </a:r>
          </a:p>
        </p:txBody>
      </p:sp>
    </p:spTree>
    <p:extLst>
      <p:ext uri="{BB962C8B-B14F-4D97-AF65-F5344CB8AC3E}">
        <p14:creationId xmlns:p14="http://schemas.microsoft.com/office/powerpoint/2010/main" val="282327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399" y="2027988"/>
            <a:ext cx="4382529" cy="38481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>
                <a:latin typeface="+mn-lt"/>
              </a:rPr>
              <a:t>Developed </a:t>
            </a:r>
            <a:r>
              <a:rPr lang="en-US" dirty="0">
                <a:latin typeface="+mn-lt"/>
              </a:rPr>
              <a:t>and distributed </a:t>
            </a:r>
            <a:r>
              <a:rPr lang="en-US" dirty="0" smtClean="0">
                <a:latin typeface="+mn-lt"/>
              </a:rPr>
              <a:t>newsletters:</a:t>
            </a:r>
          </a:p>
          <a:p>
            <a:r>
              <a:rPr lang="en-US" dirty="0" smtClean="0">
                <a:latin typeface="+mn-lt"/>
              </a:rPr>
              <a:t>Availability </a:t>
            </a:r>
            <a:r>
              <a:rPr lang="en-US" dirty="0">
                <a:latin typeface="+mn-lt"/>
              </a:rPr>
              <a:t>of </a:t>
            </a:r>
            <a:r>
              <a:rPr lang="en-US" dirty="0" smtClean="0">
                <a:latin typeface="+mn-lt"/>
              </a:rPr>
              <a:t>Robotics Database</a:t>
            </a:r>
          </a:p>
          <a:p>
            <a:r>
              <a:rPr lang="en-US" dirty="0" smtClean="0">
                <a:latin typeface="+mn-lt"/>
              </a:rPr>
              <a:t>FX2 Advanced Fogging Agent Test/Evaluation</a:t>
            </a:r>
          </a:p>
          <a:p>
            <a:r>
              <a:rPr lang="en-US" dirty="0" smtClean="0">
                <a:latin typeface="+mn-lt"/>
              </a:rPr>
              <a:t>Inspection Technologies/Cameras</a:t>
            </a:r>
          </a:p>
          <a:p>
            <a:r>
              <a:rPr lang="en-US" dirty="0" smtClean="0">
                <a:latin typeface="+mn-lt"/>
              </a:rPr>
              <a:t>Availability of D&amp;D Fixative Module</a:t>
            </a:r>
            <a:endParaRPr lang="en-US" dirty="0">
              <a:latin typeface="+mn-lt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219200" y="762000"/>
            <a:ext cx="6679994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200" b="1">
                <a:solidFill>
                  <a:srgbClr val="002D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D&amp;D KM-IT User Outreach</a:t>
            </a:r>
            <a:endParaRPr lang="en-US" dirty="0"/>
          </a:p>
        </p:txBody>
      </p:sp>
      <p:pic>
        <p:nvPicPr>
          <p:cNvPr id="11" name="Picture 10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25514" y="1752600"/>
            <a:ext cx="2574326" cy="4398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285" r="8317"/>
          <a:stretch/>
        </p:blipFill>
        <p:spPr bwMode="auto">
          <a:xfrm>
            <a:off x="4953000" y="2438400"/>
            <a:ext cx="2952939" cy="3200400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/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67200" y="3851188"/>
            <a:ext cx="2842055" cy="27263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4699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dirty="0"/>
              <a:t>D&amp;D </a:t>
            </a:r>
            <a:r>
              <a:rPr lang="en-US" dirty="0" smtClean="0"/>
              <a:t>KM-IT Statistics as of Sept 2016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7856" y="4909683"/>
            <a:ext cx="7328353" cy="1567317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000" u="sng" dirty="0" smtClean="0">
                <a:latin typeface="+mn-lt"/>
              </a:rPr>
              <a:t>Fully searchable resources – Original sources no longer available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dirty="0" smtClean="0">
                <a:latin typeface="+mn-lt"/>
              </a:rPr>
              <a:t>169 </a:t>
            </a:r>
            <a:r>
              <a:rPr lang="en-US" sz="2000" dirty="0">
                <a:latin typeface="+mn-lt"/>
              </a:rPr>
              <a:t>ALARA Center reports archived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latin typeface="+mn-lt"/>
              </a:rPr>
              <a:t>231 Innovative Technology Summary Reports </a:t>
            </a:r>
            <a:r>
              <a:rPr lang="en-US" sz="2000" dirty="0" smtClean="0">
                <a:latin typeface="+mn-lt"/>
              </a:rPr>
              <a:t>archived</a:t>
            </a:r>
            <a:endParaRPr lang="en-US" sz="2000" dirty="0">
              <a:effectLst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19600" y="4267200"/>
            <a:ext cx="40730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2D62"/>
                </a:solidFill>
              </a:rPr>
              <a:t>Growth from March 2012 to September 2016</a:t>
            </a:r>
            <a:endParaRPr lang="en-US" sz="1600" b="1" dirty="0">
              <a:solidFill>
                <a:srgbClr val="002D62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024993" y="1524000"/>
            <a:ext cx="5119007" cy="3066758"/>
            <a:chOff x="3886200" y="1905000"/>
            <a:chExt cx="5119007" cy="3066758"/>
          </a:xfrm>
        </p:grpSpPr>
        <p:graphicFrame>
          <p:nvGraphicFramePr>
            <p:cNvPr id="8" name="Chart 7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540401918"/>
                </p:ext>
              </p:extLst>
            </p:nvPr>
          </p:nvGraphicFramePr>
          <p:xfrm>
            <a:off x="3886200" y="1905000"/>
            <a:ext cx="5119007" cy="306675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9" name="TextBox 3"/>
            <p:cNvSpPr txBox="1"/>
            <p:nvPr/>
          </p:nvSpPr>
          <p:spPr>
            <a:xfrm rot="420000">
              <a:off x="4486275" y="4133850"/>
              <a:ext cx="704850" cy="228600"/>
            </a:xfrm>
            <a:prstGeom prst="rect">
              <a:avLst/>
            </a:prstGeom>
            <a:solidFill>
              <a:schemeClr val="lt1"/>
            </a:solidFill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/>
                <a:t>Vendors</a:t>
              </a:r>
            </a:p>
          </p:txBody>
        </p:sp>
        <p:sp>
          <p:nvSpPr>
            <p:cNvPr id="10" name="TextBox 4"/>
            <p:cNvSpPr txBox="1"/>
            <p:nvPr/>
          </p:nvSpPr>
          <p:spPr>
            <a:xfrm rot="420000">
              <a:off x="5334000" y="4229100"/>
              <a:ext cx="552450" cy="209550"/>
            </a:xfrm>
            <a:prstGeom prst="rect">
              <a:avLst/>
            </a:prstGeom>
            <a:solidFill>
              <a:schemeClr val="lt1"/>
            </a:solidFill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/>
                <a:t>Techs</a:t>
              </a:r>
            </a:p>
          </p:txBody>
        </p:sp>
        <p:sp>
          <p:nvSpPr>
            <p:cNvPr id="11" name="TextBox 5"/>
            <p:cNvSpPr txBox="1"/>
            <p:nvPr/>
          </p:nvSpPr>
          <p:spPr>
            <a:xfrm rot="420000">
              <a:off x="6172200" y="4343401"/>
              <a:ext cx="609600" cy="209550"/>
            </a:xfrm>
            <a:prstGeom prst="rect">
              <a:avLst/>
            </a:prstGeom>
            <a:solidFill>
              <a:schemeClr val="lt1"/>
            </a:solidFill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/>
                <a:t>Users</a:t>
              </a:r>
            </a:p>
          </p:txBody>
        </p:sp>
        <p:sp>
          <p:nvSpPr>
            <p:cNvPr id="12" name="TextBox 6"/>
            <p:cNvSpPr txBox="1"/>
            <p:nvPr/>
          </p:nvSpPr>
          <p:spPr>
            <a:xfrm rot="420000">
              <a:off x="7048500" y="4448175"/>
              <a:ext cx="466725" cy="228600"/>
            </a:xfrm>
            <a:prstGeom prst="rect">
              <a:avLst/>
            </a:prstGeom>
            <a:solidFill>
              <a:schemeClr val="lt1"/>
            </a:solidFill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/>
                <a:t>SMS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7391400" y="2981980"/>
            <a:ext cx="1401591" cy="523220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Yellow – 2012</a:t>
            </a:r>
          </a:p>
          <a:p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Blue - 2016</a:t>
            </a:r>
            <a:endParaRPr lang="en-US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360872" y="1567317"/>
            <a:ext cx="4038600" cy="449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002D62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002D62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002D62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2D62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002D62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2000" dirty="0" smtClean="0">
                <a:latin typeface="+mn-lt"/>
              </a:rPr>
              <a:t>919 registered users</a:t>
            </a:r>
          </a:p>
          <a:p>
            <a:pPr>
              <a:spcAft>
                <a:spcPts val="600"/>
              </a:spcAft>
            </a:pPr>
            <a:r>
              <a:rPr lang="en-US" sz="2000" dirty="0" smtClean="0">
                <a:latin typeface="+mn-lt"/>
              </a:rPr>
              <a:t>101 subject matter specialists</a:t>
            </a:r>
          </a:p>
          <a:p>
            <a:pPr>
              <a:spcAft>
                <a:spcPts val="600"/>
              </a:spcAft>
            </a:pPr>
            <a:r>
              <a:rPr lang="en-US" sz="2000" dirty="0" smtClean="0">
                <a:latin typeface="+mn-lt"/>
              </a:rPr>
              <a:t>948 D&amp;D vendors</a:t>
            </a:r>
          </a:p>
          <a:p>
            <a:pPr>
              <a:spcAft>
                <a:spcPts val="600"/>
              </a:spcAft>
            </a:pPr>
            <a:r>
              <a:rPr lang="en-US" sz="2000" dirty="0" smtClean="0">
                <a:latin typeface="+mn-lt"/>
              </a:rPr>
              <a:t>1297 D&amp;D technologies</a:t>
            </a:r>
          </a:p>
          <a:p>
            <a:r>
              <a:rPr lang="en-US" sz="2000" dirty="0" smtClean="0">
                <a:latin typeface="+mn-lt"/>
              </a:rPr>
              <a:t>494 robotic technologies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dirty="0" smtClean="0">
                <a:latin typeface="+mn-lt"/>
              </a:rPr>
              <a:t>195 questions and solutions in Hotline module</a:t>
            </a:r>
          </a:p>
        </p:txBody>
      </p:sp>
    </p:spTree>
    <p:extLst>
      <p:ext uri="{BB962C8B-B14F-4D97-AF65-F5344CB8AC3E}">
        <p14:creationId xmlns:p14="http://schemas.microsoft.com/office/powerpoint/2010/main" val="2516318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143000" y="762000"/>
            <a:ext cx="67818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200" b="1">
                <a:solidFill>
                  <a:srgbClr val="002D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Web Analytics – Method &amp; Application</a:t>
            </a: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228600" y="1850172"/>
            <a:ext cx="5410200" cy="4708981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002060"/>
                </a:solidFill>
              </a:rPr>
              <a:t>To measure and optimize web usage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002060"/>
                </a:solidFill>
              </a:rPr>
              <a:t>Provides baseline measurements of critical metrics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002060"/>
                </a:solidFill>
              </a:rPr>
              <a:t>Used to improve weak metrics and enhance strong metrics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</a:rPr>
              <a:t>F</a:t>
            </a:r>
            <a:r>
              <a:rPr lang="en-US" sz="2800" dirty="0" smtClean="0">
                <a:solidFill>
                  <a:srgbClr val="002060"/>
                </a:solidFill>
              </a:rPr>
              <a:t>ollow up on feedback from visitors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002060"/>
                </a:solidFill>
              </a:rPr>
              <a:t>Measures the impact of D&amp;D KM-IT on the D&amp;D community</a:t>
            </a:r>
            <a:endParaRPr lang="en-US" sz="2800" b="1" dirty="0" smtClean="0">
              <a:solidFill>
                <a:srgbClr val="002060"/>
              </a:solidFill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489136100"/>
              </p:ext>
            </p:extLst>
          </p:nvPr>
        </p:nvGraphicFramePr>
        <p:xfrm>
          <a:off x="4533900" y="2057400"/>
          <a:ext cx="5372100" cy="3581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4942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219200" y="762000"/>
            <a:ext cx="6477000" cy="838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D&amp;D KM-IT Web Analytics Infographic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913" y="1752600"/>
            <a:ext cx="6340287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858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397" y="1752600"/>
            <a:ext cx="8229600" cy="4876800"/>
          </a:xfrm>
        </p:spPr>
        <p:txBody>
          <a:bodyPr>
            <a:noAutofit/>
          </a:bodyPr>
          <a:lstStyle/>
          <a:p>
            <a:pPr lvl="0">
              <a:spcAft>
                <a:spcPts val="600"/>
              </a:spcAft>
            </a:pPr>
            <a:r>
              <a:rPr lang="en-US" sz="1800" dirty="0" smtClean="0"/>
              <a:t>Outreach to promote KM-IT at DOE sites and national labs, such as Oak Ridge and Savannah River.</a:t>
            </a:r>
          </a:p>
          <a:p>
            <a:pPr lvl="0">
              <a:spcAft>
                <a:spcPts val="600"/>
              </a:spcAft>
            </a:pPr>
            <a:r>
              <a:rPr lang="en-US" sz="1800" dirty="0" smtClean="0"/>
              <a:t>Research </a:t>
            </a:r>
            <a:r>
              <a:rPr lang="en-US" sz="1800" dirty="0"/>
              <a:t>creating native mobile applications for each of the three major mobile device </a:t>
            </a:r>
            <a:r>
              <a:rPr lang="en-US" sz="1800" dirty="0" smtClean="0"/>
              <a:t>platforms (Windows, Android and I-OS) using fixatives as a pilot.</a:t>
            </a:r>
          </a:p>
          <a:p>
            <a:pPr lvl="0">
              <a:spcAft>
                <a:spcPts val="600"/>
              </a:spcAft>
            </a:pPr>
            <a:r>
              <a:rPr lang="en-US" sz="1800" dirty="0" smtClean="0"/>
              <a:t>Work </a:t>
            </a:r>
            <a:r>
              <a:rPr lang="en-US" sz="1800" dirty="0"/>
              <a:t>with DOE sites to identify additional high priority needs for mobile </a:t>
            </a:r>
            <a:r>
              <a:rPr lang="en-US" sz="1800" dirty="0" smtClean="0"/>
              <a:t>applications. </a:t>
            </a:r>
          </a:p>
          <a:p>
            <a:pPr lvl="0">
              <a:spcAft>
                <a:spcPts val="600"/>
              </a:spcAft>
            </a:pPr>
            <a:r>
              <a:rPr lang="en-US" sz="1800" dirty="0" smtClean="0"/>
              <a:t>Implement initial social media integration with </a:t>
            </a:r>
            <a:r>
              <a:rPr lang="en-US" sz="1800" dirty="0"/>
              <a:t>D&amp;D </a:t>
            </a:r>
            <a:r>
              <a:rPr lang="en-US" sz="1800" dirty="0" smtClean="0"/>
              <a:t>KM-IT </a:t>
            </a:r>
            <a:r>
              <a:rPr lang="en-US" sz="1800" dirty="0"/>
              <a:t>to allow Like/Share/Pin to Facebook, Twitter, LinkedIn, and </a:t>
            </a:r>
            <a:r>
              <a:rPr lang="en-US" sz="1800" dirty="0" smtClean="0"/>
              <a:t>Pinterest. </a:t>
            </a:r>
            <a:r>
              <a:rPr lang="en-US" sz="1800" dirty="0"/>
              <a:t>Create pilot to utilize YouTube as platform for D&amp;D KM-IT </a:t>
            </a:r>
            <a:r>
              <a:rPr lang="en-US" sz="1800" dirty="0" smtClean="0"/>
              <a:t>videos.</a:t>
            </a:r>
          </a:p>
          <a:p>
            <a:pPr lvl="0">
              <a:spcAft>
                <a:spcPts val="600"/>
              </a:spcAft>
            </a:pPr>
            <a:r>
              <a:rPr lang="en-US" sz="1800" dirty="0" smtClean="0"/>
              <a:t>KM-IT content </a:t>
            </a:r>
            <a:r>
              <a:rPr lang="en-US" sz="1800" dirty="0"/>
              <a:t>m</a:t>
            </a:r>
            <a:r>
              <a:rPr lang="en-US" sz="1800" dirty="0" smtClean="0"/>
              <a:t>anagement with </a:t>
            </a:r>
            <a:r>
              <a:rPr lang="en-US" sz="1800" dirty="0" smtClean="0"/>
              <a:t>focus on increasing information on </a:t>
            </a:r>
            <a:r>
              <a:rPr lang="en-US" sz="1800" dirty="0" smtClean="0"/>
              <a:t>robotics </a:t>
            </a:r>
            <a:r>
              <a:rPr lang="en-US" sz="1800" dirty="0"/>
              <a:t>t</a:t>
            </a:r>
            <a:r>
              <a:rPr lang="en-US" sz="1800" dirty="0" smtClean="0"/>
              <a:t>echnologies as well as general D&amp;D technologies.</a:t>
            </a:r>
          </a:p>
          <a:p>
            <a:pPr lvl="0">
              <a:spcAft>
                <a:spcPts val="600"/>
              </a:spcAft>
            </a:pPr>
            <a:r>
              <a:rPr lang="en-US" sz="1800" dirty="0" smtClean="0"/>
              <a:t>Web Analytics </a:t>
            </a:r>
            <a:r>
              <a:rPr lang="en-US" sz="1800" dirty="0"/>
              <a:t>m</a:t>
            </a:r>
            <a:r>
              <a:rPr lang="en-US" sz="1800" dirty="0" smtClean="0"/>
              <a:t>onitoring of the KM-IT platform with Google Analytics, application optimization and reporting / visualization.</a:t>
            </a:r>
            <a:endParaRPr lang="en-US" sz="18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219200" y="762000"/>
            <a:ext cx="6679994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200" b="1" kern="120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  <a:effectLst/>
              </a:rPr>
              <a:t>Tasks for FIU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effectLst/>
              </a:rPr>
              <a:t>Performance Year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effectLst/>
              </a:rPr>
              <a:t>7 </a:t>
            </a:r>
            <a:endParaRPr lang="en-US" dirty="0">
              <a:solidFill>
                <a:schemeClr val="tx2">
                  <a:lumMod val="7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115303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524000"/>
            <a:ext cx="7772400" cy="3962400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FIU </a:t>
            </a:r>
            <a:r>
              <a:rPr lang="en-US" sz="3600" dirty="0"/>
              <a:t>Project </a:t>
            </a:r>
            <a:r>
              <a:rPr lang="en-US" sz="3600" dirty="0" smtClean="0"/>
              <a:t>3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 </a:t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Waste </a:t>
            </a:r>
            <a:r>
              <a:rPr lang="en-US" sz="3200" dirty="0"/>
              <a:t>and D&amp;D Engineering and Technology Development </a:t>
            </a:r>
          </a:p>
        </p:txBody>
      </p:sp>
    </p:spTree>
    <p:extLst>
      <p:ext uri="{BB962C8B-B14F-4D97-AF65-F5344CB8AC3E}">
        <p14:creationId xmlns:p14="http://schemas.microsoft.com/office/powerpoint/2010/main" val="2417274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838200" y="1676400"/>
            <a:ext cx="7848600" cy="1981200"/>
          </a:xfrm>
        </p:spPr>
        <p:txBody>
          <a:bodyPr>
            <a:noAutofit/>
          </a:bodyPr>
          <a:lstStyle/>
          <a:p>
            <a:pPr lvl="1" algn="ctr" rtl="0">
              <a:spcBef>
                <a:spcPct val="0"/>
              </a:spcBef>
            </a:pPr>
            <a:r>
              <a:rPr lang="en-US" sz="3600" b="1" dirty="0" smtClean="0">
                <a:solidFill>
                  <a:srgbClr val="002D62"/>
                </a:solidFill>
              </a:rPr>
              <a:t>Waste Information Management System (WIMS)</a:t>
            </a:r>
            <a:endParaRPr lang="en-US" sz="3600" b="1" dirty="0">
              <a:solidFill>
                <a:srgbClr val="002D62"/>
              </a:solidFill>
            </a:endParaRPr>
          </a:p>
        </p:txBody>
      </p:sp>
      <p:sp>
        <p:nvSpPr>
          <p:cNvPr id="3" name="Subtitle 4"/>
          <p:cNvSpPr>
            <a:spLocks noGrp="1"/>
          </p:cNvSpPr>
          <p:nvPr>
            <p:ph type="subTitle" idx="1"/>
          </p:nvPr>
        </p:nvSpPr>
        <p:spPr>
          <a:xfrm>
            <a:off x="594782" y="4327924"/>
            <a:ext cx="7954439" cy="1158476"/>
          </a:xfrm>
        </p:spPr>
        <p:txBody>
          <a:bodyPr>
            <a:normAutofit/>
          </a:bodyPr>
          <a:lstStyle/>
          <a:p>
            <a:r>
              <a:rPr lang="en-US" sz="2400" dirty="0" smtClean="0"/>
              <a:t>Dr. </a:t>
            </a:r>
            <a:r>
              <a:rPr lang="en-US" sz="2400" dirty="0" err="1" smtClean="0"/>
              <a:t>Himanshu</a:t>
            </a:r>
            <a:r>
              <a:rPr lang="en-US" sz="2400" dirty="0" smtClean="0"/>
              <a:t> </a:t>
            </a:r>
            <a:r>
              <a:rPr lang="en-US" sz="2400" dirty="0" err="1" smtClean="0"/>
              <a:t>Upadhyay</a:t>
            </a:r>
            <a:endParaRPr lang="en-US" sz="2400" dirty="0"/>
          </a:p>
          <a:p>
            <a:endParaRPr lang="en-US" sz="2400" dirty="0" smtClean="0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020630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057400"/>
            <a:ext cx="4114800" cy="4114800"/>
          </a:xfrm>
        </p:spPr>
        <p:txBody>
          <a:bodyPr>
            <a:noAutofit/>
          </a:bodyPr>
          <a:lstStyle/>
          <a:p>
            <a:pPr>
              <a:spcAft>
                <a:spcPts val="1200"/>
              </a:spcAft>
            </a:pPr>
            <a:r>
              <a:rPr lang="en-US" sz="2000" dirty="0" smtClean="0"/>
              <a:t>WIMS </a:t>
            </a:r>
            <a:r>
              <a:rPr lang="en-US" sz="2000" dirty="0"/>
              <a:t>is successfully deployed </a:t>
            </a:r>
            <a:r>
              <a:rPr lang="en-US" sz="2000" b="1" dirty="0" smtClean="0"/>
              <a:t>http</a:t>
            </a:r>
            <a:r>
              <a:rPr lang="en-US" sz="2000" b="1" dirty="0"/>
              <a:t>://</a:t>
            </a:r>
            <a:r>
              <a:rPr lang="en-US" sz="2000" b="1" dirty="0" smtClean="0"/>
              <a:t>www.emwims.org</a:t>
            </a:r>
            <a:endParaRPr lang="en-US" sz="2000" dirty="0"/>
          </a:p>
          <a:p>
            <a:pPr>
              <a:spcAft>
                <a:spcPts val="1200"/>
              </a:spcAft>
            </a:pPr>
            <a:r>
              <a:rPr lang="en-US" sz="2000" dirty="0" smtClean="0"/>
              <a:t>Easy-to-use </a:t>
            </a:r>
            <a:r>
              <a:rPr lang="en-US" sz="2000" dirty="0"/>
              <a:t>tool to visualize and understand the </a:t>
            </a:r>
            <a:r>
              <a:rPr lang="en-US" sz="2000" dirty="0" smtClean="0"/>
              <a:t>forecasted DOE waste streams.</a:t>
            </a:r>
          </a:p>
          <a:p>
            <a:pPr>
              <a:spcAft>
                <a:spcPts val="1200"/>
              </a:spcAft>
            </a:pPr>
            <a:r>
              <a:rPr lang="en-US" sz="2000" dirty="0"/>
              <a:t>Completed integration of </a:t>
            </a:r>
            <a:r>
              <a:rPr lang="en-US" sz="2000" dirty="0" smtClean="0"/>
              <a:t>2016 </a:t>
            </a:r>
            <a:r>
              <a:rPr lang="en-US" sz="2000" dirty="0"/>
              <a:t>waste forecast and transportation data into WIMS. </a:t>
            </a:r>
          </a:p>
          <a:p>
            <a:pPr>
              <a:spcAft>
                <a:spcPts val="600"/>
              </a:spcAft>
            </a:pPr>
            <a:r>
              <a:rPr lang="en-US" sz="2000" dirty="0"/>
              <a:t>New 2016 dataset </a:t>
            </a:r>
            <a:r>
              <a:rPr lang="en-US" sz="2000" dirty="0" smtClean="0"/>
              <a:t>launched on public website on June 14.</a:t>
            </a:r>
            <a:endParaRPr lang="en-US" sz="2000" dirty="0"/>
          </a:p>
          <a:p>
            <a:endParaRPr lang="en-US" sz="2000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143000" y="762000"/>
            <a:ext cx="67818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200" b="1">
                <a:solidFill>
                  <a:srgbClr val="002D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Waste Information Management System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24147" y="2057400"/>
            <a:ext cx="3964234" cy="29606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43400" y="3742462"/>
            <a:ext cx="3186186" cy="2582138"/>
          </a:xfrm>
          <a:prstGeom prst="rect">
            <a:avLst/>
          </a:prstGeom>
          <a:ln w="952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24600" y="2760523"/>
            <a:ext cx="2781559" cy="24210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3097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057400"/>
            <a:ext cx="8229600" cy="3581400"/>
          </a:xfrm>
        </p:spPr>
        <p:txBody>
          <a:bodyPr>
            <a:noAutofit/>
          </a:bodyPr>
          <a:lstStyle/>
          <a:p>
            <a:pPr marL="401638" lvl="1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Maintain </a:t>
            </a:r>
            <a:r>
              <a:rPr lang="en-US" dirty="0"/>
              <a:t>WIMS via database management, application maintenance, and performance </a:t>
            </a:r>
            <a:r>
              <a:rPr lang="en-US" dirty="0" smtClean="0"/>
              <a:t>tuning. </a:t>
            </a:r>
          </a:p>
          <a:p>
            <a:pPr marL="401638" lvl="1">
              <a:buFont typeface="Arial" panose="020B0604020202020204" pitchFamily="34" charset="0"/>
              <a:buChar char="•"/>
            </a:pPr>
            <a:r>
              <a:rPr lang="en-US" dirty="0" smtClean="0"/>
              <a:t>Integrate annual forecast data update.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143000" y="762000"/>
            <a:ext cx="67818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200" b="1">
                <a:solidFill>
                  <a:srgbClr val="002D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Tasks for FIU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Performance Year 7</a:t>
            </a:r>
          </a:p>
        </p:txBody>
      </p:sp>
    </p:spTree>
    <p:extLst>
      <p:ext uri="{BB962C8B-B14F-4D97-AF65-F5344CB8AC3E}">
        <p14:creationId xmlns:p14="http://schemas.microsoft.com/office/powerpoint/2010/main" val="1952410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Project Clients and Collaborators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777353"/>
            <a:ext cx="8229600" cy="4013847"/>
          </a:xfrm>
        </p:spPr>
        <p:txBody>
          <a:bodyPr>
            <a:normAutofit/>
          </a:bodyPr>
          <a:lstStyle/>
          <a:p>
            <a:pPr marL="514350" lvl="0" indent="-514350">
              <a:spcBef>
                <a:spcPts val="0"/>
              </a:spcBef>
              <a:buNone/>
            </a:pPr>
            <a:r>
              <a:rPr lang="en-US" sz="2700" b="1" dirty="0">
                <a:latin typeface="+mj-lt"/>
              </a:rPr>
              <a:t>DOE </a:t>
            </a:r>
            <a:r>
              <a:rPr lang="en-US" sz="2700" b="1" dirty="0" smtClean="0">
                <a:latin typeface="+mj-lt"/>
              </a:rPr>
              <a:t>EM:</a:t>
            </a:r>
          </a:p>
          <a:p>
            <a:pPr marL="514350" lvl="0" indent="-514350">
              <a:spcBef>
                <a:spcPts val="0"/>
              </a:spcBef>
              <a:buNone/>
            </a:pPr>
            <a:r>
              <a:rPr lang="en-US" sz="2700" b="1" dirty="0">
                <a:latin typeface="+mj-lt"/>
              </a:rPr>
              <a:t>	</a:t>
            </a:r>
            <a:r>
              <a:rPr lang="en-US" sz="2700" dirty="0" smtClean="0">
                <a:latin typeface="+mn-lt"/>
              </a:rPr>
              <a:t>Andrew </a:t>
            </a:r>
            <a:r>
              <a:rPr lang="en-US" sz="2700" dirty="0">
                <a:latin typeface="+mn-lt"/>
              </a:rPr>
              <a:t>Szilagyi, John De Gregory, George </a:t>
            </a:r>
            <a:r>
              <a:rPr lang="en-US" sz="2700" dirty="0" smtClean="0">
                <a:latin typeface="+mn-lt"/>
              </a:rPr>
              <a:t>Cava, Rosa </a:t>
            </a:r>
            <a:r>
              <a:rPr lang="en-US" sz="2700" dirty="0" err="1" smtClean="0">
                <a:latin typeface="+mn-lt"/>
              </a:rPr>
              <a:t>Elmetti</a:t>
            </a:r>
            <a:r>
              <a:rPr lang="en-US" sz="2700" dirty="0" smtClean="0">
                <a:latin typeface="+mn-lt"/>
              </a:rPr>
              <a:t>, Ana </a:t>
            </a:r>
            <a:r>
              <a:rPr lang="en-US" sz="2700" dirty="0" smtClean="0">
                <a:latin typeface="+mn-lt"/>
              </a:rPr>
              <a:t>Han, </a:t>
            </a:r>
            <a:r>
              <a:rPr lang="en-US" sz="2700" dirty="0" smtClean="0">
                <a:latin typeface="+mn-lt"/>
              </a:rPr>
              <a:t>Jonathan Kang</a:t>
            </a:r>
            <a:endParaRPr lang="en-US" sz="2700" dirty="0">
              <a:latin typeface="+mn-lt"/>
            </a:endParaRPr>
          </a:p>
          <a:p>
            <a:pPr marL="514350" indent="-514350">
              <a:buNone/>
            </a:pPr>
            <a:r>
              <a:rPr lang="en-US" sz="2700" b="1" dirty="0" smtClean="0">
                <a:latin typeface="+mj-lt"/>
              </a:rPr>
              <a:t>SRNL:</a:t>
            </a:r>
          </a:p>
          <a:p>
            <a:pPr marL="514350" indent="-514350">
              <a:spcBef>
                <a:spcPts val="0"/>
              </a:spcBef>
              <a:buNone/>
            </a:pPr>
            <a:r>
              <a:rPr lang="en-US" sz="2700" b="1" dirty="0">
                <a:latin typeface="+mj-lt"/>
              </a:rPr>
              <a:t>	</a:t>
            </a:r>
            <a:r>
              <a:rPr lang="en-US" sz="2700" dirty="0" smtClean="0">
                <a:latin typeface="+mj-lt"/>
              </a:rPr>
              <a:t>Michael </a:t>
            </a:r>
            <a:r>
              <a:rPr lang="en-US" sz="2700" dirty="0" err="1" smtClean="0">
                <a:latin typeface="+mj-lt"/>
              </a:rPr>
              <a:t>Serrato</a:t>
            </a:r>
            <a:r>
              <a:rPr lang="en-US" sz="2700" dirty="0" smtClean="0">
                <a:latin typeface="+mj-lt"/>
              </a:rPr>
              <a:t>, Aaron Washington, Connor Nicholson</a:t>
            </a:r>
          </a:p>
          <a:p>
            <a:pPr marL="514350" indent="-514350">
              <a:buNone/>
            </a:pPr>
            <a:endParaRPr lang="en-US" sz="2600" dirty="0">
              <a:latin typeface="+mn-lt"/>
            </a:endParaRPr>
          </a:p>
          <a:p>
            <a:pPr marL="514350" indent="-514350">
              <a:buNone/>
            </a:pPr>
            <a:endParaRPr lang="en-US" sz="2600" dirty="0">
              <a:latin typeface="+mn-lt"/>
            </a:endParaRPr>
          </a:p>
        </p:txBody>
      </p:sp>
      <p:pic>
        <p:nvPicPr>
          <p:cNvPr id="6" name="Picture 5" descr="C:\Users\japhill\Desktop\angelique\srnl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6600" y="5842000"/>
            <a:ext cx="2286000" cy="7281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69085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609600"/>
            <a:ext cx="6679994" cy="137160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400" dirty="0">
                <a:solidFill>
                  <a:srgbClr val="002060"/>
                </a:solidFill>
                <a:effectLst/>
              </a:rPr>
              <a:t>Cooperative Agreement </a:t>
            </a:r>
            <a:r>
              <a:rPr lang="en-US" sz="2400" dirty="0" smtClean="0">
                <a:solidFill>
                  <a:srgbClr val="002060"/>
                </a:solidFill>
                <a:effectLst/>
              </a:rPr>
              <a:t>Research Areas and Impact on DOE EM Environmental Restoration Mission</a:t>
            </a:r>
            <a:endParaRPr lang="en-US" sz="2400" dirty="0">
              <a:solidFill>
                <a:srgbClr val="002060"/>
              </a:solidFill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828800"/>
            <a:ext cx="8839200" cy="4800600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500" b="1" u="sng" dirty="0" smtClean="0">
                <a:solidFill>
                  <a:srgbClr val="002060"/>
                </a:solidFill>
                <a:effectLst/>
              </a:rPr>
              <a:t>D&amp;D and Information Technology for DOE EM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500" i="1" dirty="0" smtClean="0">
                <a:solidFill>
                  <a:srgbClr val="002060"/>
                </a:solidFill>
              </a:rPr>
              <a:t>Project </a:t>
            </a:r>
            <a:r>
              <a:rPr lang="en-US" sz="1500" i="1" dirty="0">
                <a:solidFill>
                  <a:srgbClr val="002060"/>
                </a:solidFill>
              </a:rPr>
              <a:t>3: </a:t>
            </a:r>
            <a:r>
              <a:rPr lang="en-US" sz="1500" i="1" dirty="0" smtClean="0">
                <a:solidFill>
                  <a:srgbClr val="002060"/>
                </a:solidFill>
                <a:effectLst/>
              </a:rPr>
              <a:t>Wa</a:t>
            </a:r>
            <a:r>
              <a:rPr lang="en-US" sz="1500" i="1" dirty="0">
                <a:solidFill>
                  <a:srgbClr val="002060"/>
                </a:solidFill>
              </a:rPr>
              <a:t>ste </a:t>
            </a:r>
            <a:r>
              <a:rPr lang="en-US" sz="1500" i="1" dirty="0" smtClean="0">
                <a:solidFill>
                  <a:srgbClr val="002060"/>
                </a:solidFill>
                <a:effectLst/>
              </a:rPr>
              <a:t>and D&amp;D </a:t>
            </a:r>
            <a:r>
              <a:rPr lang="en-US" sz="1500" i="1" dirty="0">
                <a:solidFill>
                  <a:srgbClr val="002060"/>
                </a:solidFill>
                <a:effectLst/>
              </a:rPr>
              <a:t>Engineering and </a:t>
            </a:r>
            <a:r>
              <a:rPr lang="en-US" sz="1500" i="1" dirty="0" smtClean="0">
                <a:solidFill>
                  <a:srgbClr val="002060"/>
                </a:solidFill>
                <a:effectLst/>
              </a:rPr>
              <a:t>Technology Development </a:t>
            </a:r>
          </a:p>
          <a:p>
            <a:pPr marL="0" indent="0">
              <a:spcBef>
                <a:spcPts val="0"/>
              </a:spcBef>
              <a:buNone/>
            </a:pPr>
            <a:endParaRPr lang="en-US" sz="1500" b="1" u="sng" dirty="0" smtClean="0">
              <a:solidFill>
                <a:srgbClr val="002060"/>
              </a:solidFill>
              <a:effectLst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500" b="1" u="sng" dirty="0" smtClean="0">
                <a:solidFill>
                  <a:srgbClr val="002060"/>
                </a:solidFill>
              </a:rPr>
              <a:t>DOE </a:t>
            </a:r>
            <a:r>
              <a:rPr lang="en-US" sz="1500" b="1" u="sng" dirty="0">
                <a:solidFill>
                  <a:srgbClr val="002060"/>
                </a:solidFill>
              </a:rPr>
              <a:t>Technical Challenge </a:t>
            </a:r>
            <a:r>
              <a:rPr lang="en-US" sz="1500" b="1" u="sng" dirty="0" smtClean="0">
                <a:solidFill>
                  <a:srgbClr val="002060"/>
                </a:solidFill>
              </a:rPr>
              <a:t>- </a:t>
            </a:r>
            <a:r>
              <a:rPr lang="en-US" sz="1500" b="1" u="sng" dirty="0" smtClean="0">
                <a:solidFill>
                  <a:srgbClr val="002060"/>
                </a:solidFill>
                <a:effectLst/>
              </a:rPr>
              <a:t>D&amp;D:</a:t>
            </a:r>
            <a:endParaRPr lang="en-US" sz="1500" dirty="0">
              <a:solidFill>
                <a:srgbClr val="002060"/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500" dirty="0" smtClean="0">
                <a:solidFill>
                  <a:srgbClr val="002060"/>
                </a:solidFill>
                <a:effectLst/>
              </a:rPr>
              <a:t>Completing the D&amp;D of active/excess/abandoned </a:t>
            </a:r>
            <a:r>
              <a:rPr lang="en-US" sz="1500" dirty="0">
                <a:solidFill>
                  <a:srgbClr val="002060"/>
                </a:solidFill>
                <a:effectLst/>
              </a:rPr>
              <a:t>facility to a final disposition end </a:t>
            </a:r>
            <a:r>
              <a:rPr lang="en-US" sz="1500" dirty="0" smtClean="0">
                <a:solidFill>
                  <a:srgbClr val="002060"/>
                </a:solidFill>
                <a:effectLst/>
              </a:rPr>
              <a:t>state in a timely and safe manner; Preserving and transferring D&amp;D knowledge and information to assist future D&amp;D projects and the future workforce.</a:t>
            </a:r>
            <a:endParaRPr lang="en-US" sz="1500" dirty="0">
              <a:solidFill>
                <a:srgbClr val="002060"/>
              </a:solidFill>
              <a:effectLst/>
            </a:endParaRPr>
          </a:p>
          <a:p>
            <a:pPr marL="400050" lvl="1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500" b="1" u="sng" dirty="0">
                <a:solidFill>
                  <a:srgbClr val="002060"/>
                </a:solidFill>
              </a:rPr>
              <a:t>FIU Research:</a:t>
            </a:r>
            <a:endParaRPr lang="en-US" sz="1500" b="1" dirty="0">
              <a:solidFill>
                <a:srgbClr val="002060"/>
              </a:solidFill>
            </a:endParaRPr>
          </a:p>
          <a:p>
            <a:pPr marL="400050" lvl="1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500" dirty="0" smtClean="0">
                <a:solidFill>
                  <a:srgbClr val="002060"/>
                </a:solidFill>
                <a:effectLst/>
              </a:rPr>
              <a:t>Providing D&amp;D technology innovation, development, and evaluation results and information needed to complete challenging D&amp;D safely and effectively. Maintaining and preserving the D&amp;D knowledge base by enhancing communication, information sharing and distribution, and collaboration within the D&amp;D community of practice. 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500" b="1" u="sng" dirty="0">
                <a:solidFill>
                  <a:srgbClr val="002060"/>
                </a:solidFill>
              </a:rPr>
              <a:t>DOE Technical Challenge - Waste &amp; Materials Disposition: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500" dirty="0">
                <a:solidFill>
                  <a:srgbClr val="002060"/>
                </a:solidFill>
              </a:rPr>
              <a:t>Managing waste forecast information for planned treatment/disposal across the DOE complex. </a:t>
            </a:r>
          </a:p>
          <a:p>
            <a:pPr marL="400050" lvl="1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500" b="1" u="sng" dirty="0">
                <a:solidFill>
                  <a:srgbClr val="002060"/>
                </a:solidFill>
              </a:rPr>
              <a:t>FIU Research:</a:t>
            </a:r>
            <a:endParaRPr lang="en-US" sz="1500" b="1" dirty="0">
              <a:solidFill>
                <a:srgbClr val="002060"/>
              </a:solidFill>
            </a:endParaRPr>
          </a:p>
          <a:p>
            <a:pPr marL="400050" lvl="1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500" dirty="0">
                <a:solidFill>
                  <a:srgbClr val="002060"/>
                </a:solidFill>
              </a:rPr>
              <a:t>Providing a web-based tool to receive, organize, and report DOE waste forecast data from across the complex via a common application which provides efficiency to waste disposition decision making. 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1900" i="1" dirty="0" smtClean="0"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19062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1828800"/>
            <a:ext cx="7848600" cy="1981200"/>
          </a:xfrm>
        </p:spPr>
        <p:txBody>
          <a:bodyPr>
            <a:noAutofit/>
          </a:bodyPr>
          <a:lstStyle/>
          <a:p>
            <a:pPr lvl="1" algn="ctr" rtl="0">
              <a:spcBef>
                <a:spcPct val="0"/>
              </a:spcBef>
            </a:pPr>
            <a:r>
              <a:rPr lang="en-US" sz="3600" b="1" dirty="0" smtClean="0">
                <a:solidFill>
                  <a:srgbClr val="002D62"/>
                </a:solidFill>
              </a:rPr>
              <a:t>D&amp;D Tasks</a:t>
            </a:r>
            <a:endParaRPr lang="en-US" sz="3600" b="1" dirty="0">
              <a:solidFill>
                <a:srgbClr val="002D62"/>
              </a:solidFill>
            </a:endParaRPr>
          </a:p>
        </p:txBody>
      </p:sp>
      <p:sp>
        <p:nvSpPr>
          <p:cNvPr id="3" name="Subtitle 4"/>
          <p:cNvSpPr>
            <a:spLocks noGrp="1"/>
          </p:cNvSpPr>
          <p:nvPr>
            <p:ph type="subTitle" idx="1"/>
          </p:nvPr>
        </p:nvSpPr>
        <p:spPr>
          <a:xfrm>
            <a:off x="685800" y="3810000"/>
            <a:ext cx="7878239" cy="1158476"/>
          </a:xfrm>
        </p:spPr>
        <p:txBody>
          <a:bodyPr>
            <a:normAutofit/>
          </a:bodyPr>
          <a:lstStyle/>
          <a:p>
            <a:r>
              <a:rPr lang="en-US" sz="2400" dirty="0"/>
              <a:t>M</a:t>
            </a:r>
            <a:r>
              <a:rPr lang="en-US" sz="2400" dirty="0" smtClean="0"/>
              <a:t>r. Joseph </a:t>
            </a:r>
            <a:r>
              <a:rPr lang="en-US" sz="2400" dirty="0" err="1" smtClean="0"/>
              <a:t>Sinicrope</a:t>
            </a:r>
            <a:endParaRPr lang="en-US" sz="2400" dirty="0"/>
          </a:p>
          <a:p>
            <a:endParaRPr lang="en-US" sz="2400" dirty="0" smtClean="0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771942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179512" y="1596008"/>
            <a:ext cx="4968552" cy="5073352"/>
          </a:xfrm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900" dirty="0" smtClean="0">
                <a:effectLst/>
              </a:rPr>
              <a:t>Potential </a:t>
            </a:r>
            <a:r>
              <a:rPr lang="en-US" sz="1900" dirty="0">
                <a:effectLst/>
              </a:rPr>
              <a:t>consequences </a:t>
            </a:r>
            <a:r>
              <a:rPr lang="en-US" sz="1900" dirty="0" smtClean="0">
                <a:effectLst/>
              </a:rPr>
              <a:t>of </a:t>
            </a:r>
            <a:r>
              <a:rPr lang="en-US" sz="1900" dirty="0">
                <a:effectLst/>
              </a:rPr>
              <a:t>a seismically-induced full-facility fire are greater than 10 rem offsite and 27,000 rem to the collocated worker at 100 meters </a:t>
            </a:r>
            <a:endParaRPr lang="en-US" sz="1900" dirty="0" smtClean="0">
              <a:effectLst/>
              <a:latin typeface="Arial" pitchFamily="84" charset="0"/>
            </a:endParaRPr>
          </a:p>
          <a:p>
            <a:pPr>
              <a:lnSpc>
                <a:spcPct val="110000"/>
              </a:lnSpc>
            </a:pPr>
            <a:r>
              <a:rPr lang="en-US" sz="1900" dirty="0">
                <a:effectLst/>
              </a:rPr>
              <a:t>F</a:t>
            </a:r>
            <a:r>
              <a:rPr lang="en-US" sz="1900" dirty="0" smtClean="0">
                <a:effectLst/>
              </a:rPr>
              <a:t>ires </a:t>
            </a:r>
            <a:r>
              <a:rPr lang="en-US" sz="1900" dirty="0">
                <a:effectLst/>
              </a:rPr>
              <a:t>could start inside the building if energized electrical equipment or wiring failed or was damaged during a </a:t>
            </a:r>
            <a:r>
              <a:rPr lang="en-US" sz="1900" dirty="0" smtClean="0">
                <a:effectLst/>
              </a:rPr>
              <a:t>seismic or other natural hazard event </a:t>
            </a:r>
            <a:endParaRPr lang="en-US" sz="1900" dirty="0">
              <a:effectLst/>
              <a:latin typeface="Arial" pitchFamily="84" charset="0"/>
            </a:endParaRPr>
          </a:p>
          <a:p>
            <a:pPr>
              <a:lnSpc>
                <a:spcPct val="110000"/>
              </a:lnSpc>
            </a:pPr>
            <a:r>
              <a:rPr lang="en-US" sz="1900" dirty="0" smtClean="0">
                <a:effectLst/>
                <a:latin typeface="Arial" pitchFamily="84" charset="0"/>
              </a:rPr>
              <a:t>Very proactive fire preventive controls ISO D&amp;D activities</a:t>
            </a:r>
          </a:p>
          <a:p>
            <a:pPr lvl="1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effectLst/>
                <a:latin typeface="Arial" pitchFamily="84" charset="0"/>
              </a:rPr>
              <a:t>Eliminating potential ignition sources</a:t>
            </a:r>
          </a:p>
          <a:p>
            <a:pPr lvl="1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effectLst/>
                <a:latin typeface="Arial" pitchFamily="84" charset="0"/>
              </a:rPr>
              <a:t>Controlling the amount of combustibles</a:t>
            </a:r>
          </a:p>
          <a:p>
            <a:pPr lvl="1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effectLst/>
                <a:latin typeface="Arial" pitchFamily="84" charset="0"/>
              </a:rPr>
              <a:t>Removal of residual contaminants</a:t>
            </a:r>
          </a:p>
          <a:p>
            <a:pPr lvl="1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effectLst/>
                <a:latin typeface="Arial" pitchFamily="84" charset="0"/>
              </a:rPr>
              <a:t>Identification and deployment of tools, </a:t>
            </a:r>
            <a:r>
              <a:rPr lang="en-US" sz="1600" dirty="0" smtClean="0">
                <a:solidFill>
                  <a:srgbClr val="FF0000"/>
                </a:solidFill>
                <a:effectLst/>
                <a:latin typeface="Arial" pitchFamily="84" charset="0"/>
              </a:rPr>
              <a:t>fire resilient fixatives</a:t>
            </a:r>
            <a:r>
              <a:rPr lang="en-US" sz="1600" dirty="0" smtClean="0">
                <a:effectLst/>
                <a:latin typeface="Arial" pitchFamily="84" charset="0"/>
              </a:rPr>
              <a:t>, etc.</a:t>
            </a:r>
          </a:p>
          <a:p>
            <a:pPr lvl="1">
              <a:lnSpc>
                <a:spcPct val="80000"/>
              </a:lnSpc>
              <a:buFont typeface="Wingdings" pitchFamily="84" charset="2"/>
              <a:buChar char="Ø"/>
            </a:pPr>
            <a:endParaRPr lang="en-US" sz="1600" dirty="0">
              <a:effectLst/>
              <a:latin typeface="Arial" pitchFamily="84" charset="0"/>
            </a:endParaRPr>
          </a:p>
          <a:p>
            <a:pPr marL="37931725" lvl="1" indent="-37474525">
              <a:lnSpc>
                <a:spcPct val="80000"/>
              </a:lnSpc>
              <a:buFont typeface="Wingdings" pitchFamily="84" charset="2"/>
              <a:buChar char="Ø"/>
            </a:pPr>
            <a:endParaRPr lang="en-US" sz="1200" dirty="0">
              <a:effectLst/>
              <a:latin typeface="Arial" pitchFamily="84" charset="0"/>
            </a:endParaRPr>
          </a:p>
          <a:p>
            <a:pPr marL="37931725" lvl="1" indent="-37474525">
              <a:lnSpc>
                <a:spcPct val="80000"/>
              </a:lnSpc>
              <a:buFont typeface="Wingdings" pitchFamily="84" charset="2"/>
              <a:buChar char="Ø"/>
            </a:pPr>
            <a:endParaRPr lang="en-US" sz="1200" dirty="0">
              <a:effectLst/>
              <a:latin typeface="Arial" pitchFamily="84" charset="0"/>
            </a:endParaRPr>
          </a:p>
          <a:p>
            <a:pPr marL="37931725" lvl="1" indent="-37474525">
              <a:lnSpc>
                <a:spcPct val="80000"/>
              </a:lnSpc>
            </a:pPr>
            <a:endParaRPr lang="en-US" sz="900" dirty="0">
              <a:effectLst/>
              <a:latin typeface="Arial" pitchFamily="84" charset="0"/>
            </a:endParaRPr>
          </a:p>
          <a:p>
            <a:pPr>
              <a:lnSpc>
                <a:spcPct val="80000"/>
              </a:lnSpc>
            </a:pPr>
            <a:endParaRPr lang="en-US" sz="800" dirty="0">
              <a:effectLst/>
              <a:latin typeface="Arial" pitchFamily="8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87624" y="646584"/>
            <a:ext cx="6679994" cy="838200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r>
              <a:rPr lang="en-US" sz="2800" dirty="0" smtClean="0">
                <a:effectLst/>
                <a:latin typeface="Arial" pitchFamily="84" charset="0"/>
              </a:rPr>
              <a:t>Background: Basis for Interim Operations (BIO) for SRS 235-F</a:t>
            </a:r>
            <a:endParaRPr lang="en-US" sz="2800" dirty="0">
              <a:effectLst/>
              <a:latin typeface="Arial" pitchFamily="8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531331" y="-17290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772816"/>
            <a:ext cx="3441700" cy="2362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4305950"/>
            <a:ext cx="2383036" cy="2219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359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43000" y="629816"/>
            <a:ext cx="6742113" cy="1143000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mtClean="0">
                <a:effectLst/>
              </a:rPr>
              <a:t>Baseline </a:t>
            </a:r>
            <a:r>
              <a:rPr lang="en-US" dirty="0" smtClean="0">
                <a:effectLst/>
              </a:rPr>
              <a:t>of Fixatives ISO D&amp;D</a:t>
            </a:r>
            <a:endParaRPr dirty="0">
              <a:effectLst/>
            </a:endParaRPr>
          </a:p>
        </p:txBody>
      </p:sp>
      <p:sp>
        <p:nvSpPr>
          <p:cNvPr id="17411" name="TextBox 2"/>
          <p:cNvSpPr txBox="1">
            <a:spLocks noChangeArrowheads="1"/>
          </p:cNvSpPr>
          <p:nvPr/>
        </p:nvSpPr>
        <p:spPr bwMode="auto">
          <a:xfrm>
            <a:off x="5160963" y="3327400"/>
            <a:ext cx="34004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  <a:latin typeface="Calibri" pitchFamily="84" charset="0"/>
              </a:rPr>
              <a:t>Figure 1: Intumescent coating reacting to flame / heat source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07056" y="1700808"/>
            <a:ext cx="4752976" cy="489585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000" dirty="0" smtClean="0">
                <a:effectLst/>
                <a:ea typeface="ＭＳ Ｐゴシック" pitchFamily="-123" charset="-128"/>
              </a:rPr>
              <a:t>Conducted extensive baseline of 5 industry fixatives and </a:t>
            </a:r>
            <a:r>
              <a:rPr lang="en-US" sz="2000" dirty="0" err="1" smtClean="0">
                <a:effectLst/>
                <a:ea typeface="ＭＳ Ｐゴシック" pitchFamily="-123" charset="-128"/>
              </a:rPr>
              <a:t>decon</a:t>
            </a:r>
            <a:r>
              <a:rPr lang="en-US" sz="2000" dirty="0" smtClean="0">
                <a:effectLst/>
                <a:ea typeface="ＭＳ Ｐゴシック" pitchFamily="-123" charset="-128"/>
              </a:rPr>
              <a:t> gels on various substrates (stainless steel, wood, glass, sheetrock)</a:t>
            </a:r>
          </a:p>
          <a:p>
            <a:pPr fontAlgn="auto">
              <a:spcAft>
                <a:spcPts val="0"/>
              </a:spcAft>
              <a:defRPr/>
            </a:pPr>
            <a:endParaRPr lang="en-US" sz="2000" dirty="0" smtClean="0">
              <a:effectLst/>
              <a:ea typeface="ＭＳ Ｐゴシック" pitchFamily="-123" charset="-128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sz="2000" dirty="0" smtClean="0">
                <a:effectLst/>
                <a:ea typeface="ＭＳ Ｐゴシック" pitchFamily="-123" charset="-128"/>
              </a:rPr>
              <a:t>Primary focus was on determining fire resiliency</a:t>
            </a:r>
          </a:p>
          <a:p>
            <a:pPr lvl="1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effectLst/>
                <a:ea typeface="ＭＳ Ｐゴシック" pitchFamily="-123" charset="-128"/>
              </a:rPr>
              <a:t>Exposure to open flame</a:t>
            </a:r>
          </a:p>
          <a:p>
            <a:pPr lvl="1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effectLst/>
                <a:ea typeface="ＭＳ Ｐゴシック" pitchFamily="-123" charset="-128"/>
              </a:rPr>
              <a:t>Incremental temperature increases in muffle furnace</a:t>
            </a:r>
          </a:p>
          <a:p>
            <a:pPr fontAlgn="auto">
              <a:spcAft>
                <a:spcPts val="0"/>
              </a:spcAft>
              <a:defRPr/>
            </a:pPr>
            <a:endParaRPr lang="en-US" sz="2000" dirty="0" smtClean="0">
              <a:effectLst/>
              <a:ea typeface="ＭＳ Ｐゴシック" pitchFamily="-123" charset="-128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sz="2000" dirty="0" smtClean="0">
                <a:effectLst/>
                <a:ea typeface="ＭＳ Ｐゴシック" pitchFamily="-123" charset="-128"/>
              </a:rPr>
              <a:t>Collected </a:t>
            </a:r>
            <a:r>
              <a:rPr lang="en-US" sz="2000" dirty="0" smtClean="0">
                <a:effectLst/>
                <a:ea typeface="ＭＳ Ｐゴシック" pitchFamily="-123" charset="-128"/>
              </a:rPr>
              <a:t>data </a:t>
            </a:r>
            <a:r>
              <a:rPr lang="en-US" sz="2000" dirty="0" smtClean="0">
                <a:effectLst/>
                <a:ea typeface="ＭＳ Ｐゴシック" pitchFamily="-123" charset="-128"/>
              </a:rPr>
              <a:t>on combustibility, mass loss, impact on adhesion, contaminant transport, chemical breakdown</a:t>
            </a:r>
            <a:endParaRPr lang="en-US" sz="2000" dirty="0">
              <a:effectLst/>
              <a:ea typeface="ＭＳ Ｐゴシック" pitchFamily="-123" charset="-128"/>
            </a:endParaRPr>
          </a:p>
        </p:txBody>
      </p:sp>
      <p:graphicFrame>
        <p:nvGraphicFramePr>
          <p:cNvPr id="9" name="Object 103"/>
          <p:cNvGraphicFramePr>
            <a:graphicFrameLocks noChangeAspect="1"/>
          </p:cNvGraphicFramePr>
          <p:nvPr>
            <p:extLst/>
          </p:nvPr>
        </p:nvGraphicFramePr>
        <p:xfrm>
          <a:off x="5148064" y="1786955"/>
          <a:ext cx="3343940" cy="25061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2" name="Picture" r:id="rId4" imgW="5475229" imgH="4097232" progId="Word.Picture.8">
                  <p:embed/>
                </p:oleObj>
              </mc:Choice>
              <mc:Fallback>
                <p:oleObj name="Picture" r:id="rId4" imgW="5475229" imgH="4097232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064" y="1786955"/>
                        <a:ext cx="3343940" cy="250614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Content Placeholder 10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36096" y="4365104"/>
            <a:ext cx="2667022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957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 title="Mas Loss via Muffle Furnace">
            <a:extLst>
              <a:ext uri="{FF2B5EF4-FFF2-40B4-BE49-F238E27FC236}">
                <a16:creationId xmlns:xdr="http://schemas.openxmlformats.org/drawingml/2006/spreadsheetDrawing" xmlns:a16="http://schemas.microsoft.com/office/drawing/2014/main" xmlns="" xmlns:lc="http://schemas.openxmlformats.org/drawingml/2006/lockedCanvas" id="{00000000-0008-0000-0000-00000300000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619672" y="1484784"/>
          <a:ext cx="5765585" cy="48423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76672"/>
            <a:ext cx="6679994" cy="838200"/>
          </a:xfrm>
        </p:spPr>
        <p:txBody>
          <a:bodyPr/>
          <a:lstStyle/>
          <a:p>
            <a:r>
              <a:rPr lang="en-US" smtClean="0">
                <a:effectLst/>
              </a:rPr>
              <a:t>Basic Fixative Profile</a:t>
            </a:r>
            <a:endParaRPr lang="en-US">
              <a:effectLst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776" y="4326195"/>
            <a:ext cx="1440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mtClean="0"/>
              <a:t>Contaminant transport begins</a:t>
            </a:r>
            <a:endParaRPr lang="en-US" sz="1600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299" y="2856501"/>
            <a:ext cx="1435637" cy="1364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63682"/>
            <a:ext cx="1346228" cy="1797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2954596"/>
            <a:ext cx="1368152" cy="1821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2598" y="4722823"/>
            <a:ext cx="114005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/>
              <a:t>Start: </a:t>
            </a:r>
            <a:r>
              <a:rPr lang="en-US" sz="800" b="1" dirty="0"/>
              <a:t>f</a:t>
            </a:r>
            <a:r>
              <a:rPr lang="en-US" sz="800" b="1" dirty="0" smtClean="0"/>
              <a:t>ixative intact</a:t>
            </a:r>
            <a:endParaRPr lang="en-US" sz="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596336" y="4725144"/>
            <a:ext cx="1368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/>
              <a:t>Finish: significant </a:t>
            </a:r>
            <a:r>
              <a:rPr lang="en-US" sz="800" b="1" dirty="0"/>
              <a:t>mass loss, discoloration, desiccation, cracking, and flaking.  </a:t>
            </a:r>
          </a:p>
        </p:txBody>
      </p:sp>
    </p:spTree>
    <p:extLst>
      <p:ext uri="{BB962C8B-B14F-4D97-AF65-F5344CB8AC3E}">
        <p14:creationId xmlns:p14="http://schemas.microsoft.com/office/powerpoint/2010/main" val="2161367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ADB3B9271AEBD4AB6E9871E85EA0F04" ma:contentTypeVersion="2" ma:contentTypeDescription="Create a new document." ma:contentTypeScope="" ma:versionID="95ea26fab14bbaf9ab5fd9b63642a71d">
  <xsd:schema xmlns:xsd="http://www.w3.org/2001/XMLSchema" xmlns:xs="http://www.w3.org/2001/XMLSchema" xmlns:p="http://schemas.microsoft.com/office/2006/metadata/properties" xmlns:ns2="e3681083-5f0e-4a8c-ad18-f2d5e8ca93d5" targetNamespace="http://schemas.microsoft.com/office/2006/metadata/properties" ma:root="true" ma:fieldsID="6219f43100f71f1018782f4dd5e07bd0" ns2:_="">
    <xsd:import namespace="e3681083-5f0e-4a8c-ad18-f2d5e8ca93d5"/>
    <xsd:element name="properties">
      <xsd:complexType>
        <xsd:sequence>
          <xsd:element name="documentManagement">
            <xsd:complexType>
              <xsd:all>
                <xsd:element ref="ns2:Report_x0020_Type" minOccurs="0"/>
                <xsd:element ref="ns2:Yea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681083-5f0e-4a8c-ad18-f2d5e8ca93d5" elementFormDefault="qualified">
    <xsd:import namespace="http://schemas.microsoft.com/office/2006/documentManagement/types"/>
    <xsd:import namespace="http://schemas.microsoft.com/office/infopath/2007/PartnerControls"/>
    <xsd:element name="Report_x0020_Type" ma:index="8" nillable="true" ma:displayName="Report Type" ma:default="Yearly Report" ma:internalName="Report_x0020_Type" ma:requiredMultiChoice="tru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Yearly Report"/>
                    <xsd:enumeration value="Quarterly Report"/>
                    <xsd:enumeration value="Other Publications"/>
                    <xsd:enumeration value="Waste Processing"/>
                    <xsd:enumeration value="Workforce Development"/>
                    <xsd:enumeration value="Soil and Groundwater"/>
                    <xsd:enumeration value="Environmental Management"/>
                    <xsd:enumeration value="Deactivation and Decommissioning"/>
                    <xsd:enumeration value="Factsheet"/>
                    <xsd:enumeration value="Year End Report"/>
                    <xsd:enumeration value="Mid-Year Presentations"/>
                    <xsd:enumeration value="Waste Management"/>
                    <xsd:enumeration value="Technical Report"/>
                    <xsd:enumeration value="End-Year Presentations"/>
                    <xsd:enumeration value="Project Technical Plans"/>
                    <xsd:enumeration value="Final Reports"/>
                    <xsd:enumeration value="Research Review"/>
                  </xsd:restriction>
                </xsd:simpleType>
              </xsd:element>
            </xsd:sequence>
          </xsd:extension>
        </xsd:complexContent>
      </xsd:complexType>
    </xsd:element>
    <xsd:element name="Year" ma:index="9" nillable="true" ma:displayName="Year" ma:default="2024" ma:internalName="Year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2025"/>
                    <xsd:enumeration value="2024"/>
                    <xsd:enumeration value="2023"/>
                    <xsd:enumeration value="2022"/>
                    <xsd:enumeration value="2021"/>
                    <xsd:enumeration value="2020"/>
                    <xsd:enumeration value="2019"/>
                    <xsd:enumeration value="2018"/>
                    <xsd:enumeration value="2017"/>
                    <xsd:enumeration value="2016"/>
                    <xsd:enumeration value="2015"/>
                    <xsd:enumeration value="2014"/>
                    <xsd:enumeration value="2013"/>
                    <xsd:enumeration value="2012"/>
                    <xsd:enumeration value="2011"/>
                    <xsd:enumeration value="2010"/>
                    <xsd:enumeration value="2009"/>
                    <xsd:enumeration value="2008"/>
                  </xsd:restriction>
                </xsd:simple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Year xmlns="e3681083-5f0e-4a8c-ad18-f2d5e8ca93d5">
      <Value>2016</Value>
    </Year>
    <Report_x0020_Type xmlns="e3681083-5f0e-4a8c-ad18-f2d5e8ca93d5">
      <Value>End-Year Presentations</Value>
    </Report_x0020_Type>
  </documentManagement>
</p:properties>
</file>

<file path=customXml/itemProps1.xml><?xml version="1.0" encoding="utf-8"?>
<ds:datastoreItem xmlns:ds="http://schemas.openxmlformats.org/officeDocument/2006/customXml" ds:itemID="{30F60E7F-716B-42E5-8921-C943DA84C128}"/>
</file>

<file path=customXml/itemProps2.xml><?xml version="1.0" encoding="utf-8"?>
<ds:datastoreItem xmlns:ds="http://schemas.openxmlformats.org/officeDocument/2006/customXml" ds:itemID="{1295B38E-28BA-4941-904F-CB672CDBAD17}"/>
</file>

<file path=customXml/itemProps3.xml><?xml version="1.0" encoding="utf-8"?>
<ds:datastoreItem xmlns:ds="http://schemas.openxmlformats.org/officeDocument/2006/customXml" ds:itemID="{9ACE8F67-9B21-4A25-B7B0-E3B2449B614F}"/>
</file>

<file path=docProps/app.xml><?xml version="1.0" encoding="utf-8"?>
<Properties xmlns="http://schemas.openxmlformats.org/officeDocument/2006/extended-properties" xmlns:vt="http://schemas.openxmlformats.org/officeDocument/2006/docPropsVTypes">
  <TotalTime>6982</TotalTime>
  <Words>2287</Words>
  <Application>Microsoft Office PowerPoint</Application>
  <PresentationFormat>On-screen Show (4:3)</PresentationFormat>
  <Paragraphs>270</Paragraphs>
  <Slides>32</Slides>
  <Notes>12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3" baseType="lpstr">
      <vt:lpstr>ＭＳ Ｐゴシック</vt:lpstr>
      <vt:lpstr>ＭＳ Ｐゴシック</vt:lpstr>
      <vt:lpstr>Arial</vt:lpstr>
      <vt:lpstr>Arial Black</vt:lpstr>
      <vt:lpstr>Calibri</vt:lpstr>
      <vt:lpstr>Century Gothic</vt:lpstr>
      <vt:lpstr>Times New Roman</vt:lpstr>
      <vt:lpstr>Trebuchet MS</vt:lpstr>
      <vt:lpstr>Wingdings</vt:lpstr>
      <vt:lpstr>Office Theme</vt:lpstr>
      <vt:lpstr>Picture</vt:lpstr>
      <vt:lpstr>DOE-EM Cooperative Agreement   FIU Performance Year 6  Year End Research Review </vt:lpstr>
      <vt:lpstr>FIU-DOE Year End Research Review</vt:lpstr>
      <vt:lpstr>FIU Project 3    Waste and D&amp;D Engineering and Technology Development </vt:lpstr>
      <vt:lpstr>Project Clients and Collaborators</vt:lpstr>
      <vt:lpstr>Cooperative Agreement Research Areas and Impact on DOE EM Environmental Restoration Mission</vt:lpstr>
      <vt:lpstr>D&amp;D Tasks</vt:lpstr>
      <vt:lpstr>Background: Basis for Interim Operations (BIO) for SRS 235-F</vt:lpstr>
      <vt:lpstr>Baseline of Fixatives ISO D&amp;D</vt:lpstr>
      <vt:lpstr>Basic Fixative Profile</vt:lpstr>
      <vt:lpstr>Baseline of Fixatives ISO D&amp;D Executive Highlights </vt:lpstr>
      <vt:lpstr>Enhancing Fire Resiliency of Fixatives</vt:lpstr>
      <vt:lpstr> Adaptation of Intumescent Coatings as a Fire Resilient Fixative</vt:lpstr>
      <vt:lpstr>PowerPoint Presentation</vt:lpstr>
      <vt:lpstr>PowerPoint Presentation</vt:lpstr>
      <vt:lpstr>Robotic Technologies for D&amp;D</vt:lpstr>
      <vt:lpstr>Tasks for FIU Performance Year 7</vt:lpstr>
      <vt:lpstr>Tasks for FIU Performance Year 7</vt:lpstr>
      <vt:lpstr>Tasks for FIU Performance Year 7</vt:lpstr>
      <vt:lpstr>Deactivation and Decommissioning  Knowledge Management  Information Tool (D&amp;D KM-IT)</vt:lpstr>
      <vt:lpstr>D&amp;D KM-IT Goal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D&amp;D KM-IT Statistics as of Sept 2016</vt:lpstr>
      <vt:lpstr>PowerPoint Presentation</vt:lpstr>
      <vt:lpstr>D&amp;D KM-IT Web Analytics Infographic</vt:lpstr>
      <vt:lpstr>PowerPoint Presentation</vt:lpstr>
      <vt:lpstr>Waste Information Management System (WIMS)</vt:lpstr>
      <vt:lpstr>PowerPoint Presentation</vt:lpstr>
      <vt:lpstr>PowerPoint Presentation</vt:lpstr>
    </vt:vector>
  </TitlesOfParts>
  <Company>Angell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Year End DOE FIU Year 6 Research Review - Project 3</dc:title>
  <dc:creator>Angelique Lawrence</dc:creator>
  <cp:lastModifiedBy>Shoffner, Peggy Ann (CONTR)</cp:lastModifiedBy>
  <cp:revision>641</cp:revision>
  <cp:lastPrinted>2015-10-21T13:38:10Z</cp:lastPrinted>
  <dcterms:created xsi:type="dcterms:W3CDTF">2011-08-30T15:36:16Z</dcterms:created>
  <dcterms:modified xsi:type="dcterms:W3CDTF">2016-09-20T16:06:26Z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0x010100EADB3B9271AEBD4AB6E9871E85EA0F04</vt:lpwstr>
  </property>
</Properties>
</file>