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478" r:id="rId2"/>
    <p:sldId id="1169" r:id="rId3"/>
    <p:sldId id="1528" r:id="rId4"/>
    <p:sldId id="1529" r:id="rId5"/>
    <p:sldId id="1530" r:id="rId6"/>
    <p:sldId id="1517" r:id="rId7"/>
    <p:sldId id="1522" r:id="rId8"/>
    <p:sldId id="1523" r:id="rId9"/>
    <p:sldId id="1524" r:id="rId10"/>
    <p:sldId id="1487" r:id="rId11"/>
    <p:sldId id="1514" r:id="rId12"/>
    <p:sldId id="1489" r:id="rId13"/>
    <p:sldId id="1491" r:id="rId14"/>
    <p:sldId id="1527" r:id="rId15"/>
    <p:sldId id="1526" r:id="rId16"/>
    <p:sldId id="1492" r:id="rId17"/>
    <p:sldId id="1493" r:id="rId18"/>
    <p:sldId id="1494" r:id="rId19"/>
    <p:sldId id="1495" r:id="rId20"/>
    <p:sldId id="1496" r:id="rId21"/>
    <p:sldId id="1531" r:id="rId22"/>
    <p:sldId id="1499" r:id="rId23"/>
    <p:sldId id="1537" r:id="rId24"/>
    <p:sldId id="1500" r:id="rId25"/>
    <p:sldId id="1501" r:id="rId26"/>
    <p:sldId id="1502" r:id="rId27"/>
    <p:sldId id="1538" r:id="rId28"/>
    <p:sldId id="1503" r:id="rId29"/>
    <p:sldId id="1504" r:id="rId30"/>
    <p:sldId id="1505" r:id="rId31"/>
    <p:sldId id="1508" r:id="rId32"/>
    <p:sldId id="1509" r:id="rId33"/>
    <p:sldId id="152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D62"/>
    <a:srgbClr val="FFCC00"/>
    <a:srgbClr val="303031"/>
    <a:srgbClr val="FFFFCC"/>
    <a:srgbClr val="CC9900"/>
    <a:srgbClr val="FFFF9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43" autoAdjust="0"/>
    <p:restoredTop sz="99387" autoAdjust="0"/>
  </p:normalViewPr>
  <p:slideViewPr>
    <p:cSldViewPr>
      <p:cViewPr varScale="1">
        <p:scale>
          <a:sx n="112" d="100"/>
          <a:sy n="112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48" y="876"/>
      </p:cViewPr>
      <p:guideLst>
        <p:guide orient="horz" pos="2900"/>
        <p:guide pos="218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D7806-24D0-4747-9174-EF22A4A5510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DB1B4-A962-4854-9725-30BF1CDA765F}">
      <dgm:prSet phldrT="[Text]"/>
      <dgm:spPr/>
      <dgm:t>
        <a:bodyPr/>
        <a:lstStyle/>
        <a:p>
          <a:r>
            <a:rPr lang="en-US" dirty="0" smtClean="0"/>
            <a:t>FIU</a:t>
          </a:r>
          <a:endParaRPr lang="en-US" dirty="0"/>
        </a:p>
      </dgm:t>
    </dgm:pt>
    <dgm:pt modelId="{53843A8B-FB70-4ECE-B4D6-1E24A99572D7}" type="parTrans" cxnId="{2C5BE095-8B0B-4219-843C-5AC11CEF75E6}">
      <dgm:prSet/>
      <dgm:spPr/>
      <dgm:t>
        <a:bodyPr/>
        <a:lstStyle/>
        <a:p>
          <a:endParaRPr lang="en-US"/>
        </a:p>
      </dgm:t>
    </dgm:pt>
    <dgm:pt modelId="{91AF69DE-B13A-44E8-A31B-788E3AEB0589}" type="sibTrans" cxnId="{2C5BE095-8B0B-4219-843C-5AC11CEF75E6}">
      <dgm:prSet/>
      <dgm:spPr/>
      <dgm:t>
        <a:bodyPr/>
        <a:lstStyle/>
        <a:p>
          <a:endParaRPr lang="en-US"/>
        </a:p>
      </dgm:t>
    </dgm:pt>
    <dgm:pt modelId="{5FFAE75B-B014-4A90-AD20-5D7884589855}">
      <dgm:prSet phldrT="[Text]"/>
      <dgm:spPr/>
      <dgm:t>
        <a:bodyPr/>
        <a:lstStyle/>
        <a:p>
          <a:r>
            <a:rPr lang="en-US" dirty="0" smtClean="0"/>
            <a:t>ARC Research Staff</a:t>
          </a:r>
          <a:endParaRPr lang="en-US" dirty="0"/>
        </a:p>
      </dgm:t>
    </dgm:pt>
    <dgm:pt modelId="{8C502E51-4AEE-4D9D-92BE-BE7CAAB5E63D}" type="parTrans" cxnId="{7FBBDDE4-B4DC-46D3-829C-93A789A9C0CB}">
      <dgm:prSet/>
      <dgm:spPr/>
      <dgm:t>
        <a:bodyPr/>
        <a:lstStyle/>
        <a:p>
          <a:endParaRPr lang="en-US"/>
        </a:p>
      </dgm:t>
    </dgm:pt>
    <dgm:pt modelId="{A8344EAE-287E-4619-B9B8-472E489B1119}" type="sibTrans" cxnId="{7FBBDDE4-B4DC-46D3-829C-93A789A9C0CB}">
      <dgm:prSet/>
      <dgm:spPr/>
      <dgm:t>
        <a:bodyPr/>
        <a:lstStyle/>
        <a:p>
          <a:endParaRPr lang="en-US"/>
        </a:p>
      </dgm:t>
    </dgm:pt>
    <dgm:pt modelId="{6F9641BB-17D2-4AD4-A385-3ED424DB6E0B}">
      <dgm:prSet phldrT="[Text]"/>
      <dgm:spPr/>
      <dgm:t>
        <a:bodyPr/>
        <a:lstStyle/>
        <a:p>
          <a:r>
            <a:rPr lang="en-US" dirty="0" smtClean="0"/>
            <a:t>FIU Students and DOE Fellows</a:t>
          </a:r>
          <a:endParaRPr lang="en-US" dirty="0"/>
        </a:p>
      </dgm:t>
    </dgm:pt>
    <dgm:pt modelId="{A58EA809-3761-488C-B50D-EF3C0E02A4D5}" type="parTrans" cxnId="{34BD7A3E-08BB-40B5-94F9-3D219ACAB12F}">
      <dgm:prSet/>
      <dgm:spPr/>
      <dgm:t>
        <a:bodyPr/>
        <a:lstStyle/>
        <a:p>
          <a:endParaRPr lang="en-US"/>
        </a:p>
      </dgm:t>
    </dgm:pt>
    <dgm:pt modelId="{F3A77890-3135-4A87-890A-C05C44799F2B}" type="sibTrans" cxnId="{34BD7A3E-08BB-40B5-94F9-3D219ACAB12F}">
      <dgm:prSet/>
      <dgm:spPr/>
      <dgm:t>
        <a:bodyPr/>
        <a:lstStyle/>
        <a:p>
          <a:endParaRPr lang="en-US"/>
        </a:p>
      </dgm:t>
    </dgm:pt>
    <dgm:pt modelId="{60BFA40B-2557-414F-88FF-9BB56B8DB70B}">
      <dgm:prSet phldrT="[Text]"/>
      <dgm:spPr/>
      <dgm:t>
        <a:bodyPr/>
        <a:lstStyle/>
        <a:p>
          <a:r>
            <a:rPr lang="en-US" dirty="0" smtClean="0"/>
            <a:t>FIU Faculty</a:t>
          </a:r>
          <a:endParaRPr lang="en-US" dirty="0"/>
        </a:p>
      </dgm:t>
    </dgm:pt>
    <dgm:pt modelId="{1F82CB89-FEE9-4218-A9D4-FEB397B33268}" type="parTrans" cxnId="{338235CA-2F6A-472F-AE05-B125C963B326}">
      <dgm:prSet/>
      <dgm:spPr/>
      <dgm:t>
        <a:bodyPr/>
        <a:lstStyle/>
        <a:p>
          <a:endParaRPr lang="en-US"/>
        </a:p>
      </dgm:t>
    </dgm:pt>
    <dgm:pt modelId="{B1C33539-198A-45BB-A3D3-F6BED15C0183}" type="sibTrans" cxnId="{338235CA-2F6A-472F-AE05-B125C963B326}">
      <dgm:prSet/>
      <dgm:spPr/>
      <dgm:t>
        <a:bodyPr/>
        <a:lstStyle/>
        <a:p>
          <a:endParaRPr lang="en-US"/>
        </a:p>
      </dgm:t>
    </dgm:pt>
    <dgm:pt modelId="{9D246516-6623-4C75-9FB2-C9BBCC93D831}" type="pres">
      <dgm:prSet presAssocID="{D21D7806-24D0-4747-9174-EF22A4A551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E6B20-E79E-41E0-9FF1-BB64B59DC918}" type="pres">
      <dgm:prSet presAssocID="{7C6DB1B4-A962-4854-9725-30BF1CDA765F}" presName="centerShape" presStyleLbl="node0" presStyleIdx="0" presStyleCnt="1"/>
      <dgm:spPr/>
      <dgm:t>
        <a:bodyPr/>
        <a:lstStyle/>
        <a:p>
          <a:endParaRPr lang="en-US"/>
        </a:p>
      </dgm:t>
    </dgm:pt>
    <dgm:pt modelId="{24ED949C-3CE6-486B-BF02-1939A21907E7}" type="pres">
      <dgm:prSet presAssocID="{8C502E51-4AEE-4D9D-92BE-BE7CAAB5E63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04FF734-4870-48D3-BEEC-9375CB0E20BC}" type="pres">
      <dgm:prSet presAssocID="{5FFAE75B-B014-4A90-AD20-5D78845898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DC9-7C54-42DD-B4BF-03ED225DAF5F}" type="pres">
      <dgm:prSet presAssocID="{A58EA809-3761-488C-B50D-EF3C0E02A4D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A48B159-A799-4BE9-BF59-72635646A3B1}" type="pres">
      <dgm:prSet presAssocID="{6F9641BB-17D2-4AD4-A385-3ED424DB6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57F56-CA98-4E09-A65D-7F361B55EAA9}" type="pres">
      <dgm:prSet presAssocID="{1F82CB89-FEE9-4218-A9D4-FEB397B3326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CA036D2-CE18-4676-BF24-6E7104582F85}" type="pres">
      <dgm:prSet presAssocID="{60BFA40B-2557-414F-88FF-9BB56B8DB7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7AC61-A719-48CA-8B5D-F42E6179C7BE}" type="presOf" srcId="{D21D7806-24D0-4747-9174-EF22A4A5510F}" destId="{9D246516-6623-4C75-9FB2-C9BBCC93D831}" srcOrd="0" destOrd="0" presId="urn:microsoft.com/office/officeart/2005/8/layout/radial4"/>
    <dgm:cxn modelId="{5103A219-A95E-4172-850B-D6C1A1DA6782}" type="presOf" srcId="{6F9641BB-17D2-4AD4-A385-3ED424DB6E0B}" destId="{EA48B159-A799-4BE9-BF59-72635646A3B1}" srcOrd="0" destOrd="0" presId="urn:microsoft.com/office/officeart/2005/8/layout/radial4"/>
    <dgm:cxn modelId="{04E51A7E-4E10-4AB4-A8F3-0E73B27D8FC9}" type="presOf" srcId="{60BFA40B-2557-414F-88FF-9BB56B8DB70B}" destId="{5CA036D2-CE18-4676-BF24-6E7104582F85}" srcOrd="0" destOrd="0" presId="urn:microsoft.com/office/officeart/2005/8/layout/radial4"/>
    <dgm:cxn modelId="{E3F0408A-7484-431F-BDDF-BFD4C1FA6694}" type="presOf" srcId="{8C502E51-4AEE-4D9D-92BE-BE7CAAB5E63D}" destId="{24ED949C-3CE6-486B-BF02-1939A21907E7}" srcOrd="0" destOrd="0" presId="urn:microsoft.com/office/officeart/2005/8/layout/radial4"/>
    <dgm:cxn modelId="{2C5BE095-8B0B-4219-843C-5AC11CEF75E6}" srcId="{D21D7806-24D0-4747-9174-EF22A4A5510F}" destId="{7C6DB1B4-A962-4854-9725-30BF1CDA765F}" srcOrd="0" destOrd="0" parTransId="{53843A8B-FB70-4ECE-B4D6-1E24A99572D7}" sibTransId="{91AF69DE-B13A-44E8-A31B-788E3AEB0589}"/>
    <dgm:cxn modelId="{3715AFDB-D172-484F-9AE8-B8DB086AD1D6}" type="presOf" srcId="{1F82CB89-FEE9-4218-A9D4-FEB397B33268}" destId="{AC057F56-CA98-4E09-A65D-7F361B55EAA9}" srcOrd="0" destOrd="0" presId="urn:microsoft.com/office/officeart/2005/8/layout/radial4"/>
    <dgm:cxn modelId="{34BD7A3E-08BB-40B5-94F9-3D219ACAB12F}" srcId="{7C6DB1B4-A962-4854-9725-30BF1CDA765F}" destId="{6F9641BB-17D2-4AD4-A385-3ED424DB6E0B}" srcOrd="1" destOrd="0" parTransId="{A58EA809-3761-488C-B50D-EF3C0E02A4D5}" sibTransId="{F3A77890-3135-4A87-890A-C05C44799F2B}"/>
    <dgm:cxn modelId="{4F984640-8FEA-4514-A351-A864C6427E22}" type="presOf" srcId="{7C6DB1B4-A962-4854-9725-30BF1CDA765F}" destId="{9F9E6B20-E79E-41E0-9FF1-BB64B59DC918}" srcOrd="0" destOrd="0" presId="urn:microsoft.com/office/officeart/2005/8/layout/radial4"/>
    <dgm:cxn modelId="{51705FF7-A1F3-4F84-A47C-977F8EBA8AC4}" type="presOf" srcId="{5FFAE75B-B014-4A90-AD20-5D7884589855}" destId="{704FF734-4870-48D3-BEEC-9375CB0E20BC}" srcOrd="0" destOrd="0" presId="urn:microsoft.com/office/officeart/2005/8/layout/radial4"/>
    <dgm:cxn modelId="{7FBBDDE4-B4DC-46D3-829C-93A789A9C0CB}" srcId="{7C6DB1B4-A962-4854-9725-30BF1CDA765F}" destId="{5FFAE75B-B014-4A90-AD20-5D7884589855}" srcOrd="0" destOrd="0" parTransId="{8C502E51-4AEE-4D9D-92BE-BE7CAAB5E63D}" sibTransId="{A8344EAE-287E-4619-B9B8-472E489B1119}"/>
    <dgm:cxn modelId="{338235CA-2F6A-472F-AE05-B125C963B326}" srcId="{7C6DB1B4-A962-4854-9725-30BF1CDA765F}" destId="{60BFA40B-2557-414F-88FF-9BB56B8DB70B}" srcOrd="2" destOrd="0" parTransId="{1F82CB89-FEE9-4218-A9D4-FEB397B33268}" sibTransId="{B1C33539-198A-45BB-A3D3-F6BED15C0183}"/>
    <dgm:cxn modelId="{62E5DDB1-BD5F-4501-91AB-FF6D4183E853}" type="presOf" srcId="{A58EA809-3761-488C-B50D-EF3C0E02A4D5}" destId="{898DADC9-7C54-42DD-B4BF-03ED225DAF5F}" srcOrd="0" destOrd="0" presId="urn:microsoft.com/office/officeart/2005/8/layout/radial4"/>
    <dgm:cxn modelId="{6B71BE9B-95C4-418F-9521-55CEDC7D80A8}" type="presParOf" srcId="{9D246516-6623-4C75-9FB2-C9BBCC93D831}" destId="{9F9E6B20-E79E-41E0-9FF1-BB64B59DC918}" srcOrd="0" destOrd="0" presId="urn:microsoft.com/office/officeart/2005/8/layout/radial4"/>
    <dgm:cxn modelId="{C7C0E7FB-742B-4E41-BAAE-4E91995EC48C}" type="presParOf" srcId="{9D246516-6623-4C75-9FB2-C9BBCC93D831}" destId="{24ED949C-3CE6-486B-BF02-1939A21907E7}" srcOrd="1" destOrd="0" presId="urn:microsoft.com/office/officeart/2005/8/layout/radial4"/>
    <dgm:cxn modelId="{1969F517-EAF0-4C28-B3C8-071D3738E42B}" type="presParOf" srcId="{9D246516-6623-4C75-9FB2-C9BBCC93D831}" destId="{704FF734-4870-48D3-BEEC-9375CB0E20BC}" srcOrd="2" destOrd="0" presId="urn:microsoft.com/office/officeart/2005/8/layout/radial4"/>
    <dgm:cxn modelId="{8069042F-D60E-41BF-A1E1-42DD07E6E104}" type="presParOf" srcId="{9D246516-6623-4C75-9FB2-C9BBCC93D831}" destId="{898DADC9-7C54-42DD-B4BF-03ED225DAF5F}" srcOrd="3" destOrd="0" presId="urn:microsoft.com/office/officeart/2005/8/layout/radial4"/>
    <dgm:cxn modelId="{6699D538-E676-479A-87A4-2250DAEB5C92}" type="presParOf" srcId="{9D246516-6623-4C75-9FB2-C9BBCC93D831}" destId="{EA48B159-A799-4BE9-BF59-72635646A3B1}" srcOrd="4" destOrd="0" presId="urn:microsoft.com/office/officeart/2005/8/layout/radial4"/>
    <dgm:cxn modelId="{13FCE652-5EEE-4C84-90D8-211F0F7999BB}" type="presParOf" srcId="{9D246516-6623-4C75-9FB2-C9BBCC93D831}" destId="{AC057F56-CA98-4E09-A65D-7F361B55EAA9}" srcOrd="5" destOrd="0" presId="urn:microsoft.com/office/officeart/2005/8/layout/radial4"/>
    <dgm:cxn modelId="{4DD69D0F-7EB5-4452-AFE0-CEA883729CED}" type="presParOf" srcId="{9D246516-6623-4C75-9FB2-C9BBCC93D831}" destId="{5CA036D2-CE18-4676-BF24-6E7104582F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D7806-24D0-4747-9174-EF22A4A5510F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C6DB1B4-A962-4854-9725-30BF1CDA765F}">
      <dgm:prSet phldrT="[Text]"/>
      <dgm:spPr/>
      <dgm:t>
        <a:bodyPr/>
        <a:lstStyle/>
        <a:p>
          <a:r>
            <a:rPr lang="en-US" dirty="0" smtClean="0"/>
            <a:t>DOE HQ</a:t>
          </a:r>
          <a:endParaRPr lang="en-US" dirty="0"/>
        </a:p>
      </dgm:t>
    </dgm:pt>
    <dgm:pt modelId="{53843A8B-FB70-4ECE-B4D6-1E24A99572D7}" type="parTrans" cxnId="{2C5BE095-8B0B-4219-843C-5AC11CEF75E6}">
      <dgm:prSet/>
      <dgm:spPr/>
      <dgm:t>
        <a:bodyPr/>
        <a:lstStyle/>
        <a:p>
          <a:endParaRPr lang="en-US"/>
        </a:p>
      </dgm:t>
    </dgm:pt>
    <dgm:pt modelId="{91AF69DE-B13A-44E8-A31B-788E3AEB0589}" type="sibTrans" cxnId="{2C5BE095-8B0B-4219-843C-5AC11CEF75E6}">
      <dgm:prSet/>
      <dgm:spPr/>
      <dgm:t>
        <a:bodyPr/>
        <a:lstStyle/>
        <a:p>
          <a:endParaRPr lang="en-US"/>
        </a:p>
      </dgm:t>
    </dgm:pt>
    <dgm:pt modelId="{5FFAE75B-B014-4A90-AD20-5D7884589855}">
      <dgm:prSet phldrT="[Text]"/>
      <dgm:spPr/>
      <dgm:t>
        <a:bodyPr/>
        <a:lstStyle/>
        <a:p>
          <a:r>
            <a:rPr lang="en-US" dirty="0" smtClean="0"/>
            <a:t>DOE HQ Project Leads</a:t>
          </a:r>
          <a:endParaRPr lang="en-US" dirty="0"/>
        </a:p>
      </dgm:t>
    </dgm:pt>
    <dgm:pt modelId="{8C502E51-4AEE-4D9D-92BE-BE7CAAB5E63D}" type="parTrans" cxnId="{7FBBDDE4-B4DC-46D3-829C-93A789A9C0CB}">
      <dgm:prSet/>
      <dgm:spPr/>
      <dgm:t>
        <a:bodyPr/>
        <a:lstStyle/>
        <a:p>
          <a:endParaRPr lang="en-US"/>
        </a:p>
      </dgm:t>
    </dgm:pt>
    <dgm:pt modelId="{A8344EAE-287E-4619-B9B8-472E489B1119}" type="sibTrans" cxnId="{7FBBDDE4-B4DC-46D3-829C-93A789A9C0CB}">
      <dgm:prSet/>
      <dgm:spPr/>
      <dgm:t>
        <a:bodyPr/>
        <a:lstStyle/>
        <a:p>
          <a:endParaRPr lang="en-US"/>
        </a:p>
      </dgm:t>
    </dgm:pt>
    <dgm:pt modelId="{6F9641BB-17D2-4AD4-A385-3ED424DB6E0B}">
      <dgm:prSet phldrT="[Text]"/>
      <dgm:spPr/>
      <dgm:t>
        <a:bodyPr/>
        <a:lstStyle/>
        <a:p>
          <a:r>
            <a:rPr lang="en-US" dirty="0" smtClean="0"/>
            <a:t>DOE </a:t>
          </a:r>
          <a:r>
            <a:rPr lang="en-US" smtClean="0"/>
            <a:t>EM Offices</a:t>
          </a:r>
          <a:endParaRPr lang="en-US" dirty="0"/>
        </a:p>
      </dgm:t>
    </dgm:pt>
    <dgm:pt modelId="{A58EA809-3761-488C-B50D-EF3C0E02A4D5}" type="parTrans" cxnId="{34BD7A3E-08BB-40B5-94F9-3D219ACAB12F}">
      <dgm:prSet/>
      <dgm:spPr/>
      <dgm:t>
        <a:bodyPr/>
        <a:lstStyle/>
        <a:p>
          <a:endParaRPr lang="en-US"/>
        </a:p>
      </dgm:t>
    </dgm:pt>
    <dgm:pt modelId="{F3A77890-3135-4A87-890A-C05C44799F2B}" type="sibTrans" cxnId="{34BD7A3E-08BB-40B5-94F9-3D219ACAB12F}">
      <dgm:prSet/>
      <dgm:spPr/>
      <dgm:t>
        <a:bodyPr/>
        <a:lstStyle/>
        <a:p>
          <a:endParaRPr lang="en-US"/>
        </a:p>
      </dgm:t>
    </dgm:pt>
    <dgm:pt modelId="{60BFA40B-2557-414F-88FF-9BB56B8DB70B}">
      <dgm:prSet phldrT="[Text]"/>
      <dgm:spPr/>
      <dgm:t>
        <a:bodyPr/>
        <a:lstStyle/>
        <a:p>
          <a:r>
            <a:rPr lang="en-US" dirty="0" smtClean="0"/>
            <a:t>Technical Monitor</a:t>
          </a:r>
          <a:endParaRPr lang="en-US" dirty="0"/>
        </a:p>
      </dgm:t>
    </dgm:pt>
    <dgm:pt modelId="{B1C33539-198A-45BB-A3D3-F6BED15C0183}" type="sibTrans" cxnId="{338235CA-2F6A-472F-AE05-B125C963B326}">
      <dgm:prSet/>
      <dgm:spPr/>
      <dgm:t>
        <a:bodyPr/>
        <a:lstStyle/>
        <a:p>
          <a:endParaRPr lang="en-US"/>
        </a:p>
      </dgm:t>
    </dgm:pt>
    <dgm:pt modelId="{1F82CB89-FEE9-4218-A9D4-FEB397B33268}" type="parTrans" cxnId="{338235CA-2F6A-472F-AE05-B125C963B326}">
      <dgm:prSet/>
      <dgm:spPr/>
      <dgm:t>
        <a:bodyPr/>
        <a:lstStyle/>
        <a:p>
          <a:endParaRPr lang="en-US"/>
        </a:p>
      </dgm:t>
    </dgm:pt>
    <dgm:pt modelId="{9D246516-6623-4C75-9FB2-C9BBCC93D831}" type="pres">
      <dgm:prSet presAssocID="{D21D7806-24D0-4747-9174-EF22A4A551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E6B20-E79E-41E0-9FF1-BB64B59DC918}" type="pres">
      <dgm:prSet presAssocID="{7C6DB1B4-A962-4854-9725-30BF1CDA765F}" presName="centerShape" presStyleLbl="node0" presStyleIdx="0" presStyleCnt="1"/>
      <dgm:spPr/>
      <dgm:t>
        <a:bodyPr/>
        <a:lstStyle/>
        <a:p>
          <a:endParaRPr lang="en-US"/>
        </a:p>
      </dgm:t>
    </dgm:pt>
    <dgm:pt modelId="{24ED949C-3CE6-486B-BF02-1939A21907E7}" type="pres">
      <dgm:prSet presAssocID="{8C502E51-4AEE-4D9D-92BE-BE7CAAB5E63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04FF734-4870-48D3-BEEC-9375CB0E20BC}" type="pres">
      <dgm:prSet presAssocID="{5FFAE75B-B014-4A90-AD20-5D78845898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DC9-7C54-42DD-B4BF-03ED225DAF5F}" type="pres">
      <dgm:prSet presAssocID="{A58EA809-3761-488C-B50D-EF3C0E02A4D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A48B159-A799-4BE9-BF59-72635646A3B1}" type="pres">
      <dgm:prSet presAssocID="{6F9641BB-17D2-4AD4-A385-3ED424DB6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57F56-CA98-4E09-A65D-7F361B55EAA9}" type="pres">
      <dgm:prSet presAssocID="{1F82CB89-FEE9-4218-A9D4-FEB397B3326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CA036D2-CE18-4676-BF24-6E7104582F85}" type="pres">
      <dgm:prSet presAssocID="{60BFA40B-2557-414F-88FF-9BB56B8DB7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C8257-7A86-44BA-8784-F6DBA0C68C2D}" type="presOf" srcId="{6F9641BB-17D2-4AD4-A385-3ED424DB6E0B}" destId="{EA48B159-A799-4BE9-BF59-72635646A3B1}" srcOrd="0" destOrd="0" presId="urn:microsoft.com/office/officeart/2005/8/layout/radial4"/>
    <dgm:cxn modelId="{2C5BE095-8B0B-4219-843C-5AC11CEF75E6}" srcId="{D21D7806-24D0-4747-9174-EF22A4A5510F}" destId="{7C6DB1B4-A962-4854-9725-30BF1CDA765F}" srcOrd="0" destOrd="0" parTransId="{53843A8B-FB70-4ECE-B4D6-1E24A99572D7}" sibTransId="{91AF69DE-B13A-44E8-A31B-788E3AEB0589}"/>
    <dgm:cxn modelId="{C559BBC1-C799-481C-A42B-A4E7288D8938}" type="presOf" srcId="{D21D7806-24D0-4747-9174-EF22A4A5510F}" destId="{9D246516-6623-4C75-9FB2-C9BBCC93D831}" srcOrd="0" destOrd="0" presId="urn:microsoft.com/office/officeart/2005/8/layout/radial4"/>
    <dgm:cxn modelId="{702B83C3-A70F-407C-A838-0E72473354F6}" type="presOf" srcId="{A58EA809-3761-488C-B50D-EF3C0E02A4D5}" destId="{898DADC9-7C54-42DD-B4BF-03ED225DAF5F}" srcOrd="0" destOrd="0" presId="urn:microsoft.com/office/officeart/2005/8/layout/radial4"/>
    <dgm:cxn modelId="{34BD7A3E-08BB-40B5-94F9-3D219ACAB12F}" srcId="{7C6DB1B4-A962-4854-9725-30BF1CDA765F}" destId="{6F9641BB-17D2-4AD4-A385-3ED424DB6E0B}" srcOrd="1" destOrd="0" parTransId="{A58EA809-3761-488C-B50D-EF3C0E02A4D5}" sibTransId="{F3A77890-3135-4A87-890A-C05C44799F2B}"/>
    <dgm:cxn modelId="{8FE82FFF-445B-443B-8427-AC87E2252A1C}" type="presOf" srcId="{7C6DB1B4-A962-4854-9725-30BF1CDA765F}" destId="{9F9E6B20-E79E-41E0-9FF1-BB64B59DC918}" srcOrd="0" destOrd="0" presId="urn:microsoft.com/office/officeart/2005/8/layout/radial4"/>
    <dgm:cxn modelId="{FF63BB72-08A6-4FBC-9369-32837C857EC8}" type="presOf" srcId="{1F82CB89-FEE9-4218-A9D4-FEB397B33268}" destId="{AC057F56-CA98-4E09-A65D-7F361B55EAA9}" srcOrd="0" destOrd="0" presId="urn:microsoft.com/office/officeart/2005/8/layout/radial4"/>
    <dgm:cxn modelId="{2A692A4A-0B2A-41EB-A98A-FCDFB47924D6}" type="presOf" srcId="{5FFAE75B-B014-4A90-AD20-5D7884589855}" destId="{704FF734-4870-48D3-BEEC-9375CB0E20BC}" srcOrd="0" destOrd="0" presId="urn:microsoft.com/office/officeart/2005/8/layout/radial4"/>
    <dgm:cxn modelId="{AF23AC04-9B0B-4996-A207-6733B3E5D57D}" type="presOf" srcId="{8C502E51-4AEE-4D9D-92BE-BE7CAAB5E63D}" destId="{24ED949C-3CE6-486B-BF02-1939A21907E7}" srcOrd="0" destOrd="0" presId="urn:microsoft.com/office/officeart/2005/8/layout/radial4"/>
    <dgm:cxn modelId="{7FBBDDE4-B4DC-46D3-829C-93A789A9C0CB}" srcId="{7C6DB1B4-A962-4854-9725-30BF1CDA765F}" destId="{5FFAE75B-B014-4A90-AD20-5D7884589855}" srcOrd="0" destOrd="0" parTransId="{8C502E51-4AEE-4D9D-92BE-BE7CAAB5E63D}" sibTransId="{A8344EAE-287E-4619-B9B8-472E489B1119}"/>
    <dgm:cxn modelId="{338235CA-2F6A-472F-AE05-B125C963B326}" srcId="{7C6DB1B4-A962-4854-9725-30BF1CDA765F}" destId="{60BFA40B-2557-414F-88FF-9BB56B8DB70B}" srcOrd="2" destOrd="0" parTransId="{1F82CB89-FEE9-4218-A9D4-FEB397B33268}" sibTransId="{B1C33539-198A-45BB-A3D3-F6BED15C0183}"/>
    <dgm:cxn modelId="{EA9D926E-5CD6-44D6-837E-64EEF7EDD819}" type="presOf" srcId="{60BFA40B-2557-414F-88FF-9BB56B8DB70B}" destId="{5CA036D2-CE18-4676-BF24-6E7104582F85}" srcOrd="0" destOrd="0" presId="urn:microsoft.com/office/officeart/2005/8/layout/radial4"/>
    <dgm:cxn modelId="{72ABAAB6-1C71-4411-A5CB-5614ED49EAD3}" type="presParOf" srcId="{9D246516-6623-4C75-9FB2-C9BBCC93D831}" destId="{9F9E6B20-E79E-41E0-9FF1-BB64B59DC918}" srcOrd="0" destOrd="0" presId="urn:microsoft.com/office/officeart/2005/8/layout/radial4"/>
    <dgm:cxn modelId="{6B88176A-9C11-4823-9A23-7A52AD46D480}" type="presParOf" srcId="{9D246516-6623-4C75-9FB2-C9BBCC93D831}" destId="{24ED949C-3CE6-486B-BF02-1939A21907E7}" srcOrd="1" destOrd="0" presId="urn:microsoft.com/office/officeart/2005/8/layout/radial4"/>
    <dgm:cxn modelId="{C9EA67AE-81CF-4397-9D00-69105276EF81}" type="presParOf" srcId="{9D246516-6623-4C75-9FB2-C9BBCC93D831}" destId="{704FF734-4870-48D3-BEEC-9375CB0E20BC}" srcOrd="2" destOrd="0" presId="urn:microsoft.com/office/officeart/2005/8/layout/radial4"/>
    <dgm:cxn modelId="{E1C7E8D6-0D2D-47C6-8542-CD822C45FB1A}" type="presParOf" srcId="{9D246516-6623-4C75-9FB2-C9BBCC93D831}" destId="{898DADC9-7C54-42DD-B4BF-03ED225DAF5F}" srcOrd="3" destOrd="0" presId="urn:microsoft.com/office/officeart/2005/8/layout/radial4"/>
    <dgm:cxn modelId="{685100DC-AF7F-4992-9C3B-7BDEDB723B28}" type="presParOf" srcId="{9D246516-6623-4C75-9FB2-C9BBCC93D831}" destId="{EA48B159-A799-4BE9-BF59-72635646A3B1}" srcOrd="4" destOrd="0" presId="urn:microsoft.com/office/officeart/2005/8/layout/radial4"/>
    <dgm:cxn modelId="{5FB69CE6-C788-458A-98B9-1595CD28560A}" type="presParOf" srcId="{9D246516-6623-4C75-9FB2-C9BBCC93D831}" destId="{AC057F56-CA98-4E09-A65D-7F361B55EAA9}" srcOrd="5" destOrd="0" presId="urn:microsoft.com/office/officeart/2005/8/layout/radial4"/>
    <dgm:cxn modelId="{98EA8002-7A0A-4EB0-8603-C73BDCE1DE69}" type="presParOf" srcId="{9D246516-6623-4C75-9FB2-C9BBCC93D831}" destId="{5CA036D2-CE18-4676-BF24-6E7104582F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D7806-24D0-4747-9174-EF22A4A5510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6DB1B4-A962-4854-9725-30BF1CDA765F}">
      <dgm:prSet phldrT="[Text]"/>
      <dgm:spPr/>
      <dgm:t>
        <a:bodyPr/>
        <a:lstStyle/>
        <a:p>
          <a:r>
            <a:rPr lang="en-US" dirty="0" smtClean="0"/>
            <a:t>Field Sites</a:t>
          </a:r>
          <a:endParaRPr lang="en-US" dirty="0"/>
        </a:p>
      </dgm:t>
    </dgm:pt>
    <dgm:pt modelId="{53843A8B-FB70-4ECE-B4D6-1E24A99572D7}" type="parTrans" cxnId="{2C5BE095-8B0B-4219-843C-5AC11CEF75E6}">
      <dgm:prSet/>
      <dgm:spPr/>
      <dgm:t>
        <a:bodyPr/>
        <a:lstStyle/>
        <a:p>
          <a:endParaRPr lang="en-US"/>
        </a:p>
      </dgm:t>
    </dgm:pt>
    <dgm:pt modelId="{91AF69DE-B13A-44E8-A31B-788E3AEB0589}" type="sibTrans" cxnId="{2C5BE095-8B0B-4219-843C-5AC11CEF75E6}">
      <dgm:prSet/>
      <dgm:spPr/>
      <dgm:t>
        <a:bodyPr/>
        <a:lstStyle/>
        <a:p>
          <a:endParaRPr lang="en-US"/>
        </a:p>
      </dgm:t>
    </dgm:pt>
    <dgm:pt modelId="{5FFAE75B-B014-4A90-AD20-5D7884589855}">
      <dgm:prSet phldrT="[Text]"/>
      <dgm:spPr/>
      <dgm:t>
        <a:bodyPr/>
        <a:lstStyle/>
        <a:p>
          <a:r>
            <a:rPr lang="en-US" dirty="0" smtClean="0"/>
            <a:t>DOE Field Offices</a:t>
          </a:r>
          <a:endParaRPr lang="en-US" dirty="0"/>
        </a:p>
      </dgm:t>
    </dgm:pt>
    <dgm:pt modelId="{8C502E51-4AEE-4D9D-92BE-BE7CAAB5E63D}" type="parTrans" cxnId="{7FBBDDE4-B4DC-46D3-829C-93A789A9C0CB}">
      <dgm:prSet/>
      <dgm:spPr/>
      <dgm:t>
        <a:bodyPr/>
        <a:lstStyle/>
        <a:p>
          <a:endParaRPr lang="en-US"/>
        </a:p>
      </dgm:t>
    </dgm:pt>
    <dgm:pt modelId="{A8344EAE-287E-4619-B9B8-472E489B1119}" type="sibTrans" cxnId="{7FBBDDE4-B4DC-46D3-829C-93A789A9C0CB}">
      <dgm:prSet/>
      <dgm:spPr/>
      <dgm:t>
        <a:bodyPr/>
        <a:lstStyle/>
        <a:p>
          <a:endParaRPr lang="en-US"/>
        </a:p>
      </dgm:t>
    </dgm:pt>
    <dgm:pt modelId="{6F9641BB-17D2-4AD4-A385-3ED424DB6E0B}">
      <dgm:prSet phldrT="[Text]"/>
      <dgm:spPr/>
      <dgm:t>
        <a:bodyPr/>
        <a:lstStyle/>
        <a:p>
          <a:r>
            <a:rPr lang="en-US" dirty="0" smtClean="0"/>
            <a:t>DOE Sites</a:t>
          </a:r>
          <a:endParaRPr lang="en-US" dirty="0"/>
        </a:p>
      </dgm:t>
    </dgm:pt>
    <dgm:pt modelId="{A58EA809-3761-488C-B50D-EF3C0E02A4D5}" type="parTrans" cxnId="{34BD7A3E-08BB-40B5-94F9-3D219ACAB12F}">
      <dgm:prSet/>
      <dgm:spPr/>
      <dgm:t>
        <a:bodyPr/>
        <a:lstStyle/>
        <a:p>
          <a:endParaRPr lang="en-US"/>
        </a:p>
      </dgm:t>
    </dgm:pt>
    <dgm:pt modelId="{F3A77890-3135-4A87-890A-C05C44799F2B}" type="sibTrans" cxnId="{34BD7A3E-08BB-40B5-94F9-3D219ACAB12F}">
      <dgm:prSet/>
      <dgm:spPr/>
      <dgm:t>
        <a:bodyPr/>
        <a:lstStyle/>
        <a:p>
          <a:endParaRPr lang="en-US"/>
        </a:p>
      </dgm:t>
    </dgm:pt>
    <dgm:pt modelId="{60BFA40B-2557-414F-88FF-9BB56B8DB70B}">
      <dgm:prSet phldrT="[Text]"/>
      <dgm:spPr/>
      <dgm:t>
        <a:bodyPr/>
        <a:lstStyle/>
        <a:p>
          <a:r>
            <a:rPr lang="en-US" dirty="0" smtClean="0"/>
            <a:t>National Research Laboratories</a:t>
          </a:r>
          <a:endParaRPr lang="en-US" dirty="0"/>
        </a:p>
      </dgm:t>
    </dgm:pt>
    <dgm:pt modelId="{1F82CB89-FEE9-4218-A9D4-FEB397B33268}" type="parTrans" cxnId="{338235CA-2F6A-472F-AE05-B125C963B326}">
      <dgm:prSet/>
      <dgm:spPr/>
      <dgm:t>
        <a:bodyPr/>
        <a:lstStyle/>
        <a:p>
          <a:endParaRPr lang="en-US"/>
        </a:p>
      </dgm:t>
    </dgm:pt>
    <dgm:pt modelId="{B1C33539-198A-45BB-A3D3-F6BED15C0183}" type="sibTrans" cxnId="{338235CA-2F6A-472F-AE05-B125C963B326}">
      <dgm:prSet/>
      <dgm:spPr/>
      <dgm:t>
        <a:bodyPr/>
        <a:lstStyle/>
        <a:p>
          <a:endParaRPr lang="en-US"/>
        </a:p>
      </dgm:t>
    </dgm:pt>
    <dgm:pt modelId="{9D246516-6623-4C75-9FB2-C9BBCC93D831}" type="pres">
      <dgm:prSet presAssocID="{D21D7806-24D0-4747-9174-EF22A4A551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E6B20-E79E-41E0-9FF1-BB64B59DC918}" type="pres">
      <dgm:prSet presAssocID="{7C6DB1B4-A962-4854-9725-30BF1CDA765F}" presName="centerShape" presStyleLbl="node0" presStyleIdx="0" presStyleCnt="1"/>
      <dgm:spPr/>
      <dgm:t>
        <a:bodyPr/>
        <a:lstStyle/>
        <a:p>
          <a:endParaRPr lang="en-US"/>
        </a:p>
      </dgm:t>
    </dgm:pt>
    <dgm:pt modelId="{24ED949C-3CE6-486B-BF02-1939A21907E7}" type="pres">
      <dgm:prSet presAssocID="{8C502E51-4AEE-4D9D-92BE-BE7CAAB5E63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04FF734-4870-48D3-BEEC-9375CB0E20BC}" type="pres">
      <dgm:prSet presAssocID="{5FFAE75B-B014-4A90-AD20-5D78845898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ADC9-7C54-42DD-B4BF-03ED225DAF5F}" type="pres">
      <dgm:prSet presAssocID="{A58EA809-3761-488C-B50D-EF3C0E02A4D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A48B159-A799-4BE9-BF59-72635646A3B1}" type="pres">
      <dgm:prSet presAssocID="{6F9641BB-17D2-4AD4-A385-3ED424DB6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57F56-CA98-4E09-A65D-7F361B55EAA9}" type="pres">
      <dgm:prSet presAssocID="{1F82CB89-FEE9-4218-A9D4-FEB397B3326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CA036D2-CE18-4676-BF24-6E7104582F85}" type="pres">
      <dgm:prSet presAssocID="{60BFA40B-2557-414F-88FF-9BB56B8DB7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1A411-BE99-40E6-8893-C22D7B88CF68}" type="presOf" srcId="{D21D7806-24D0-4747-9174-EF22A4A5510F}" destId="{9D246516-6623-4C75-9FB2-C9BBCC93D831}" srcOrd="0" destOrd="0" presId="urn:microsoft.com/office/officeart/2005/8/layout/radial4"/>
    <dgm:cxn modelId="{FF5F27EF-83F2-47CD-B036-69ADB9814673}" type="presOf" srcId="{A58EA809-3761-488C-B50D-EF3C0E02A4D5}" destId="{898DADC9-7C54-42DD-B4BF-03ED225DAF5F}" srcOrd="0" destOrd="0" presId="urn:microsoft.com/office/officeart/2005/8/layout/radial4"/>
    <dgm:cxn modelId="{9BB01CFF-DB44-4A44-AA30-68F1FA3399E7}" type="presOf" srcId="{60BFA40B-2557-414F-88FF-9BB56B8DB70B}" destId="{5CA036D2-CE18-4676-BF24-6E7104582F85}" srcOrd="0" destOrd="0" presId="urn:microsoft.com/office/officeart/2005/8/layout/radial4"/>
    <dgm:cxn modelId="{2C5BE095-8B0B-4219-843C-5AC11CEF75E6}" srcId="{D21D7806-24D0-4747-9174-EF22A4A5510F}" destId="{7C6DB1B4-A962-4854-9725-30BF1CDA765F}" srcOrd="0" destOrd="0" parTransId="{53843A8B-FB70-4ECE-B4D6-1E24A99572D7}" sibTransId="{91AF69DE-B13A-44E8-A31B-788E3AEB0589}"/>
    <dgm:cxn modelId="{34BD7A3E-08BB-40B5-94F9-3D219ACAB12F}" srcId="{7C6DB1B4-A962-4854-9725-30BF1CDA765F}" destId="{6F9641BB-17D2-4AD4-A385-3ED424DB6E0B}" srcOrd="1" destOrd="0" parTransId="{A58EA809-3761-488C-B50D-EF3C0E02A4D5}" sibTransId="{F3A77890-3135-4A87-890A-C05C44799F2B}"/>
    <dgm:cxn modelId="{0C9133FB-20F8-4ADD-A2C0-B62143AC864B}" type="presOf" srcId="{6F9641BB-17D2-4AD4-A385-3ED424DB6E0B}" destId="{EA48B159-A799-4BE9-BF59-72635646A3B1}" srcOrd="0" destOrd="0" presId="urn:microsoft.com/office/officeart/2005/8/layout/radial4"/>
    <dgm:cxn modelId="{C49FF4F7-2670-4274-85EB-C6D60FF4A00E}" type="presOf" srcId="{5FFAE75B-B014-4A90-AD20-5D7884589855}" destId="{704FF734-4870-48D3-BEEC-9375CB0E20BC}" srcOrd="0" destOrd="0" presId="urn:microsoft.com/office/officeart/2005/8/layout/radial4"/>
    <dgm:cxn modelId="{D358C076-DB22-445B-8F0F-BE732B0B3697}" type="presOf" srcId="{8C502E51-4AEE-4D9D-92BE-BE7CAAB5E63D}" destId="{24ED949C-3CE6-486B-BF02-1939A21907E7}" srcOrd="0" destOrd="0" presId="urn:microsoft.com/office/officeart/2005/8/layout/radial4"/>
    <dgm:cxn modelId="{7FBBDDE4-B4DC-46D3-829C-93A789A9C0CB}" srcId="{7C6DB1B4-A962-4854-9725-30BF1CDA765F}" destId="{5FFAE75B-B014-4A90-AD20-5D7884589855}" srcOrd="0" destOrd="0" parTransId="{8C502E51-4AEE-4D9D-92BE-BE7CAAB5E63D}" sibTransId="{A8344EAE-287E-4619-B9B8-472E489B1119}"/>
    <dgm:cxn modelId="{338235CA-2F6A-472F-AE05-B125C963B326}" srcId="{7C6DB1B4-A962-4854-9725-30BF1CDA765F}" destId="{60BFA40B-2557-414F-88FF-9BB56B8DB70B}" srcOrd="2" destOrd="0" parTransId="{1F82CB89-FEE9-4218-A9D4-FEB397B33268}" sibTransId="{B1C33539-198A-45BB-A3D3-F6BED15C0183}"/>
    <dgm:cxn modelId="{009C665D-C171-40EB-AAFC-4DCAB543BABE}" type="presOf" srcId="{7C6DB1B4-A962-4854-9725-30BF1CDA765F}" destId="{9F9E6B20-E79E-41E0-9FF1-BB64B59DC918}" srcOrd="0" destOrd="0" presId="urn:microsoft.com/office/officeart/2005/8/layout/radial4"/>
    <dgm:cxn modelId="{C373DC4C-40EA-4547-AF2A-1D714AC913CA}" type="presOf" srcId="{1F82CB89-FEE9-4218-A9D4-FEB397B33268}" destId="{AC057F56-CA98-4E09-A65D-7F361B55EAA9}" srcOrd="0" destOrd="0" presId="urn:microsoft.com/office/officeart/2005/8/layout/radial4"/>
    <dgm:cxn modelId="{6CE4F268-16F0-4EEE-841A-9E012EA2A4F8}" type="presParOf" srcId="{9D246516-6623-4C75-9FB2-C9BBCC93D831}" destId="{9F9E6B20-E79E-41E0-9FF1-BB64B59DC918}" srcOrd="0" destOrd="0" presId="urn:microsoft.com/office/officeart/2005/8/layout/radial4"/>
    <dgm:cxn modelId="{F38440AE-8334-4B74-A210-D4A78D99253F}" type="presParOf" srcId="{9D246516-6623-4C75-9FB2-C9BBCC93D831}" destId="{24ED949C-3CE6-486B-BF02-1939A21907E7}" srcOrd="1" destOrd="0" presId="urn:microsoft.com/office/officeart/2005/8/layout/radial4"/>
    <dgm:cxn modelId="{086C4236-E8C2-4A56-A958-C1EF0FC84A4E}" type="presParOf" srcId="{9D246516-6623-4C75-9FB2-C9BBCC93D831}" destId="{704FF734-4870-48D3-BEEC-9375CB0E20BC}" srcOrd="2" destOrd="0" presId="urn:microsoft.com/office/officeart/2005/8/layout/radial4"/>
    <dgm:cxn modelId="{4F9D549A-7943-4C5C-809D-F1C229FF0190}" type="presParOf" srcId="{9D246516-6623-4C75-9FB2-C9BBCC93D831}" destId="{898DADC9-7C54-42DD-B4BF-03ED225DAF5F}" srcOrd="3" destOrd="0" presId="urn:microsoft.com/office/officeart/2005/8/layout/radial4"/>
    <dgm:cxn modelId="{89FCB6CF-65F1-4E5D-AA75-8C097E0B55C6}" type="presParOf" srcId="{9D246516-6623-4C75-9FB2-C9BBCC93D831}" destId="{EA48B159-A799-4BE9-BF59-72635646A3B1}" srcOrd="4" destOrd="0" presId="urn:microsoft.com/office/officeart/2005/8/layout/radial4"/>
    <dgm:cxn modelId="{5907681F-27BA-4F89-8620-09E6FDDAF41F}" type="presParOf" srcId="{9D246516-6623-4C75-9FB2-C9BBCC93D831}" destId="{AC057F56-CA98-4E09-A65D-7F361B55EAA9}" srcOrd="5" destOrd="0" presId="urn:microsoft.com/office/officeart/2005/8/layout/radial4"/>
    <dgm:cxn modelId="{4205AC9A-D355-4588-A5A6-0D352F6E5FCF}" type="presParOf" srcId="{9D246516-6623-4C75-9FB2-C9BBCC93D831}" destId="{5CA036D2-CE18-4676-BF24-6E7104582F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4511D497-F86E-48C4-BD8D-66F9C68C6F5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346E377C-27AF-4A17-A009-0A3E2E6F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1DB0920E-5E3D-49C8-AA80-37A82F78379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8D209E4A-3F3D-4C98-AB1E-E57170B5A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B3B05-00BB-4694-A224-30576C14DD54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61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uFillTx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129"/>
            <a:fld id="{2F0EEA02-B947-4F48-9A99-3C9551855873}" type="slidenum">
              <a:rPr lang="en-US" smtClean="0">
                <a:uFillTx/>
              </a:rPr>
              <a:pPr defTabSz="934129"/>
              <a:t>28</a:t>
            </a:fld>
            <a:endParaRPr lang="en-US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000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uFillTx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129"/>
            <a:fld id="{2F0EEA02-B947-4F48-9A99-3C9551855873}" type="slidenum">
              <a:rPr lang="en-US" smtClean="0">
                <a:uFillTx/>
              </a:rPr>
              <a:pPr defTabSz="934129"/>
              <a:t>29</a:t>
            </a:fld>
            <a:endParaRPr lang="en-US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8905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#1 in the nation in awarding bachelor’s &amp; masters degrees to Hispanic students </a:t>
            </a:r>
            <a:r>
              <a:rPr lang="en-US" i="1" dirty="0" smtClean="0"/>
              <a:t>– “2014 US</a:t>
            </a:r>
            <a:r>
              <a:rPr lang="en-US" i="1" baseline="0" dirty="0" smtClean="0"/>
              <a:t> News &amp; World Report – Best Colleges”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FIU student enrollment - </a:t>
            </a:r>
            <a:r>
              <a:rPr lang="en-US" dirty="0" smtClean="0"/>
              <a:t>Fall</a:t>
            </a:r>
            <a:r>
              <a:rPr lang="en-US" i="0" baseline="0" dirty="0" smtClean="0"/>
              <a:t> 2015: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55,000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5</a:t>
            </a:r>
            <a:r>
              <a:rPr lang="en-US" i="0" baseline="30000" dirty="0" smtClean="0"/>
              <a:t>th</a:t>
            </a:r>
            <a:r>
              <a:rPr lang="en-US" i="0" baseline="0" dirty="0" smtClean="0"/>
              <a:t> Largest U.S. Public University by enrollment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Of the 120 the DOE Fellows inducted into the program since 2007  -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i="0" baseline="0" dirty="0" smtClean="0"/>
              <a:t>5 undergraduates went on to receive: </a:t>
            </a:r>
          </a:p>
          <a:p>
            <a:pPr marL="855663" lvl="2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35 - </a:t>
            </a:r>
            <a:r>
              <a:rPr lang="en-US" dirty="0"/>
              <a:t>Masters and </a:t>
            </a:r>
            <a:endParaRPr lang="en-US" i="0" baseline="0" dirty="0" smtClean="0"/>
          </a:p>
          <a:p>
            <a:pPr marL="855663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10 - PhDs </a:t>
            </a:r>
          </a:p>
          <a:p>
            <a:pPr indent="-230187">
              <a:buFont typeface="Arial" panose="020B0604020202020204" pitchFamily="34" charset="0"/>
              <a:buChar char="•"/>
            </a:pPr>
            <a:endParaRPr lang="en-US" i="0" dirty="0"/>
          </a:p>
          <a:p>
            <a:pPr indent="-230187">
              <a:buFont typeface="Arial" panose="020B0604020202020204" pitchFamily="34" charset="0"/>
              <a:buChar char="•"/>
            </a:pPr>
            <a:r>
              <a:rPr lang="en-US" dirty="0" smtClean="0"/>
              <a:t>95 DOE Fellow internships since 2007</a:t>
            </a:r>
          </a:p>
          <a:p>
            <a:pPr lvl="1" indent="-230187">
              <a:buFont typeface="Arial" panose="020B0604020202020204" pitchFamily="34" charset="0"/>
              <a:buChar char="•"/>
            </a:pPr>
            <a:r>
              <a:rPr lang="en-US" dirty="0" smtClean="0"/>
              <a:t>Locations in </a:t>
            </a:r>
            <a:r>
              <a:rPr lang="en-US" dirty="0"/>
              <a:t>7 </a:t>
            </a:r>
            <a:r>
              <a:rPr lang="en-US" dirty="0" smtClean="0"/>
              <a:t>states to include:</a:t>
            </a:r>
          </a:p>
          <a:p>
            <a:pPr lvl="2" indent="-230187">
              <a:buFont typeface="Arial" panose="020B0604020202020204" pitchFamily="34" charset="0"/>
              <a:buChar char="•"/>
            </a:pPr>
            <a:r>
              <a:rPr lang="en-US" i="0" dirty="0" smtClean="0"/>
              <a:t>4 - DOE sites</a:t>
            </a:r>
          </a:p>
          <a:p>
            <a:pPr lvl="2" indent="-230187">
              <a:buFont typeface="Arial" panose="020B0604020202020204" pitchFamily="34" charset="0"/>
              <a:buChar char="•"/>
            </a:pPr>
            <a:r>
              <a:rPr lang="en-US" dirty="0" smtClean="0"/>
              <a:t>3 – National Labs</a:t>
            </a:r>
          </a:p>
          <a:p>
            <a:pPr lvl="2" indent="-230187">
              <a:buFont typeface="Arial" panose="020B0604020202020204" pitchFamily="34" charset="0"/>
              <a:buChar char="•"/>
            </a:pPr>
            <a:r>
              <a:rPr lang="en-US" i="0" dirty="0" smtClean="0"/>
              <a:t>4 – DOE contractors</a:t>
            </a:r>
          </a:p>
          <a:p>
            <a:pPr lvl="2" indent="-230187">
              <a:buFont typeface="Arial" panose="020B0604020202020204" pitchFamily="34" charset="0"/>
              <a:buChar char="•"/>
            </a:pPr>
            <a:r>
              <a:rPr lang="en-US" dirty="0" smtClean="0"/>
              <a:t>DOE Headquarters</a:t>
            </a:r>
          </a:p>
          <a:p>
            <a:pPr lvl="2" indent="-230187">
              <a:buFont typeface="Arial" panose="020B0604020202020204" pitchFamily="34" charset="0"/>
              <a:buChar char="•"/>
            </a:pP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Assisted in the publishing of 12 technical </a:t>
            </a:r>
            <a:r>
              <a:rPr lang="en-US" dirty="0"/>
              <a:t>p</a:t>
            </a:r>
            <a:r>
              <a:rPr lang="en-US" dirty="0" smtClean="0"/>
              <a:t>apers in peer-reviewed journals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Assisted </a:t>
            </a:r>
            <a:r>
              <a:rPr lang="en-US" dirty="0" smtClean="0"/>
              <a:t>in the publication of 13 D&amp;D Lessons Learned and Best Practices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0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15790"/>
            <a:ext cx="6019800" cy="4347209"/>
          </a:xfrm>
        </p:spPr>
        <p:txBody>
          <a:bodyPr>
            <a:norm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b="1" u="sng" dirty="0" smtClean="0"/>
              <a:t>FIU Cooperative Agreement </a:t>
            </a:r>
            <a:r>
              <a:rPr lang="en-US" sz="1100" dirty="0" smtClean="0"/>
              <a:t>operates in a integrated “project-</a:t>
            </a:r>
            <a:r>
              <a:rPr lang="en-US" sz="1100" dirty="0" err="1" smtClean="0"/>
              <a:t>ized</a:t>
            </a:r>
            <a:r>
              <a:rPr lang="en-US" sz="1100" dirty="0" smtClean="0"/>
              <a:t>” fashion.</a:t>
            </a:r>
          </a:p>
          <a:p>
            <a:pPr marL="339725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This approach has </a:t>
            </a:r>
            <a:r>
              <a:rPr lang="en-US" sz="1100" i="1" u="sng" dirty="0" smtClean="0"/>
              <a:t>evolved over the past 20-years </a:t>
            </a:r>
            <a:r>
              <a:rPr lang="en-US" sz="1100" dirty="0" smtClean="0"/>
              <a:t>of the cooperative agreement’s history.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Four Projects center on key topical areas:</a:t>
            </a:r>
          </a:p>
          <a:p>
            <a:pPr marL="339725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HLW</a:t>
            </a:r>
          </a:p>
          <a:p>
            <a:pPr marL="339725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S&amp;G</a:t>
            </a:r>
          </a:p>
          <a:p>
            <a:pPr marL="339725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D&amp;D and knowledge management IT</a:t>
            </a:r>
          </a:p>
          <a:p>
            <a:pPr marL="339725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Future “workforce development”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Projects are generally comprised of representatives for the Sites, Labs, FIU, and HQ elements.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Project scope centers on addressing key scientific/technical problem areas/challenges facing EM sites and their environmental cleanup campaigns.</a:t>
            </a:r>
            <a:endParaRPr lang="en-US" sz="11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u="sng" dirty="0" smtClean="0"/>
              <a:t>Project Development</a:t>
            </a:r>
            <a:r>
              <a:rPr lang="en-US" sz="1100" dirty="0" smtClean="0"/>
              <a:t> - during the </a:t>
            </a:r>
            <a:r>
              <a:rPr lang="en-US" sz="1100" dirty="0"/>
              <a:t>course of </a:t>
            </a:r>
            <a:r>
              <a:rPr lang="en-US" sz="1100" dirty="0" smtClean="0"/>
              <a:t>each performance year the Project Teams :</a:t>
            </a:r>
          </a:p>
          <a:p>
            <a:pPr marL="461963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Coordinate, Monitor, and help to facility project scope execution – </a:t>
            </a:r>
          </a:p>
          <a:p>
            <a:pPr marL="574675" lvl="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Sites &amp; HQ provide ongoing feedback to FIU</a:t>
            </a:r>
          </a:p>
          <a:p>
            <a:pPr marL="574675" lvl="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FIU keeps team members updated on progress</a:t>
            </a:r>
          </a:p>
          <a:p>
            <a:pPr marL="461963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Identify &amp; prioritize scope for the next performance year under the Cooperative Agreement’s project description structure (FIU works closely with sites &amp; other team members)</a:t>
            </a:r>
          </a:p>
          <a:p>
            <a:pPr marL="461963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Mid-year and end-year project presentations to HQ Project Leads, HQ Management &amp; Sites and Labs</a:t>
            </a:r>
          </a:p>
          <a:p>
            <a:pPr marL="461963" lvl="2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Monthly status reports</a:t>
            </a:r>
          </a:p>
          <a:p>
            <a:pPr marL="574675" lvl="3" indent="-112713">
              <a:buFont typeface="Arial" panose="020B0604020202020204" pitchFamily="34" charset="0"/>
              <a:buChar char="•"/>
            </a:pPr>
            <a:r>
              <a:rPr lang="en-US" sz="1100" dirty="0" smtClean="0"/>
              <a:t>Also – quarterly and annual per cooperative agreement requirements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946"/>
            <a:fld id="{C021FA87-5A76-4124-8EC6-FDEAB9AF939D}" type="slidenum">
              <a:rPr lang="en-US" smtClean="0"/>
              <a:pPr defTabSz="946946"/>
              <a:t>12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38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9E4A-3F3D-4C98-AB1E-E57170B5A0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8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35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38" y="2035175"/>
            <a:ext cx="6295416" cy="1470025"/>
          </a:xfrm>
        </p:spPr>
        <p:txBody>
          <a:bodyPr/>
          <a:lstStyle>
            <a:lvl1pPr>
              <a:defRPr b="1">
                <a:solidFill>
                  <a:srgbClr val="002D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700">
                <a:solidFill>
                  <a:srgbClr val="002D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531" y="0"/>
            <a:ext cx="9143999" cy="1143000"/>
            <a:chOff x="6531" y="0"/>
            <a:chExt cx="9143999" cy="1143000"/>
          </a:xfrm>
        </p:grpSpPr>
        <p:pic>
          <p:nvPicPr>
            <p:cNvPr id="46082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473" y="13855"/>
              <a:ext cx="3145057" cy="112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3" name="Picture 3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124" y="0"/>
              <a:ext cx="286022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1" y="0"/>
              <a:ext cx="312690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4354" y="5456330"/>
            <a:ext cx="9146177" cy="1410379"/>
            <a:chOff x="4354" y="5456330"/>
            <a:chExt cx="9146177" cy="1410379"/>
          </a:xfrm>
        </p:grpSpPr>
        <p:pic>
          <p:nvPicPr>
            <p:cNvPr id="24" name="Picture 8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5946727"/>
              <a:ext cx="2438399" cy="91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5953240"/>
              <a:ext cx="2057400" cy="9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5960495"/>
              <a:ext cx="2586446" cy="8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6531" y="5875020"/>
              <a:ext cx="9144000" cy="68580"/>
            </a:xfrm>
            <a:prstGeom prst="rect">
              <a:avLst/>
            </a:prstGeom>
            <a:solidFill>
              <a:srgbClr val="D6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7600" y="5456330"/>
              <a:ext cx="1822244" cy="41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8683" y="5943600"/>
              <a:ext cx="205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73957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2325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51025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31" y="0"/>
            <a:ext cx="9143999" cy="1143000"/>
            <a:chOff x="6531" y="0"/>
            <a:chExt cx="9143999" cy="1143000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473" y="13855"/>
              <a:ext cx="3145057" cy="112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124" y="0"/>
              <a:ext cx="286022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1" y="0"/>
              <a:ext cx="312690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4354" y="5456330"/>
            <a:ext cx="9146177" cy="1410379"/>
            <a:chOff x="4354" y="5456330"/>
            <a:chExt cx="9146177" cy="1410379"/>
          </a:xfrm>
        </p:grpSpPr>
        <p:pic>
          <p:nvPicPr>
            <p:cNvPr id="18" name="Picture 8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5946727"/>
              <a:ext cx="2438399" cy="91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5953240"/>
              <a:ext cx="2057400" cy="9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5960495"/>
              <a:ext cx="2586446" cy="8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6531" y="5875020"/>
              <a:ext cx="9144000" cy="68580"/>
            </a:xfrm>
            <a:prstGeom prst="rect">
              <a:avLst/>
            </a:prstGeom>
            <a:solidFill>
              <a:srgbClr val="D6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7600" y="5456330"/>
              <a:ext cx="1822244" cy="41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8683" y="5943600"/>
              <a:ext cx="205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673957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2"/>
            <a:ext cx="4040188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4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D6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1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74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gif"/><Relationship Id="rId15" Type="http://schemas.openxmlformats.org/officeDocument/2006/relationships/image" Target="../media/image7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doe_fellows_infographic_03302016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730375"/>
            <a:ext cx="8305800" cy="2155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DOE-EM Cooperative Agreement  </a:t>
            </a:r>
            <a:br>
              <a:rPr lang="en-US" dirty="0" smtClean="0"/>
            </a:br>
            <a:r>
              <a:rPr lang="en-US" dirty="0" smtClean="0"/>
              <a:t>FIU Performance Year 6 </a:t>
            </a:r>
            <a:br>
              <a:rPr lang="en-US" dirty="0" smtClean="0"/>
            </a:br>
            <a:r>
              <a:rPr lang="en-US" dirty="0" smtClean="0"/>
              <a:t>Year End Research Review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Presented: September 21, 2016</a:t>
            </a:r>
          </a:p>
          <a:p>
            <a:r>
              <a:rPr lang="en-US" sz="2000" dirty="0" smtClean="0"/>
              <a:t>to the U.S. Department of Energy</a:t>
            </a:r>
          </a:p>
          <a:p>
            <a:endParaRPr lang="en-US" sz="2000" dirty="0" smtClean="0"/>
          </a:p>
          <a:p>
            <a:r>
              <a:rPr lang="en-US" sz="2000" dirty="0" smtClean="0"/>
              <a:t>Dr. Leonel Lagos, PhD, PMP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(Principal Investigator)</a:t>
            </a:r>
            <a:r>
              <a:rPr lang="en-US" sz="2000" baseline="300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572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FIU </a:t>
            </a:r>
            <a:r>
              <a:rPr lang="en-US" sz="4000" dirty="0"/>
              <a:t>Project </a:t>
            </a:r>
            <a:r>
              <a:rPr lang="en-US" sz="4000" dirty="0" smtClean="0"/>
              <a:t>4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DOE-FIU Science and Technology Workforce Development Program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7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Cooperative Agreement </a:t>
            </a:r>
            <a:r>
              <a:rPr lang="en-US" sz="2400" dirty="0" smtClean="0"/>
              <a:t>Research Areas and Impact on DOE EM Environmental Restoration Mission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839200" cy="4191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STEM Workforce Development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Project 4: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DOE-FIU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Science &amp;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Technology Workforce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Development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DOE Challenge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significant portion of the EM workforce (DOE &amp; contractors) is nearing retirement age, contributing to a shortage of a well-trained technical workforce to continue EM’s mission.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FIU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Research: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Providing a pipeline of FIU STEM minority students trained and mentored to enter the DOE workforce in technical areas of need -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 DOE Fellows traineeship program.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7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Program’s Components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98637"/>
            <a:ext cx="8458200" cy="4525963"/>
          </a:xfrm>
        </p:spPr>
        <p:txBody>
          <a:bodyPr>
            <a:normAutofit fontScale="70000" lnSpcReduction="20000"/>
          </a:bodyPr>
          <a:lstStyle/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Paid 10-week summer internships at DOE national laboratories, DOE sites, DOE-HQ or DOE contractors, working under the supervision of DOE scientists (mentors).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Paid 20 hours/week Student Research Assistantship at ARC during school year. 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Research experience with ARC scientists at FIU during school year: one-on-one mentoring performing</a:t>
            </a:r>
            <a:r>
              <a:rPr lang="en-US" b="1" dirty="0" smtClean="0">
                <a:solidFill>
                  <a:srgbClr val="002060"/>
                </a:solidFill>
              </a:rPr>
              <a:t> hands-on </a:t>
            </a:r>
            <a:r>
              <a:rPr lang="en-US" dirty="0" smtClean="0">
                <a:solidFill>
                  <a:srgbClr val="002060"/>
                </a:solidFill>
              </a:rPr>
              <a:t>DOE-related applied research.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Tuition waiver for graduate studies (Master, PhDs).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2 to 4 years Developmental Training Program (depends on masters or PhD track).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DOE Lecture Series and technical seminars.</a:t>
            </a:r>
          </a:p>
          <a:p>
            <a:pPr marL="339725" indent="-339725" algn="just">
              <a:lnSpc>
                <a:spcPct val="9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Participation in conferences/workshops.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Fellows Hands-On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at FIU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800" y="1771456"/>
            <a:ext cx="8007639" cy="4705544"/>
            <a:chOff x="819727" y="1901797"/>
            <a:chExt cx="7873712" cy="4556347"/>
          </a:xfrm>
        </p:grpSpPr>
        <p:pic>
          <p:nvPicPr>
            <p:cNvPr id="15" name="Picture 14" descr="C:\Users\leonel\Pictures\IMG_1183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901797"/>
              <a:ext cx="2445039" cy="2994786"/>
            </a:xfrm>
            <a:prstGeom prst="rect">
              <a:avLst/>
            </a:prstGeom>
            <a:ln>
              <a:solidFill>
                <a:srgbClr val="10253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15"/>
            <p:cNvGrpSpPr/>
            <p:nvPr/>
          </p:nvGrpSpPr>
          <p:grpSpPr>
            <a:xfrm>
              <a:off x="819727" y="1905000"/>
              <a:ext cx="7873712" cy="4553144"/>
              <a:chOff x="819727" y="1905000"/>
              <a:chExt cx="7873712" cy="4553144"/>
            </a:xfrm>
          </p:grpSpPr>
          <p:pic>
            <p:nvPicPr>
              <p:cNvPr id="17" name="Picture 3" descr="C:\Users\leonel\Pictures\Alessandra_In_situ decommissioning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043" y="1905000"/>
                <a:ext cx="4045357" cy="2994339"/>
              </a:xfrm>
              <a:prstGeom prst="rect">
                <a:avLst/>
              </a:prstGeom>
              <a:ln>
                <a:solidFill>
                  <a:srgbClr val="10253F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leonel\Pictures\Valentina for WM14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19727" y="1905000"/>
                <a:ext cx="2380673" cy="2337304"/>
              </a:xfrm>
              <a:prstGeom prst="rect">
                <a:avLst/>
              </a:prstGeom>
              <a:ln>
                <a:solidFill>
                  <a:srgbClr val="10253F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 descr="_DSC0164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333" y="3865618"/>
                <a:ext cx="3902067" cy="2592526"/>
              </a:xfrm>
              <a:prstGeom prst="rect">
                <a:avLst/>
              </a:prstGeom>
              <a:ln>
                <a:solidFill>
                  <a:srgbClr val="10253F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547" y="4896583"/>
                <a:ext cx="4138892" cy="1561560"/>
              </a:xfrm>
              <a:prstGeom prst="rect">
                <a:avLst/>
              </a:prstGeom>
              <a:ln w="9525">
                <a:solidFill>
                  <a:srgbClr val="10253F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624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effectLst/>
              </a:rPr>
              <a:t>Graduate Degrees </a:t>
            </a:r>
            <a:br>
              <a:rPr lang="en-US" sz="2400" dirty="0">
                <a:solidFill>
                  <a:srgbClr val="002060"/>
                </a:solidFill>
                <a:effectLst/>
              </a:rPr>
            </a:br>
            <a:r>
              <a:rPr lang="en-US" sz="2400" dirty="0">
                <a:solidFill>
                  <a:srgbClr val="002060"/>
                </a:solidFill>
                <a:effectLst/>
              </a:rPr>
              <a:t>Based on DOE EM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562600" cy="4419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</a:rPr>
              <a:t>DOE-EM based research on the Cooperative Agreement projects are the basis of master’s degree thesis and PhD dissertations completed or currently in progress (DOE Fellows &amp; graduate research assistants).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800" y="2438400"/>
            <a:ext cx="27508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74" y="641647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effectLst/>
              </a:rPr>
              <a:t>Graduate Thesis / </a:t>
            </a:r>
            <a:r>
              <a:rPr lang="en-US" sz="2400" dirty="0" smtClean="0">
                <a:effectLst/>
              </a:rPr>
              <a:t>Dissertations </a:t>
            </a:r>
            <a:r>
              <a:rPr lang="en-US" sz="2400" dirty="0">
                <a:effectLst/>
              </a:rPr>
              <a:t>Directly Supported by Research Performed under the Cooperative </a:t>
            </a:r>
            <a:r>
              <a:rPr lang="en-US" sz="2400" dirty="0" smtClean="0">
                <a:effectLst/>
              </a:rPr>
              <a:t>Agreement - Current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752600"/>
          <a:ext cx="8534401" cy="45840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3366FF">
                      <a:alpha val="43000"/>
                    </a:srgbClr>
                  </a:outerShdw>
                </a:effectLst>
              </a:tblPr>
              <a:tblGrid>
                <a:gridCol w="2607733"/>
                <a:gridCol w="592667"/>
                <a:gridCol w="1439334"/>
                <a:gridCol w="3894667"/>
              </a:tblGrid>
              <a:tr h="344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DOE Fellow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Exp. Degree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Major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Topic of Research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2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Alejandro Garcia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M.S.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Geoscience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The Influence of Microbial Activity on The Corresponding Electrical Geophysical Response After Ammonia Injections In The Vadose Zone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Claudia Cardona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Ph.D.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Civil engineering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Evaluating the effects of Si and Al concentration ratios on the removal of uranium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2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Hansell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Gonzalez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Ph.D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Chemistry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Study of Unrefined Humic Substances As A Potential Low-cost Remediation Method For Acidic Groundwater Contaminated With Uranium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24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Juan Morales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M.S.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Public Health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TBD (Starts Summer 2016)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2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Maximiliano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Edrei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M.S.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Mechanical Engineering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Computational Fluid Dynamics Modeling of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Pulse Jet Mixing (PJM) process for HLW in </a:t>
                      </a:r>
                      <a:r>
                        <a:rPr lang="en-US" sz="12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Waste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Tanks at Hanford Site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Mohammed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Albassam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M.S.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Envr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 Engr.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TBD (Starts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Summer 2016)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Natalia Duque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M.S.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Water Resources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Management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Modeling of Surface Water And Sediment Transport In The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Tims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Branch Ecosystem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Robert </a:t>
                      </a:r>
                      <a:r>
                        <a:rPr lang="en-US" sz="12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Lapierre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M.S.</a:t>
                      </a:r>
                      <a:endParaRPr lang="en-U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Chemistry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Characterization of the uranium-bearing products of novel remediation technologies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Sebastian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Zanlongo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Ph.D.</a:t>
                      </a:r>
                      <a:endParaRPr lang="en-US" sz="12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Computer Science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Development of Robotic Inspection Tools For DST Primary Tanks</a:t>
                      </a:r>
                      <a:endParaRPr lang="en-US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Silvina</a:t>
                      </a: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Di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Pietro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Ph.D.</a:t>
                      </a:r>
                      <a:endParaRPr lang="en-U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Chemistry</a:t>
                      </a:r>
                      <a:endParaRPr lang="en-US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Investigation of NH</a:t>
                      </a:r>
                      <a:r>
                        <a:rPr lang="en-US" sz="1200" b="0" i="0" u="none" strike="noStrike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Partitioning In Relevant Hanford Minerals and Synthetic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Porewater</a:t>
                      </a:r>
                      <a:endParaRPr lang="en-US" sz="1200" b="0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334000" y="2000071"/>
            <a:ext cx="3581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uFillTx/>
              </a:rPr>
              <a:t>A </a:t>
            </a:r>
            <a:r>
              <a:rPr lang="en-US" sz="2400" dirty="0">
                <a:solidFill>
                  <a:srgbClr val="002060"/>
                </a:solidFill>
                <a:uFillTx/>
              </a:rPr>
              <a:t>total of </a:t>
            </a:r>
            <a:r>
              <a:rPr lang="en-US" sz="2400" b="1" dirty="0" smtClean="0">
                <a:solidFill>
                  <a:srgbClr val="002060"/>
                </a:solidFill>
              </a:rPr>
              <a:t>120</a:t>
            </a:r>
            <a:r>
              <a:rPr lang="en-US" sz="2400" b="1" dirty="0" smtClean="0">
                <a:solidFill>
                  <a:srgbClr val="002060"/>
                </a:solidFill>
                <a:uFillTx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Tx/>
              </a:rPr>
              <a:t>FIU minority STEM students</a:t>
            </a:r>
            <a:r>
              <a:rPr lang="en-US" sz="2400" dirty="0">
                <a:solidFill>
                  <a:srgbClr val="002060"/>
                </a:solidFill>
                <a:uFillTx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uFillTx/>
              </a:rPr>
              <a:t>have been </a:t>
            </a:r>
            <a:r>
              <a:rPr lang="en-US" sz="2400" dirty="0">
                <a:solidFill>
                  <a:srgbClr val="002060"/>
                </a:solidFill>
                <a:uFillTx/>
              </a:rPr>
              <a:t>inducted as DOE Fellows</a:t>
            </a:r>
            <a:r>
              <a:rPr lang="en-US" sz="2400" dirty="0" smtClean="0">
                <a:solidFill>
                  <a:srgbClr val="002060"/>
                </a:solidFill>
                <a:uFillTx/>
              </a:rPr>
              <a:t>.</a:t>
            </a:r>
            <a:endParaRPr lang="en-US" dirty="0">
              <a:solidFill>
                <a:srgbClr val="002060"/>
              </a:solidFill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Fellows Induction Ceremony </a:t>
            </a:r>
          </a:p>
        </p:txBody>
      </p:sp>
      <p:pic>
        <p:nvPicPr>
          <p:cNvPr id="10242" name="Picture 1" descr="https://fellows.fiu.edu/wp-content/uploads/2015/11/2015-DOE-Fellows-Web1-1024x5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766252" cy="25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lagosl\Desktop\DOE Fellows Induction Ceremony 2010\DSC_7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644" y="3733800"/>
            <a:ext cx="4063156" cy="270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648200"/>
            <a:ext cx="35814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uFillTx/>
              </a:rPr>
              <a:t>Conducted </a:t>
            </a:r>
            <a:r>
              <a:rPr lang="en-US" sz="2400" dirty="0" smtClean="0">
                <a:solidFill>
                  <a:srgbClr val="002060"/>
                </a:solidFill>
                <a:uFillTx/>
              </a:rPr>
              <a:t>a total of 9 </a:t>
            </a:r>
            <a:r>
              <a:rPr lang="en-US" sz="2400" dirty="0">
                <a:solidFill>
                  <a:srgbClr val="002060"/>
                </a:solidFill>
                <a:uFillTx/>
              </a:rPr>
              <a:t>Induction </a:t>
            </a:r>
            <a:r>
              <a:rPr lang="en-US" sz="2400" dirty="0" smtClean="0">
                <a:solidFill>
                  <a:srgbClr val="002060"/>
                </a:solidFill>
                <a:uFillTx/>
              </a:rPr>
              <a:t>Ceremonies since program inception in 2007. </a:t>
            </a:r>
            <a:endParaRPr lang="en-US" dirty="0">
              <a:solidFill>
                <a:srgbClr val="00206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685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Fellows Induction Events – Robotics Lab Tour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7" y="1869989"/>
            <a:ext cx="3429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267200"/>
            <a:ext cx="3429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267200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869989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Documents and Settings\Administrator\Desktop\Photos Wm10\pics from moms camera 05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28" y="1752600"/>
            <a:ext cx="3846068" cy="245075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609600" y="3810000"/>
            <a:ext cx="2895600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  WM Student Poster Session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Fellows at Conferences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4419600"/>
            <a:ext cx="403396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>
                <a:uFillTx/>
              </a:defRPr>
            </a:pPr>
            <a:r>
              <a:rPr lang="en-US" dirty="0">
                <a:solidFill>
                  <a:srgbClr val="002060"/>
                </a:solidFill>
              </a:rPr>
              <a:t>Presented over </a:t>
            </a:r>
            <a:r>
              <a:rPr lang="en-US" b="1" dirty="0" smtClean="0">
                <a:solidFill>
                  <a:srgbClr val="002060"/>
                </a:solidFill>
              </a:rPr>
              <a:t>165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papers and posters at Waste Management (</a:t>
            </a:r>
            <a:r>
              <a:rPr lang="en-US" dirty="0" smtClean="0">
                <a:solidFill>
                  <a:srgbClr val="002060"/>
                </a:solidFill>
              </a:rPr>
              <a:t>2008-2016) </a:t>
            </a:r>
            <a:r>
              <a:rPr lang="en-US" dirty="0">
                <a:solidFill>
                  <a:srgbClr val="002060"/>
                </a:solidFill>
              </a:rPr>
              <a:t>and other national/international conferences, including two (</a:t>
            </a:r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) presentations at ICEM13 (Brussels, Belgium), and </a:t>
            </a:r>
            <a:r>
              <a:rPr lang="en-US" b="1" dirty="0">
                <a:solidFill>
                  <a:srgbClr val="002060"/>
                </a:solidFill>
              </a:rPr>
              <a:t>5</a:t>
            </a:r>
            <a:r>
              <a:rPr lang="en-US" dirty="0">
                <a:solidFill>
                  <a:srgbClr val="002060"/>
                </a:solidFill>
              </a:rPr>
              <a:t> at ANS </a:t>
            </a:r>
            <a:r>
              <a:rPr lang="en-US" dirty="0" smtClean="0">
                <a:solidFill>
                  <a:srgbClr val="002060"/>
                </a:solidFill>
              </a:rPr>
              <a:t>conferences.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1903274"/>
            <a:ext cx="2802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>
                <a:uFillTx/>
              </a:defRPr>
            </a:pPr>
            <a:r>
              <a:rPr lang="en-US" dirty="0" smtClean="0">
                <a:solidFill>
                  <a:srgbClr val="002060"/>
                </a:solidFill>
              </a:rPr>
              <a:t>Won </a:t>
            </a:r>
            <a:r>
              <a:rPr lang="en-US" b="1" dirty="0">
                <a:solidFill>
                  <a:srgbClr val="002060"/>
                </a:solidFill>
              </a:rPr>
              <a:t>one (1)</a:t>
            </a:r>
            <a:r>
              <a:rPr lang="en-US" dirty="0">
                <a:solidFill>
                  <a:srgbClr val="002060"/>
                </a:solidFill>
              </a:rPr>
              <a:t> Best Professional </a:t>
            </a:r>
            <a:r>
              <a:rPr lang="en-US" dirty="0" smtClean="0">
                <a:solidFill>
                  <a:srgbClr val="002060"/>
                </a:solidFill>
              </a:rPr>
              <a:t>Poster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five (5)</a:t>
            </a:r>
            <a:r>
              <a:rPr lang="en-US" dirty="0">
                <a:solidFill>
                  <a:srgbClr val="002060"/>
                </a:solidFill>
              </a:rPr>
              <a:t> Best Student </a:t>
            </a:r>
            <a:r>
              <a:rPr lang="en-US" dirty="0" smtClean="0">
                <a:solidFill>
                  <a:srgbClr val="002060"/>
                </a:solidFill>
              </a:rPr>
              <a:t>Posters </a:t>
            </a:r>
            <a:r>
              <a:rPr lang="en-US" dirty="0">
                <a:solidFill>
                  <a:srgbClr val="002060"/>
                </a:solidFill>
              </a:rPr>
              <a:t>at Waste Management Symposia since 2008.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30" y="1905000"/>
            <a:ext cx="2033270" cy="2710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7034530" y="4294220"/>
            <a:ext cx="203327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Best Student Poster WM15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2"/>
          <a:stretch/>
        </p:blipFill>
        <p:spPr bwMode="auto">
          <a:xfrm>
            <a:off x="4110166" y="3810001"/>
            <a:ext cx="2840798" cy="280733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5394" y="5960018"/>
            <a:ext cx="2452116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     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the Workforce Panel at WM15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542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Fellows at WM16</a:t>
            </a:r>
          </a:p>
        </p:txBody>
      </p:sp>
      <p:pic>
        <p:nvPicPr>
          <p:cNvPr id="1026" name="Picture 2" descr="https://www.xcdsystem.com/roygpost/webimages/SilvinaDiPi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54" y="1659719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614930" y="1970782"/>
            <a:ext cx="203327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DOE Fellow </a:t>
            </a:r>
            <a:r>
              <a:rPr lang="en-US" sz="1600" b="1" dirty="0" err="1" smtClean="0">
                <a:solidFill>
                  <a:schemeClr val="bg1"/>
                </a:solidFill>
              </a:rPr>
              <a:t>Silvina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A. Di </a:t>
            </a:r>
            <a:r>
              <a:rPr lang="en-US" sz="1600" b="1" dirty="0" smtClean="0">
                <a:solidFill>
                  <a:schemeClr val="bg1"/>
                </a:solidFill>
              </a:rPr>
              <a:t>Pietro awarded 2016 Roy G. Post Foundation Scholarship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98" t="10090" r="8222" b="4865"/>
          <a:stretch/>
        </p:blipFill>
        <p:spPr>
          <a:xfrm>
            <a:off x="5241931" y="1758778"/>
            <a:ext cx="3521069" cy="4718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42"/>
          <a:stretch/>
        </p:blipFill>
        <p:spPr>
          <a:xfrm>
            <a:off x="758185" y="4194089"/>
            <a:ext cx="4194815" cy="23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79994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FIU-DOE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 End Research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2754"/>
              </p:ext>
            </p:extLst>
          </p:nvPr>
        </p:nvGraphicFramePr>
        <p:xfrm>
          <a:off x="2461260" y="1828800"/>
          <a:ext cx="4053840" cy="391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</a:tblGrid>
              <a:tr h="30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Wednesday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Sept 21, 2016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Wednesday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Sept 21, 2016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Afternoon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9:00 - 10:00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Workforce Development &amp; Training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(FIU Project 4)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1:00 - 2:00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High Level Waste / Waste Processing</a:t>
                      </a:r>
                      <a:b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(FIU Project 1)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10:00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11:00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D&amp;D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IT  for EM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(FIU Project 3)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600200" algn="ctr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:00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- 3:00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Soil/Groundwater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(FIU Project 2)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6096000"/>
            <a:ext cx="60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Presentations available at doeresearch.fiu.edu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 Internships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715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108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internships completed at DOE sites, DOE national labs, DOE-HQ, and DOE contractors across the </a:t>
            </a:r>
            <a:r>
              <a:rPr lang="en-US" dirty="0" smtClean="0">
                <a:solidFill>
                  <a:srgbClr val="002060"/>
                </a:solidFill>
              </a:rPr>
              <a:t>DOE Complex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671" y="1812699"/>
            <a:ext cx="8869267" cy="3716373"/>
            <a:chOff x="174671" y="1812699"/>
            <a:chExt cx="8869267" cy="3716373"/>
          </a:xfrm>
        </p:grpSpPr>
        <p:grpSp>
          <p:nvGrpSpPr>
            <p:cNvPr id="4" name="Group 3"/>
            <p:cNvGrpSpPr/>
            <p:nvPr/>
          </p:nvGrpSpPr>
          <p:grpSpPr>
            <a:xfrm>
              <a:off x="174671" y="3700272"/>
              <a:ext cx="8859601" cy="1828800"/>
              <a:chOff x="174671" y="3700272"/>
              <a:chExt cx="8859601" cy="1828800"/>
            </a:xfrm>
          </p:grpSpPr>
          <p:pic>
            <p:nvPicPr>
              <p:cNvPr id="14" name="Picture 4" descr="Picture 009 Hanford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4671" y="3700272"/>
                <a:ext cx="3133116" cy="1828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1" name="Picture 5" descr="100_0320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36145" y="3700272"/>
                <a:ext cx="3298127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94" name="Picture 15" descr="Q:\ARC-OPEN-SHARE\Event_Photos\summer_interns2015\Jesse 2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40981" y="3700272"/>
                <a:ext cx="2613474" cy="18288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174671" y="1812699"/>
              <a:ext cx="8869267" cy="1921101"/>
              <a:chOff x="198533" y="1660718"/>
              <a:chExt cx="8869267" cy="1921101"/>
            </a:xfrm>
          </p:grpSpPr>
          <p:pic>
            <p:nvPicPr>
              <p:cNvPr id="10" name="Picture 9" descr="P1080347---Cut.gif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7230"/>
              <a:stretch/>
            </p:blipFill>
            <p:spPr bwMode="auto">
              <a:xfrm>
                <a:off x="4392582" y="1660718"/>
                <a:ext cx="3033236" cy="19202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7" name="Picture 9" descr="FIU-P&amp;R-Reactor-004.gif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0493"/>
              <a:stretch/>
            </p:blipFill>
            <p:spPr bwMode="auto">
              <a:xfrm>
                <a:off x="7288182" y="1660718"/>
                <a:ext cx="1779618" cy="19202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8195" name="Picture 19" descr="Q:\ARC-OPEN-SHARE\Event_Photos\summer_interns2015\Max 6.JP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63326" y="1660718"/>
                <a:ext cx="2566920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34095" y="1725157"/>
                <a:ext cx="1921100" cy="17922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13031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Fellow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Internships*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http://energy.gov/sites/prod/files/styles/borealis_imagelink_respondmedium/public/sites_locations_map3.jpg?itok=7gh4yQ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171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676400"/>
            <a:ext cx="7772400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23 </a:t>
            </a:r>
            <a:r>
              <a:rPr lang="en-US" sz="2400" dirty="0">
                <a:solidFill>
                  <a:srgbClr val="002060"/>
                </a:solidFill>
              </a:rPr>
              <a:t>DOE EM HQ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21 ORNL / Y-12 NSC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17 SRS/SRNL/SREL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13 Hanford/WRPS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13 PNNL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4 INL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 DOE Oak 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 NETL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 LANL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2 </a:t>
            </a:r>
            <a:r>
              <a:rPr lang="en-US" sz="2400" dirty="0">
                <a:solidFill>
                  <a:srgbClr val="002060"/>
                </a:solidFill>
              </a:rPr>
              <a:t>Columbia Energy &amp; </a:t>
            </a:r>
            <a:r>
              <a:rPr lang="en-US" sz="2400" dirty="0" err="1">
                <a:solidFill>
                  <a:srgbClr val="002060"/>
                </a:solidFill>
              </a:rPr>
              <a:t>Envr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 </a:t>
            </a:r>
            <a:r>
              <a:rPr lang="en-US" sz="2400" dirty="0" err="1" smtClean="0">
                <a:solidFill>
                  <a:srgbClr val="002060"/>
                </a:solidFill>
              </a:rPr>
              <a:t>NuVision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Engr.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 Sullivan </a:t>
            </a:r>
            <a:r>
              <a:rPr lang="en-US" sz="2400" dirty="0" smtClean="0">
                <a:solidFill>
                  <a:srgbClr val="002060"/>
                </a:solidFill>
              </a:rPr>
              <a:t>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 LLNL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 Moab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 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953" y="6096000"/>
            <a:ext cx="367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*includes spring/summer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2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Spring/Summer 2016 Internships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89310"/>
              </p:ext>
            </p:extLst>
          </p:nvPr>
        </p:nvGraphicFramePr>
        <p:xfrm>
          <a:off x="304800" y="1857375"/>
          <a:ext cx="8534400" cy="3791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396"/>
                <a:gridCol w="1643489"/>
                <a:gridCol w="860876"/>
                <a:gridCol w="2911322"/>
                <a:gridCol w="2191317"/>
              </a:tblGrid>
              <a:tr h="344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Project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DOE Fellow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Internship Mentor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Erim</a:t>
                      </a: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Gokce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WRPS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Ruben/Dennis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High Level Waste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Max </a:t>
                      </a:r>
                      <a:r>
                        <a:rPr lang="en-US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Edrei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NETL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Chris Gunter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High Level Waste CFD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Sebastian Zanlongo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LANL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David </a:t>
                      </a:r>
                      <a:r>
                        <a:rPr lang="en-US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Mascarena</a:t>
                      </a: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LANL robotics group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Alejandro Garcia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PNNL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Brady Lee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Spring: Task 2 and Masters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Alejandro Hernandez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SRNL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Miles Denham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SRNL Soil &amp; Groundwater</a:t>
                      </a: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Awmna</a:t>
                      </a: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Rana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REU/SREL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John Seaman (SREL)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Applied for MSIPP Internship, Alternative would be SRNL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Christopher Strand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LANL 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Bill Foley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LANL Soil &amp; Groundwater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Hansel Gonzalez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SRNL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Miles Denham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Task 2 and PhD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Sarah 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Bird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Alexis Smooth</a:t>
                      </a:r>
                      <a:endParaRPr lang="en-US" sz="14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HQ /EM-12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Skip Chamberlain (EM-12)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SRNL Soil &amp; Groundwater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Silvina Di Pietro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PNNL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</a:rPr>
                        <a:t>Jim Szecosdy/Nik Qafoku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Task 2 and PhD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14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Internship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390072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DOE </a:t>
            </a:r>
            <a:r>
              <a:rPr lang="en-US" dirty="0">
                <a:solidFill>
                  <a:srgbClr val="002060"/>
                </a:solidFill>
              </a:rPr>
              <a:t>Fellow Christine </a:t>
            </a:r>
            <a:r>
              <a:rPr lang="en-US" dirty="0" err="1">
                <a:solidFill>
                  <a:srgbClr val="002060"/>
                </a:solidFill>
              </a:rPr>
              <a:t>Wipfli</a:t>
            </a:r>
            <a:r>
              <a:rPr lang="en-US" dirty="0">
                <a:solidFill>
                  <a:srgbClr val="002060"/>
                </a:solidFill>
              </a:rPr>
              <a:t> awarded a prestigious one-year internship at the International Atomic Energy Agency (IAEA) in the Division of Nuclear Fuel Cycle &amp; Waste Technology in Vienna.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019386"/>
            <a:ext cx="403860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Christine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Wipfli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March 2016 - March 2017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IAEA Division of Nuclear Fuel Cycle &amp; Waste Technology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Vienna, Austria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2" descr="Christine Wipfli (Environmental Engineering)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844040"/>
            <a:ext cx="16023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4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DOE Fellows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Exhibition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752600"/>
            <a:ext cx="322478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163824" y="1752600"/>
            <a:ext cx="32369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1752600"/>
            <a:ext cx="26707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4114800"/>
            <a:ext cx="6077829" cy="24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4191000"/>
            <a:ext cx="267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9 DOE Fellow Poster Exhibitions held at FIU since 2007.  138 research posters presented.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Graduate Degrees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Based on DOE EM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797296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DOE-EM based research on the Cooperative Agreement projects are the basis of master’s degree thesis and PhD dissertations completed or currently in progress (DOE Fellows &amp; graduate research assistants).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45</a:t>
            </a:r>
            <a:r>
              <a:rPr lang="en-US" dirty="0">
                <a:solidFill>
                  <a:srgbClr val="002060"/>
                </a:solidFill>
              </a:rPr>
              <a:t> Fellows started program as undergraduates and continued to obtain a Masters and/or PhD degree at FIU or other institutions (including MIT, Michigan, Purdue, Stanford, Virginia Tech, and others)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2743200"/>
            <a:ext cx="256743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FIU Student Chapter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American Nuclear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0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Officially </a:t>
            </a:r>
            <a:r>
              <a:rPr lang="en-US" dirty="0"/>
              <a:t>launched on January 28, </a:t>
            </a:r>
            <a:r>
              <a:rPr lang="en-US" dirty="0" smtClean="0"/>
              <a:t>2016 with </a:t>
            </a:r>
            <a:r>
              <a:rPr lang="en-US" dirty="0"/>
              <a:t>a visit to FIU from ANS president Eugene “Gene” </a:t>
            </a:r>
            <a:r>
              <a:rPr lang="en-US" dirty="0" err="1"/>
              <a:t>Grecheck</a:t>
            </a:r>
            <a:r>
              <a:rPr lang="en-US" dirty="0"/>
              <a:t> for a special ceremony to present the Student Section Charter. </a:t>
            </a:r>
            <a:endParaRPr lang="en-US" dirty="0" smtClean="0"/>
          </a:p>
        </p:txBody>
      </p:sp>
      <p:pic>
        <p:nvPicPr>
          <p:cNvPr id="6" name="Picture 5" descr="Q:\ARC-OPEN-SHARE\Event_Photos\2016\ANS\IMG_394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484341"/>
            <a:ext cx="8610600" cy="1145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Chapter officers: Ryan Sheffield (President), Maximiliano </a:t>
            </a:r>
            <a:r>
              <a:rPr lang="en-US" i="1" dirty="0" err="1" smtClean="0"/>
              <a:t>Edrei</a:t>
            </a:r>
            <a:r>
              <a:rPr lang="en-US" i="1" dirty="0" smtClean="0"/>
              <a:t> (Vice President), </a:t>
            </a:r>
            <a:r>
              <a:rPr lang="en-US" i="1" dirty="0" err="1" smtClean="0"/>
              <a:t>Awmna</a:t>
            </a:r>
            <a:r>
              <a:rPr lang="en-US" i="1" dirty="0" smtClean="0"/>
              <a:t> Rana (Secretary), </a:t>
            </a:r>
            <a:r>
              <a:rPr lang="en-US" i="1" dirty="0" err="1" smtClean="0"/>
              <a:t>Janesler</a:t>
            </a:r>
            <a:r>
              <a:rPr lang="en-US" i="1" dirty="0" smtClean="0"/>
              <a:t> Gonzalez (Committee Head), and Jesse </a:t>
            </a:r>
            <a:r>
              <a:rPr lang="en-US" i="1" dirty="0" err="1" smtClean="0"/>
              <a:t>Viera</a:t>
            </a:r>
            <a:r>
              <a:rPr lang="en-US" i="1" dirty="0" smtClean="0"/>
              <a:t> (Treasurer). Dr. Leonel Lagos from FIU’s Applied Research Center is serving as the FIU Chapter Faculty Advisor. </a:t>
            </a:r>
            <a:endParaRPr lang="en-US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 - DOE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Labs Day on the Hill – September 2016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/>
          <a:stretch/>
        </p:blipFill>
        <p:spPr>
          <a:xfrm>
            <a:off x="762000" y="1748936"/>
            <a:ext cx="3429000" cy="236952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/>
          <a:stretch/>
        </p:blipFill>
        <p:spPr>
          <a:xfrm>
            <a:off x="4800600" y="1752600"/>
            <a:ext cx="3429000" cy="23622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/>
        </p:blipFill>
        <p:spPr>
          <a:xfrm>
            <a:off x="762000" y="4149124"/>
            <a:ext cx="3429000" cy="2470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4191000"/>
            <a:ext cx="3415145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7818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DOE Fellows Lecture Series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2324100"/>
            <a:ext cx="5371452" cy="36957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Brady Lee (PNNL)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uFillTx/>
              </a:rPr>
              <a:t>Steve Thompson (UK’s NNL)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Anthony </a:t>
            </a:r>
            <a:r>
              <a:rPr lang="en-US" sz="2000" dirty="0" err="1" smtClean="0">
                <a:solidFill>
                  <a:srgbClr val="002060"/>
                </a:solidFill>
              </a:rPr>
              <a:t>Banford</a:t>
            </a:r>
            <a:r>
              <a:rPr lang="en-US" sz="2000" dirty="0" smtClean="0">
                <a:solidFill>
                  <a:srgbClr val="002060"/>
                </a:solidFill>
              </a:rPr>
              <a:t> (UK’s NNL)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uFillTx/>
              </a:rPr>
              <a:t>Keith Miller (UK’s NNL)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Don Reed (LANL)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Karthik</a:t>
            </a:r>
            <a:r>
              <a:rPr lang="en-US" sz="2000" dirty="0" smtClean="0"/>
              <a:t> </a:t>
            </a:r>
            <a:r>
              <a:rPr lang="en-US" sz="2000" dirty="0"/>
              <a:t>Subramanian </a:t>
            </a:r>
            <a:r>
              <a:rPr lang="en-US" sz="2000" dirty="0" smtClean="0"/>
              <a:t> (WRPS)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uFillTx/>
              </a:rPr>
              <a:t>Jim Voss (WM Symposium)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Costas </a:t>
            </a:r>
            <a:r>
              <a:rPr lang="en-US" sz="2000" dirty="0" err="1" smtClean="0"/>
              <a:t>Tsouris</a:t>
            </a:r>
            <a:r>
              <a:rPr lang="en-US" sz="2000" dirty="0" smtClean="0"/>
              <a:t> (ORNL)</a:t>
            </a:r>
            <a:endParaRPr lang="en-US" sz="2000" dirty="0" smtClean="0">
              <a:solidFill>
                <a:srgbClr val="002060"/>
              </a:solidFill>
              <a:uFillTx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501" y="2133600"/>
            <a:ext cx="3134242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1" descr="Q:\ARC-OPEN-SHARE\Event_Photos\2015\Jim Voss\IMG_279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252" y="4495800"/>
            <a:ext cx="323914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4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Getting Them Hired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873496" cy="46021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8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uFillTx/>
              </a:rPr>
              <a:t>Fellows hired by DOE, DOE national labs, and DOE contractors.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uFillTx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uFillTx/>
              </a:rPr>
              <a:t> Fellows hired by other federal, </a:t>
            </a:r>
            <a:r>
              <a:rPr lang="en-US" sz="2000" dirty="0">
                <a:solidFill>
                  <a:srgbClr val="002060"/>
                </a:solidFill>
              </a:rPr>
              <a:t>state, and local gov’t </a:t>
            </a:r>
            <a:r>
              <a:rPr lang="en-US" sz="2000" dirty="0" smtClean="0">
                <a:solidFill>
                  <a:srgbClr val="002060"/>
                </a:solidFill>
              </a:rPr>
              <a:t>agencies </a:t>
            </a:r>
            <a:r>
              <a:rPr lang="en-US" sz="2000" dirty="0" smtClean="0">
                <a:solidFill>
                  <a:srgbClr val="002060"/>
                </a:solidFill>
                <a:uFillTx/>
              </a:rPr>
              <a:t>(Dept. </a:t>
            </a:r>
            <a:r>
              <a:rPr lang="en-US" sz="2000" dirty="0" smtClean="0">
                <a:solidFill>
                  <a:srgbClr val="002060"/>
                </a:solidFill>
              </a:rPr>
              <a:t>of Defense, NASA, Dept. of Commerce, </a:t>
            </a:r>
            <a:r>
              <a:rPr lang="en-US" sz="2000" dirty="0" err="1" smtClean="0">
                <a:solidFill>
                  <a:srgbClr val="002060"/>
                </a:solidFill>
              </a:rPr>
              <a:t>Dept</a:t>
            </a:r>
            <a:r>
              <a:rPr lang="en-US" sz="2000" dirty="0" smtClean="0">
                <a:solidFill>
                  <a:srgbClr val="002060"/>
                </a:solidFill>
              </a:rPr>
              <a:t> of the Navy (NAVSEA), etc.).</a:t>
            </a:r>
            <a:endParaRPr lang="en-US" sz="2000" dirty="0" smtClean="0">
              <a:solidFill>
                <a:srgbClr val="002060"/>
              </a:solidFill>
              <a:uFillTx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58</a:t>
            </a:r>
            <a:r>
              <a:rPr lang="en-US" sz="2000" dirty="0" smtClean="0">
                <a:solidFill>
                  <a:srgbClr val="002060"/>
                </a:solidFill>
                <a:uFillTx/>
              </a:rPr>
              <a:t> Fellows hired by private </a:t>
            </a:r>
            <a:r>
              <a:rPr lang="en-US" sz="2000" dirty="0" smtClean="0">
                <a:solidFill>
                  <a:srgbClr val="002060"/>
                </a:solidFill>
              </a:rPr>
              <a:t>STEM industry (GE, Lockheed Martin, Raytheon, Texas Instruments, Motorola, Florida Power &amp; Light, Boeing, Inter Corporation, MWH Global Inc., and others)</a:t>
            </a:r>
            <a:r>
              <a:rPr lang="en-US" sz="2000" dirty="0" smtClean="0">
                <a:solidFill>
                  <a:srgbClr val="002060"/>
                </a:solidFill>
                <a:uFillTx/>
              </a:rPr>
              <a:t> 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Graduation rate of DOE Fellows - 99%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uFillTx/>
              </a:rPr>
              <a:t>Retention rate of DOE Fellows in the program</a:t>
            </a:r>
            <a:r>
              <a:rPr lang="en-US" sz="2000" dirty="0" smtClean="0">
                <a:solidFill>
                  <a:srgbClr val="002060"/>
                </a:solidFill>
              </a:rPr>
              <a:t> - 75%</a:t>
            </a:r>
            <a:endParaRPr lang="en-US" sz="2000" dirty="0" smtClean="0">
              <a:solidFill>
                <a:srgbClr val="002060"/>
              </a:solidFill>
              <a:uFillTx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496" y="2538413"/>
            <a:ext cx="2813304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1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0377" y="686582"/>
            <a:ext cx="6648224" cy="2840372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4114800"/>
            <a:ext cx="8305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is a vibrant, 55,000 student-centered public research university located in Miami, Florida. FIU is worlds ahead in its commitment to learning, research, entrepreneurship, innovation, and creativity so that graduates are prepared to succeed in a global market.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is among the largest </a:t>
            </a:r>
            <a:r>
              <a:rPr lang="en-US" sz="1600" i="1" dirty="0" smtClean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Hispanic-serving institutions </a:t>
            </a:r>
            <a:r>
              <a:rPr lang="en-US" sz="1600" i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U.S</a:t>
            </a:r>
            <a:r>
              <a:rPr lang="en-US" sz="1600" i="1" dirty="0" smtClean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is </a:t>
            </a:r>
            <a:r>
              <a:rPr lang="en-US" sz="1600" i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a Minority-Serving Institution.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top-tier research institution, FIU emphasizes research as a major component in its mission.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averages over $100 million in research annually.</a:t>
            </a:r>
            <a:endParaRPr lang="en-US" sz="1600" i="1" dirty="0">
              <a:solidFill>
                <a:srgbClr val="00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3581400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3823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onel\Pictures\MW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138" y="5415967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ic22\data_eic22\RESEARCH\ARC-R\E&amp;T Group\DOE Fellows\Official DOE Fellows Folder\DOE Fellow's Poster Competitions\2014\Logos\new_doe_seal_color_04280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772" y="928267"/>
            <a:ext cx="1234365" cy="1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gridmarket.com/wp-content/uploads/2014/04/2000px-Oak_Ridge_National_Laboratory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18722"/>
            <a:ext cx="1907545" cy="9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b2match.eu/system/space-infoday/organisations/112863/logos/original.gif?140126368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607762"/>
            <a:ext cx="1676400" cy="10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thejointblog.com/wp-content/uploads/2013/06/nas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668" y="4148719"/>
            <a:ext cx="1524000" cy="12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classic.regonline.com/custImages/250000/250225/FPL_blu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78" y="2362200"/>
            <a:ext cx="1167586" cy="10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ge-ip.com/images/logo-social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2" y="3970652"/>
            <a:ext cx="1322222" cy="13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thecenterforinnovation.org/sites/default/files/uploads/images/lockheed_martin_logo_mi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5562600"/>
            <a:ext cx="1634621" cy="10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3.gstatic.com/images?q=tbn:ANd9GcStbkYXaC72bVNTMyqAEYBkOxjPvJQErA9aYJPVLvqUKNByFkOn4wTqay7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403473"/>
            <a:ext cx="2133600" cy="9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encrypted-tbn1.gstatic.com/images?q=tbn:ANd9GcSxHq_5H0mfIZEq-dBGlSCkdH5o-Q9Z_E3MuQYNv_xgJA-eh4n2OTcteC2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968" y="2362200"/>
            <a:ext cx="1821400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defense.gov/multimedia/web_graphics/dod/DODc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072" y="963038"/>
            <a:ext cx="1234365" cy="1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plan013\AppData\Local\Microsoft\Windows\Temporary Internet Files\Content.Outlook\38GPOQME\WorkforceDev_Phot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31148"/>
            <a:ext cx="5535744" cy="17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eonel\Pictures\NET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74" y="815080"/>
            <a:ext cx="1714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7"/>
          <p:cNvSpPr txBox="1">
            <a:spLocks/>
          </p:cNvSpPr>
          <p:nvPr/>
        </p:nvSpPr>
        <p:spPr>
          <a:xfrm>
            <a:off x="1329656" y="124838"/>
            <a:ext cx="66713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lang="en-US" sz="32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STEM Minority Students Pipeline</a:t>
            </a:r>
          </a:p>
        </p:txBody>
      </p:sp>
      <p:pic>
        <p:nvPicPr>
          <p:cNvPr id="4" name="Picture 2" descr="C:\Users\Lab User\Documents\WCS_Compact_Facility_Logo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413336"/>
            <a:ext cx="1752600" cy="9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DOE </a:t>
            </a:r>
            <a:r>
              <a:rPr lang="en-US" dirty="0" smtClean="0">
                <a:solidFill>
                  <a:srgbClr val="002060"/>
                </a:solidFill>
              </a:rPr>
              <a:t>Fellows – The Big Picture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3449610"/>
            <a:ext cx="2819400" cy="34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Click image to open file</a:t>
            </a:r>
            <a:endParaRPr lang="en-US" sz="1400" b="1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295400"/>
            <a:ext cx="26289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7056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Program Website and Facebook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391437" y="2063502"/>
            <a:ext cx="184627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b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charset="0"/>
              </a:rPr>
              <a:t>http://fellows.fiu.edu </a:t>
            </a:r>
            <a:endParaRPr lang="en-US" sz="1400" b="1" dirty="0">
              <a:solidFill>
                <a:srgbClr val="002060"/>
              </a:solidFill>
              <a:uFillTx/>
              <a:latin typeface="Calibri" charset="0"/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343400" y="1838980"/>
            <a:ext cx="48423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uFillTx/>
              </a:rPr>
              <a:t>Follow us </a:t>
            </a:r>
            <a:r>
              <a:rPr lang="en-US" sz="1400" dirty="0" smtClean="0">
                <a:solidFill>
                  <a:srgbClr val="002060"/>
                </a:solidFill>
                <a:uFillTx/>
              </a:rPr>
              <a:t>on </a:t>
            </a:r>
            <a:r>
              <a:rPr lang="en-US" sz="1400" dirty="0">
                <a:solidFill>
                  <a:srgbClr val="002060"/>
                </a:solidFill>
                <a:uFillTx/>
              </a:rPr>
              <a:t>Facebook at: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uFillTx/>
              </a:rPr>
              <a:t>FIU Science and Technology Workforce Development </a:t>
            </a:r>
            <a:r>
              <a:rPr lang="en-US" sz="1400" b="1" dirty="0" smtClean="0">
                <a:solidFill>
                  <a:srgbClr val="002060"/>
                </a:solidFill>
                <a:uFillTx/>
              </a:rPr>
              <a:t>Initiative</a:t>
            </a:r>
            <a:endParaRPr lang="en-US" dirty="0">
              <a:solidFill>
                <a:srgbClr val="002060"/>
              </a:solidFill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463612"/>
            <a:ext cx="46934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463612"/>
            <a:ext cx="40933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66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89" y="1920419"/>
            <a:ext cx="87553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Active hands-on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research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assisting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ARC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scientists/engineers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during the execution of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DOE-EM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research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- integrating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education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with practical experience in the DOE EM problem areas.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Recruitment of qualified talented FIU minority STEM students as new DOE Fellows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Engage in DOE EM research (Projects 1, 2, 3)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Poster exhibition &amp; competition (October 2016)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Annual DOE Fellows induction ceremony (November 2016)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Summer internship program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Summer internship technical reports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Conference participation &amp; presentations, including WM Symposia 2017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DOE Fellows lecture series forum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DOE EM HBCU collaboration/interactions</a:t>
            </a:r>
          </a:p>
          <a:p>
            <a:pPr marL="51276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Promote career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243" y="937549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Tasks for FIU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Performance Year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FIU’s Applied Research Center  Serves as a Portal to FIU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057400"/>
            <a:ext cx="4572000" cy="4495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Founded in 1995, ARC has executed over $100 million in research with DOE, DoD, other Federal and State Agencies as well as private industry.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ARC’s Portal Concept provides ease of access to FIU’s Colleges and Centers to facilitate collaborative research.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ARC’s mission is to provide world-class R&amp;D and technology solutions to clients.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ARC’s multicultural, multilingual staff are client service-oriented professionals and include Project Management Professionals (PMP</a:t>
            </a:r>
            <a:r>
              <a:rPr lang="en-US" sz="1600" baseline="30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®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) and Professional Engineers (PE).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Successful STEM Workforce Development Programs (DOE Fellows and Cyber Fellows).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38400"/>
            <a:ext cx="4419599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Applied Research Center Facilities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8839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D62"/>
                </a:solidFill>
              </a:rPr>
              <a:t>Robotics &amp; Sensors Lab - Technology Testing &amp; Demonstration Facility – Radiological Lab – Analytical Chemistry Lab – Soil &amp; GW Lab – Multi-Function High Bay – GIS Lab – Cybersecurity Lab – Secure Server Room – Engineering Design Center – Machine Shop</a:t>
            </a:r>
            <a:endParaRPr lang="en-US" dirty="0">
              <a:solidFill>
                <a:srgbClr val="002D6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9375"/>
          <a:stretch/>
        </p:blipFill>
        <p:spPr>
          <a:xfrm>
            <a:off x="7032812" y="3675529"/>
            <a:ext cx="1981200" cy="18288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Picture 6" descr="C:\Users\amera.ARC-2105-4213\AppData\Local\Microsoft\Windows\Temporary Internet Files\Content.Outlook\8VG2K8CZ\IMG_38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206" y="1752600"/>
            <a:ext cx="2439616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547256" cy="18288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</p:spPr>
      </p:pic>
      <p:pic>
        <p:nvPicPr>
          <p:cNvPr id="9" name="Picture 8" descr="Q:\ARC-OPEN-SHARE\Lab Photos\Soil &amp; Groungwater-1227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514" y="3675529"/>
            <a:ext cx="2438846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2" name="Picture 59" descr="C:\Users\aabrahao\Desktop\Testbed\20151109_18001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" r="9079"/>
          <a:stretch/>
        </p:blipFill>
        <p:spPr bwMode="auto">
          <a:xfrm>
            <a:off x="76200" y="3675529"/>
            <a:ext cx="2057400" cy="18288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SCN0007(185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353" y="3675529"/>
            <a:ext cx="2296632" cy="182880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614" y="1752600"/>
            <a:ext cx="2026470" cy="18288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 descr="C:\Users\amera.ARC-2105-4213\AppData\Local\Microsoft\Windows\Temporary Internet Files\Content.Outlook\8VG2K8CZ\IMG_3847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1978" y="1752600"/>
            <a:ext cx="1681480" cy="18288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1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>
            <a:noAutofit/>
          </a:bodyPr>
          <a:lstStyle/>
          <a:p>
            <a:pPr lvl="0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Dates</a:t>
            </a:r>
          </a:p>
          <a:p>
            <a:pPr lvl="1">
              <a:spcAft>
                <a:spcPts val="3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November 1995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–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EM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awarded a five-year grant to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 to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develop expertise in decontamination and decommissioning, high-level waste tank, and characterization innovative technologies to solve EM environmental restoration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challenges.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</a:p>
          <a:p>
            <a:pPr lvl="1">
              <a:spcAft>
                <a:spcPts val="3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October 2000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–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EM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awarded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 another 5-year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G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rant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. </a:t>
            </a:r>
          </a:p>
          <a:p>
            <a:pPr lvl="1">
              <a:spcAft>
                <a:spcPts val="300"/>
              </a:spcAft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February 2005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– EM awarded a new 5-year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Cooperative Agreement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Renewal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Award for continuation of services with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FIU.  </a:t>
            </a:r>
            <a:endParaRPr lang="en-US" sz="14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300"/>
              </a:spcAft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April 2007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– EM &amp; FIU established a STEM student workforce development “pipeline” initiative – DOE Fellows Program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300"/>
              </a:spcAft>
              <a:defRPr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May 2010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– EM renewed FIU’s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5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-year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Cooperative Agreement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  <a:p>
            <a:pPr lvl="1">
              <a:spcAft>
                <a:spcPts val="300"/>
              </a:spcAft>
              <a:defRPr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August 2015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– EM renewed FIU’s 5-year Cooperative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greement.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FIU’s expertise and facilities evolution stem from support of T&amp;E under the former large-scale demonstrations initiated by the D&amp;D Focus Area.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history between DOE EM and FIU has developed a relationship that allows a unique integration and collaboration of national experts at DOE national labs and sites, FIU faculty and ARC researchers, and FIU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minority STEM students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to provide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technical solutions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DOE’s high priorities/high impact environmental challenges.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679994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DOE-FIU Cooperative Agreement </a:t>
            </a:r>
            <a:r>
              <a:rPr lang="en-US" sz="2800" dirty="0" smtClean="0">
                <a:effectLst/>
              </a:rPr>
              <a:t>History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0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 is providing continuing support in research areas that support DOE EM’s vision and DOE field site priorities: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Robotics (e.g., applications in HLW, D&amp;D, etc.) for SRNL and PNNL – FIU has special niche in developing remote systems for HLW applications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Soil &amp; Groundwater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R&amp;D (e.g., Tc-99, Iodine, Co-contaminants, etc.) for PNNL, SRNL, and LANL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High Level Waste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for Tank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Farm, PNNL, 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WRPS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D&amp;D Technology Testing &amp; Evaluation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for SRNL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Idaho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Waste and knowledge management systems for EM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(KM-IT and WIMS)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for all DOE field sites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HQ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</a:rPr>
              <a:t>STEM Students Workforce Development &amp;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Training (DOE Fellows) for DOE and contractor future workforce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679994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Current Cooperative Agreement Research </a:t>
            </a:r>
            <a:r>
              <a:rPr lang="en-US" sz="2800" dirty="0">
                <a:effectLst/>
              </a:rPr>
              <a:t>Efforts</a:t>
            </a:r>
          </a:p>
        </p:txBody>
      </p:sp>
    </p:spTree>
    <p:extLst>
      <p:ext uri="{BB962C8B-B14F-4D97-AF65-F5344CB8AC3E}">
        <p14:creationId xmlns:p14="http://schemas.microsoft.com/office/powerpoint/2010/main" val="28783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The Cooperative Agreement is developed to provide university support to DOE EM, which is distinct from the support provided by industry contractors: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FIU is field site oriented with research focused on success of the field sites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Student development is integral to the university’s mission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Student academic progress is tied to the DOE EM research performed by FIU for undergraduate senior design projects, masters’ theses, and PhD dissertations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Changes in research direction and task scope must evaluate impact to current/future student studies, especially the impact to completion of masters and PhDs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679994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Current Cooperative Agreement Research </a:t>
            </a:r>
            <a:r>
              <a:rPr lang="en-US" sz="2800" dirty="0">
                <a:effectLst/>
              </a:rPr>
              <a:t>Efforts</a:t>
            </a:r>
          </a:p>
        </p:txBody>
      </p:sp>
    </p:spTree>
    <p:extLst>
      <p:ext uri="{BB962C8B-B14F-4D97-AF65-F5344CB8AC3E}">
        <p14:creationId xmlns:p14="http://schemas.microsoft.com/office/powerpoint/2010/main" val="2650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79994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Cooperative Agreement Team</a:t>
            </a:r>
            <a:endParaRPr lang="en-US" sz="2800" dirty="0">
              <a:effectLst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1447800"/>
          <a:ext cx="38481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5181600" y="1486612"/>
          <a:ext cx="38481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2582966" y="2540000"/>
          <a:ext cx="38481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1316" y="5876895"/>
            <a:ext cx="7924800" cy="711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DOE-FIU Cooperative Agreement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57350" y="4140911"/>
            <a:ext cx="533400" cy="16971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40316" y="5181601"/>
            <a:ext cx="533400" cy="6564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38950" y="4090824"/>
            <a:ext cx="533400" cy="174725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3681083-5f0e-4a8c-ad18-f2d5e8ca93d5">
      <Value>2016</Value>
    </Year>
    <Report_x0020_Type xmlns="e3681083-5f0e-4a8c-ad18-f2d5e8ca93d5">
      <Value>End-Year Presentations</Value>
    </Repor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B3B9271AEBD4AB6E9871E85EA0F04" ma:contentTypeVersion="2" ma:contentTypeDescription="Create a new document." ma:contentTypeScope="" ma:versionID="95ea26fab14bbaf9ab5fd9b63642a71d">
  <xsd:schema xmlns:xsd="http://www.w3.org/2001/XMLSchema" xmlns:xs="http://www.w3.org/2001/XMLSchema" xmlns:p="http://schemas.microsoft.com/office/2006/metadata/properties" xmlns:ns2="e3681083-5f0e-4a8c-ad18-f2d5e8ca93d5" targetNamespace="http://schemas.microsoft.com/office/2006/metadata/properties" ma:root="true" ma:fieldsID="6219f43100f71f1018782f4dd5e07bd0" ns2:_="">
    <xsd:import namespace="e3681083-5f0e-4a8c-ad18-f2d5e8ca93d5"/>
    <xsd:element name="properties">
      <xsd:complexType>
        <xsd:sequence>
          <xsd:element name="documentManagement">
            <xsd:complexType>
              <xsd:all>
                <xsd:element ref="ns2:Report_x0020_Typ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81083-5f0e-4a8c-ad18-f2d5e8ca93d5" elementFormDefault="qualified">
    <xsd:import namespace="http://schemas.microsoft.com/office/2006/documentManagement/types"/>
    <xsd:import namespace="http://schemas.microsoft.com/office/infopath/2007/PartnerControls"/>
    <xsd:element name="Report_x0020_Type" ma:index="8" nillable="true" ma:displayName="Report Type" ma:default="Yearly Report" ma:internalName="Report_x0020_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early Report"/>
                    <xsd:enumeration value="Quarterly Report"/>
                    <xsd:enumeration value="Other Publications"/>
                    <xsd:enumeration value="Waste Processing"/>
                    <xsd:enumeration value="Workforce Development"/>
                    <xsd:enumeration value="Soil and Groundwater"/>
                    <xsd:enumeration value="Environmental Management"/>
                    <xsd:enumeration value="Deactivation and Decommissioning"/>
                    <xsd:enumeration value="Factsheet"/>
                    <xsd:enumeration value="Year End Report"/>
                    <xsd:enumeration value="Mid-Year Presentations"/>
                    <xsd:enumeration value="Waste Management"/>
                    <xsd:enumeration value="Technical Report"/>
                    <xsd:enumeration value="End-Year Presentations"/>
                    <xsd:enumeration value="Project Technical Plans"/>
                    <xsd:enumeration value="Final Reports"/>
                    <xsd:enumeration value="Research Review"/>
                  </xsd:restriction>
                </xsd:simpleType>
              </xsd:element>
            </xsd:sequence>
          </xsd:extension>
        </xsd:complexContent>
      </xsd:complexType>
    </xsd:element>
    <xsd:element name="Year" ma:index="9" nillable="true" ma:displayName="Year" ma:default="2024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5"/>
                    <xsd:enumeration value="2024"/>
                    <xsd:enumeration value="2023"/>
                    <xsd:enumeration value="2022"/>
                    <xsd:enumeration value="2021"/>
                    <xsd:enumeration value="2020"/>
                    <xsd:enumeration value="2019"/>
                    <xsd:enumeration value="2018"/>
                    <xsd:enumeration value="2017"/>
                    <xsd:enumeration value="2016"/>
                    <xsd:enumeration value="2015"/>
                    <xsd:enumeration value="2014"/>
                    <xsd:enumeration value="2013"/>
                    <xsd:enumeration value="2012"/>
                    <xsd:enumeration value="2011"/>
                    <xsd:enumeration value="2010"/>
                    <xsd:enumeration value="2009"/>
                    <xsd:enumeration value="2008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AAD3E-39CA-4F78-A38D-906E1CD2DE4C}"/>
</file>

<file path=customXml/itemProps2.xml><?xml version="1.0" encoding="utf-8"?>
<ds:datastoreItem xmlns:ds="http://schemas.openxmlformats.org/officeDocument/2006/customXml" ds:itemID="{1EAB1D91-24E2-4D79-8C69-A4B284A2F9EA}"/>
</file>

<file path=customXml/itemProps3.xml><?xml version="1.0" encoding="utf-8"?>
<ds:datastoreItem xmlns:ds="http://schemas.openxmlformats.org/officeDocument/2006/customXml" ds:itemID="{7654E8C2-FA0E-41B2-ACEF-D7CAFE035DFF}"/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2200</Words>
  <Application>Microsoft Office PowerPoint</Application>
  <PresentationFormat>On-screen Show (4:3)</PresentationFormat>
  <Paragraphs>310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Century Gothic</vt:lpstr>
      <vt:lpstr>Times New Roman</vt:lpstr>
      <vt:lpstr>Office Theme</vt:lpstr>
      <vt:lpstr>DOE-EM Cooperative Agreement   FIU Performance Year 6  Year End Research Review </vt:lpstr>
      <vt:lpstr>FIU-DOE Year End Research Review</vt:lpstr>
      <vt:lpstr>PowerPoint Presentation</vt:lpstr>
      <vt:lpstr>FIU’s Applied Research Center  Serves as a Portal to FIU</vt:lpstr>
      <vt:lpstr>Applied Research Center Facilities</vt:lpstr>
      <vt:lpstr>DOE-FIU Cooperative Agreement History</vt:lpstr>
      <vt:lpstr>Current Cooperative Agreement Research Efforts</vt:lpstr>
      <vt:lpstr>Current Cooperative Agreement Research Efforts</vt:lpstr>
      <vt:lpstr>Cooperative Agreement Team</vt:lpstr>
      <vt:lpstr>FIU Project 4    DOE-FIU Science and Technology Workforce Development Program</vt:lpstr>
      <vt:lpstr>Cooperative Agreement Research Areas and Impact on DOE EM Environmental Restoration Mission</vt:lpstr>
      <vt:lpstr>Program’s Components</vt:lpstr>
      <vt:lpstr>DOE Fellows Hands-On  Research at FIU</vt:lpstr>
      <vt:lpstr>Graduate Degrees  Based on DOE EM Research</vt:lpstr>
      <vt:lpstr>Graduate Thesis / Dissertations Directly Supported by Research Performed under the Cooperative Agreement - Current</vt:lpstr>
      <vt:lpstr>DOE Fellows Induction Ceremony </vt:lpstr>
      <vt:lpstr>DOE Fellows Induction Events – Robotics Lab Tour</vt:lpstr>
      <vt:lpstr>DOE Fellows at Conferences</vt:lpstr>
      <vt:lpstr>DOE Fellows at WM16</vt:lpstr>
      <vt:lpstr>DOE Fellow Internships</vt:lpstr>
      <vt:lpstr>DOE Fellow Internships*</vt:lpstr>
      <vt:lpstr>Spring/Summer 2016 Internships</vt:lpstr>
      <vt:lpstr>IAEA Internship</vt:lpstr>
      <vt:lpstr>Annual DOE Fellows  Poster Exhibition</vt:lpstr>
      <vt:lpstr>Graduate Degrees  Based on DOE EM Research</vt:lpstr>
      <vt:lpstr>FIU Student Chapter American Nuclear Society</vt:lpstr>
      <vt:lpstr>DOE Fellow - DOE National Labs Day on the Hill – September 2016</vt:lpstr>
      <vt:lpstr>DOE Fellows Lecture Series</vt:lpstr>
      <vt:lpstr>Getting Them Hired</vt:lpstr>
      <vt:lpstr>PowerPoint Presentation</vt:lpstr>
      <vt:lpstr>DOE Fellows – The Big Picture</vt:lpstr>
      <vt:lpstr>Program Website and Facebook</vt:lpstr>
      <vt:lpstr>PowerPoint Presentation</vt:lpstr>
    </vt:vector>
  </TitlesOfParts>
  <Company>Angell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End DOE FIU Year 6 Research Review - Project 4</dc:title>
  <dc:creator>Angelique Lawrence</dc:creator>
  <cp:lastModifiedBy>Shoffner, Peggy Ann (CONTR)</cp:lastModifiedBy>
  <cp:revision>648</cp:revision>
  <cp:lastPrinted>2015-10-21T13:38:10Z</cp:lastPrinted>
  <dcterms:created xsi:type="dcterms:W3CDTF">2011-08-30T15:36:16Z</dcterms:created>
  <dcterms:modified xsi:type="dcterms:W3CDTF">2016-09-20T13:10:45Z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0x010100EADB3B9271AEBD4AB6E9871E85EA0F04</vt:lpwstr>
  </property>
</Properties>
</file>